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2"/>
  </p:notesMasterIdLst>
  <p:handoutMasterIdLst>
    <p:handoutMasterId r:id="rId133"/>
  </p:handoutMasterIdLst>
  <p:sldIdLst>
    <p:sldId id="1813" r:id="rId2"/>
    <p:sldId id="1973" r:id="rId3"/>
    <p:sldId id="1972" r:id="rId4"/>
    <p:sldId id="1814" r:id="rId5"/>
    <p:sldId id="1922" r:id="rId6"/>
    <p:sldId id="1923" r:id="rId7"/>
    <p:sldId id="1924" r:id="rId8"/>
    <p:sldId id="1737" r:id="rId9"/>
    <p:sldId id="1930" r:id="rId10"/>
    <p:sldId id="1971" r:id="rId11"/>
    <p:sldId id="1742" r:id="rId12"/>
    <p:sldId id="1731" r:id="rId13"/>
    <p:sldId id="854" r:id="rId14"/>
    <p:sldId id="855" r:id="rId15"/>
    <p:sldId id="2002" r:id="rId16"/>
    <p:sldId id="2003" r:id="rId17"/>
    <p:sldId id="2004" r:id="rId18"/>
    <p:sldId id="2005" r:id="rId19"/>
    <p:sldId id="2007" r:id="rId20"/>
    <p:sldId id="2009" r:id="rId21"/>
    <p:sldId id="2010" r:id="rId22"/>
    <p:sldId id="2006" r:id="rId23"/>
    <p:sldId id="1989" r:id="rId24"/>
    <p:sldId id="1990" r:id="rId25"/>
    <p:sldId id="1991" r:id="rId26"/>
    <p:sldId id="1992" r:id="rId27"/>
    <p:sldId id="2027" r:id="rId28"/>
    <p:sldId id="1959" r:id="rId29"/>
    <p:sldId id="2028" r:id="rId30"/>
    <p:sldId id="2029" r:id="rId31"/>
    <p:sldId id="2030" r:id="rId32"/>
    <p:sldId id="2031" r:id="rId33"/>
    <p:sldId id="1963" r:id="rId34"/>
    <p:sldId id="1965" r:id="rId35"/>
    <p:sldId id="403" r:id="rId36"/>
    <p:sldId id="921" r:id="rId37"/>
    <p:sldId id="919" r:id="rId38"/>
    <p:sldId id="920" r:id="rId39"/>
    <p:sldId id="2021" r:id="rId40"/>
    <p:sldId id="407" r:id="rId41"/>
    <p:sldId id="2036" r:id="rId42"/>
    <p:sldId id="1765" r:id="rId43"/>
    <p:sldId id="1768" r:id="rId44"/>
    <p:sldId id="1766" r:id="rId45"/>
    <p:sldId id="2059" r:id="rId46"/>
    <p:sldId id="2061" r:id="rId47"/>
    <p:sldId id="1770" r:id="rId48"/>
    <p:sldId id="2085" r:id="rId49"/>
    <p:sldId id="2062" r:id="rId50"/>
    <p:sldId id="437" r:id="rId51"/>
    <p:sldId id="952" r:id="rId52"/>
    <p:sldId id="953" r:id="rId53"/>
    <p:sldId id="954" r:id="rId54"/>
    <p:sldId id="955" r:id="rId55"/>
    <p:sldId id="956" r:id="rId56"/>
    <p:sldId id="957" r:id="rId57"/>
    <p:sldId id="958" r:id="rId58"/>
    <p:sldId id="959" r:id="rId59"/>
    <p:sldId id="962" r:id="rId60"/>
    <p:sldId id="1803" r:id="rId61"/>
    <p:sldId id="1804" r:id="rId62"/>
    <p:sldId id="1805" r:id="rId63"/>
    <p:sldId id="1806" r:id="rId64"/>
    <p:sldId id="2014" r:id="rId65"/>
    <p:sldId id="1809" r:id="rId66"/>
    <p:sldId id="2011" r:id="rId67"/>
    <p:sldId id="1811" r:id="rId68"/>
    <p:sldId id="1812" r:id="rId69"/>
    <p:sldId id="1810" r:id="rId70"/>
    <p:sldId id="2022" r:id="rId71"/>
    <p:sldId id="970" r:id="rId72"/>
    <p:sldId id="971" r:id="rId73"/>
    <p:sldId id="972" r:id="rId74"/>
    <p:sldId id="973" r:id="rId75"/>
    <p:sldId id="974" r:id="rId76"/>
    <p:sldId id="975" r:id="rId77"/>
    <p:sldId id="2020" r:id="rId78"/>
    <p:sldId id="1023" r:id="rId79"/>
    <p:sldId id="1026" r:id="rId80"/>
    <p:sldId id="1027" r:id="rId81"/>
    <p:sldId id="1028" r:id="rId82"/>
    <p:sldId id="1029" r:id="rId83"/>
    <p:sldId id="1030" r:id="rId84"/>
    <p:sldId id="1031" r:id="rId85"/>
    <p:sldId id="1033" r:id="rId86"/>
    <p:sldId id="1034" r:id="rId87"/>
    <p:sldId id="1035" r:id="rId88"/>
    <p:sldId id="1036" r:id="rId89"/>
    <p:sldId id="1037" r:id="rId90"/>
    <p:sldId id="1038" r:id="rId91"/>
    <p:sldId id="1040" r:id="rId92"/>
    <p:sldId id="1041" r:id="rId93"/>
    <p:sldId id="856" r:id="rId94"/>
    <p:sldId id="1968" r:id="rId95"/>
    <p:sldId id="1796" r:id="rId96"/>
    <p:sldId id="2019" r:id="rId97"/>
    <p:sldId id="1797" r:id="rId98"/>
    <p:sldId id="1974" r:id="rId99"/>
    <p:sldId id="1975" r:id="rId100"/>
    <p:sldId id="1977" r:id="rId101"/>
    <p:sldId id="1979" r:id="rId102"/>
    <p:sldId id="1980" r:id="rId103"/>
    <p:sldId id="2055" r:id="rId104"/>
    <p:sldId id="1982" r:id="rId105"/>
    <p:sldId id="1984" r:id="rId106"/>
    <p:sldId id="1985" r:id="rId107"/>
    <p:sldId id="1993" r:id="rId108"/>
    <p:sldId id="1994" r:id="rId109"/>
    <p:sldId id="1995" r:id="rId110"/>
    <p:sldId id="1996" r:id="rId111"/>
    <p:sldId id="1976" r:id="rId112"/>
    <p:sldId id="2053" r:id="rId113"/>
    <p:sldId id="2097" r:id="rId114"/>
    <p:sldId id="1828" r:id="rId115"/>
    <p:sldId id="1966" r:id="rId116"/>
    <p:sldId id="513" r:id="rId117"/>
    <p:sldId id="532" r:id="rId118"/>
    <p:sldId id="528" r:id="rId119"/>
    <p:sldId id="530" r:id="rId120"/>
    <p:sldId id="524" r:id="rId121"/>
    <p:sldId id="1933" r:id="rId122"/>
    <p:sldId id="2058" r:id="rId123"/>
    <p:sldId id="2088" r:id="rId124"/>
    <p:sldId id="2087" r:id="rId125"/>
    <p:sldId id="2091" r:id="rId126"/>
    <p:sldId id="2092" r:id="rId127"/>
    <p:sldId id="2082" r:id="rId128"/>
    <p:sldId id="2090" r:id="rId129"/>
    <p:sldId id="2098" r:id="rId130"/>
    <p:sldId id="1988" r:id="rId131"/>
  </p:sldIdLst>
  <p:sldSz cx="9144000" cy="6858000" type="screen4x3"/>
  <p:notesSz cx="6797675" cy="9926638"/>
  <p:defaultTextStyle>
    <a:defPPr>
      <a:defRPr lang="en-US"/>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618">
          <p15:clr>
            <a:srgbClr val="A4A3A4"/>
          </p15:clr>
        </p15:guide>
        <p15:guide id="2" pos="204"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899B"/>
    <a:srgbClr val="9D0A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9" autoAdjust="0"/>
    <p:restoredTop sz="96374" autoAdjust="0"/>
  </p:normalViewPr>
  <p:slideViewPr>
    <p:cSldViewPr>
      <p:cViewPr varScale="1">
        <p:scale>
          <a:sx n="69" d="100"/>
          <a:sy n="69" d="100"/>
        </p:scale>
        <p:origin x="1120" y="44"/>
      </p:cViewPr>
      <p:guideLst>
        <p:guide orient="horz" pos="618"/>
        <p:guide pos="204"/>
      </p:guideLst>
    </p:cSldViewPr>
  </p:slideViewPr>
  <p:outlineViewPr>
    <p:cViewPr>
      <p:scale>
        <a:sx n="33" d="100"/>
        <a:sy n="33" d="100"/>
      </p:scale>
      <p:origin x="0" y="-383947"/>
    </p:cViewPr>
  </p:outlineViewPr>
  <p:notesTextViewPr>
    <p:cViewPr>
      <p:scale>
        <a:sx n="1" d="1"/>
        <a:sy n="1" d="1"/>
      </p:scale>
      <p:origin x="0" y="0"/>
    </p:cViewPr>
  </p:notesTextViewPr>
  <p:sorterViewPr>
    <p:cViewPr>
      <p:scale>
        <a:sx n="70" d="100"/>
        <a:sy n="70" d="100"/>
      </p:scale>
      <p:origin x="0" y="-22772"/>
    </p:cViewPr>
  </p:sorterViewPr>
  <p:notesViewPr>
    <p:cSldViewPr showGuides="1">
      <p:cViewPr varScale="1">
        <p:scale>
          <a:sx n="77" d="100"/>
          <a:sy n="77" d="100"/>
        </p:scale>
        <p:origin x="-2094"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hPercent val="60"/>
      <c:rotY val="20"/>
      <c:depthPercent val="20"/>
      <c:rAngAx val="1"/>
    </c:view3D>
    <c:floor>
      <c:thickness val="0"/>
      <c:spPr>
        <a:noFill/>
        <a:ln w="9525" cap="flat" cmpd="sng" algn="ctr">
          <a:solidFill>
            <a:schemeClr val="tx1">
              <a:tint val="75000"/>
              <a:shade val="95000"/>
              <a:satMod val="105000"/>
            </a:schemeClr>
          </a:solidFill>
          <a:prstDash val="solid"/>
          <a:round/>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069907988365591"/>
          <c:y val="0.16089156980440905"/>
          <c:w val="0.89015151515151514"/>
          <c:h val="0.74326750448833034"/>
        </c:manualLayout>
      </c:layout>
      <c:bar3DChart>
        <c:barDir val="col"/>
        <c:grouping val="clustered"/>
        <c:varyColors val="0"/>
        <c:ser>
          <c:idx val="0"/>
          <c:order val="0"/>
          <c:tx>
            <c:strRef>
              <c:f>Sheet1!$A$2</c:f>
              <c:strCache>
                <c:ptCount val="1"/>
                <c:pt idx="0">
                  <c:v>Filings by year</c:v>
                </c:pt>
              </c:strCache>
            </c:strRef>
          </c:tx>
          <c:spPr>
            <a:solidFill>
              <a:schemeClr val="accent2"/>
            </a:solidFill>
            <a:ln>
              <a:noFill/>
            </a:ln>
            <a:effectLst/>
            <a:sp3d/>
          </c:spPr>
          <c:invertIfNegative val="0"/>
          <c:dPt>
            <c:idx val="40"/>
            <c:invertIfNegative val="0"/>
            <c:bubble3D val="0"/>
            <c:extLst>
              <c:ext xmlns:c16="http://schemas.microsoft.com/office/drawing/2014/chart" uri="{C3380CC4-5D6E-409C-BE32-E72D297353CC}">
                <c16:uniqueId val="{00000000-D056-401F-9308-50406CF4869F}"/>
              </c:ext>
            </c:extLst>
          </c:dPt>
          <c:dPt>
            <c:idx val="41"/>
            <c:invertIfNegative val="0"/>
            <c:bubble3D val="0"/>
            <c:extLst>
              <c:ext xmlns:c16="http://schemas.microsoft.com/office/drawing/2014/chart" uri="{C3380CC4-5D6E-409C-BE32-E72D297353CC}">
                <c16:uniqueId val="{00000001-D056-401F-9308-50406CF4869F}"/>
              </c:ext>
            </c:extLst>
          </c:dPt>
          <c:dPt>
            <c:idx val="42"/>
            <c:invertIfNegative val="0"/>
            <c:bubble3D val="0"/>
            <c:extLst>
              <c:ext xmlns:c16="http://schemas.microsoft.com/office/drawing/2014/chart" uri="{C3380CC4-5D6E-409C-BE32-E72D297353CC}">
                <c16:uniqueId val="{00000002-D056-401F-9308-50406CF4869F}"/>
              </c:ext>
            </c:extLst>
          </c:dPt>
          <c:dPt>
            <c:idx val="43"/>
            <c:invertIfNegative val="0"/>
            <c:bubble3D val="0"/>
            <c:extLst>
              <c:ext xmlns:c16="http://schemas.microsoft.com/office/drawing/2014/chart" uri="{C3380CC4-5D6E-409C-BE32-E72D297353CC}">
                <c16:uniqueId val="{00000003-D056-401F-9308-50406CF4869F}"/>
              </c:ext>
            </c:extLst>
          </c:dPt>
          <c:cat>
            <c:strRef>
              <c:f>Sheet1!$B$1:$AT$1</c:f>
              <c:strCache>
                <c:ptCount val="45"/>
                <c:pt idx="0">
                  <c:v>78</c:v>
                </c:pt>
                <c:pt idx="1">
                  <c:v>79</c:v>
                </c:pt>
                <c:pt idx="2">
                  <c:v>80</c:v>
                </c:pt>
                <c:pt idx="3">
                  <c:v>81</c:v>
                </c:pt>
                <c:pt idx="4">
                  <c:v>82</c:v>
                </c:pt>
                <c:pt idx="5">
                  <c:v>83</c:v>
                </c:pt>
                <c:pt idx="6">
                  <c:v>84</c:v>
                </c:pt>
                <c:pt idx="7">
                  <c:v>85</c:v>
                </c:pt>
                <c:pt idx="8">
                  <c:v>86</c:v>
                </c:pt>
                <c:pt idx="9">
                  <c:v>87</c:v>
                </c:pt>
                <c:pt idx="10">
                  <c:v>88</c:v>
                </c:pt>
                <c:pt idx="11">
                  <c:v>89</c:v>
                </c:pt>
                <c:pt idx="12">
                  <c:v>90</c:v>
                </c:pt>
                <c:pt idx="13">
                  <c:v>91</c:v>
                </c:pt>
                <c:pt idx="14">
                  <c:v>92</c:v>
                </c:pt>
                <c:pt idx="15">
                  <c:v>93</c:v>
                </c:pt>
                <c:pt idx="16">
                  <c:v>94</c:v>
                </c:pt>
                <c:pt idx="17">
                  <c:v>95</c:v>
                </c:pt>
                <c:pt idx="18">
                  <c:v>96</c:v>
                </c:pt>
                <c:pt idx="19">
                  <c:v>97</c:v>
                </c:pt>
                <c:pt idx="20">
                  <c:v>98</c:v>
                </c:pt>
                <c:pt idx="21">
                  <c:v>99</c:v>
                </c:pt>
                <c:pt idx="22">
                  <c:v>00</c:v>
                </c:pt>
                <c:pt idx="23">
                  <c:v>01</c:v>
                </c:pt>
                <c:pt idx="24">
                  <c:v>02</c:v>
                </c:pt>
                <c:pt idx="25">
                  <c:v>03</c:v>
                </c:pt>
                <c:pt idx="26">
                  <c:v>04</c:v>
                </c:pt>
                <c:pt idx="27">
                  <c:v>05</c:v>
                </c:pt>
                <c:pt idx="28">
                  <c:v>06</c:v>
                </c:pt>
                <c:pt idx="29">
                  <c:v>07</c:v>
                </c:pt>
                <c:pt idx="30">
                  <c:v>08</c:v>
                </c:pt>
                <c:pt idx="31">
                  <c:v>09</c:v>
                </c:pt>
                <c:pt idx="32">
                  <c:v>10</c:v>
                </c:pt>
                <c:pt idx="33">
                  <c:v>11</c:v>
                </c:pt>
                <c:pt idx="34">
                  <c:v>12</c:v>
                </c:pt>
                <c:pt idx="35">
                  <c:v>13</c:v>
                </c:pt>
                <c:pt idx="36">
                  <c:v>14</c:v>
                </c:pt>
                <c:pt idx="37">
                  <c:v>15</c:v>
                </c:pt>
                <c:pt idx="38">
                  <c:v>16</c:v>
                </c:pt>
                <c:pt idx="39">
                  <c:v>17</c:v>
                </c:pt>
                <c:pt idx="40">
                  <c:v>18</c:v>
                </c:pt>
                <c:pt idx="41">
                  <c:v>19</c:v>
                </c:pt>
                <c:pt idx="42">
                  <c:v>20</c:v>
                </c:pt>
                <c:pt idx="43">
                  <c:v>21</c:v>
                </c:pt>
                <c:pt idx="44">
                  <c:v>22</c:v>
                </c:pt>
              </c:strCache>
            </c:strRef>
          </c:cat>
          <c:val>
            <c:numRef>
              <c:f>Sheet1!$B$2:$AT$2</c:f>
              <c:numCache>
                <c:formatCode>General</c:formatCode>
                <c:ptCount val="45"/>
                <c:pt idx="0">
                  <c:v>459</c:v>
                </c:pt>
                <c:pt idx="1">
                  <c:v>2625</c:v>
                </c:pt>
                <c:pt idx="2">
                  <c:v>3539</c:v>
                </c:pt>
                <c:pt idx="3">
                  <c:v>4606</c:v>
                </c:pt>
                <c:pt idx="4">
                  <c:v>4675</c:v>
                </c:pt>
                <c:pt idx="5">
                  <c:v>4971</c:v>
                </c:pt>
                <c:pt idx="6">
                  <c:v>5719</c:v>
                </c:pt>
                <c:pt idx="7">
                  <c:v>7095</c:v>
                </c:pt>
                <c:pt idx="8">
                  <c:v>7952</c:v>
                </c:pt>
                <c:pt idx="9">
                  <c:v>9201</c:v>
                </c:pt>
                <c:pt idx="10">
                  <c:v>11996</c:v>
                </c:pt>
                <c:pt idx="11">
                  <c:v>14874</c:v>
                </c:pt>
                <c:pt idx="12">
                  <c:v>19159</c:v>
                </c:pt>
                <c:pt idx="13">
                  <c:v>22247</c:v>
                </c:pt>
                <c:pt idx="14">
                  <c:v>25917</c:v>
                </c:pt>
                <c:pt idx="15">
                  <c:v>28577</c:v>
                </c:pt>
                <c:pt idx="16">
                  <c:v>34104</c:v>
                </c:pt>
                <c:pt idx="17">
                  <c:v>38906</c:v>
                </c:pt>
                <c:pt idx="18">
                  <c:v>47291</c:v>
                </c:pt>
                <c:pt idx="19">
                  <c:v>54422</c:v>
                </c:pt>
                <c:pt idx="20">
                  <c:v>67007</c:v>
                </c:pt>
                <c:pt idx="21">
                  <c:v>74023</c:v>
                </c:pt>
                <c:pt idx="22" formatCode="#,##0">
                  <c:v>93238</c:v>
                </c:pt>
                <c:pt idx="23" formatCode="0">
                  <c:v>108230</c:v>
                </c:pt>
                <c:pt idx="24" formatCode="#,##0">
                  <c:v>110392</c:v>
                </c:pt>
                <c:pt idx="25" formatCode="#,##0">
                  <c:v>115202</c:v>
                </c:pt>
                <c:pt idx="26" formatCode="#,##0">
                  <c:v>122629</c:v>
                </c:pt>
                <c:pt idx="27" formatCode="#,##0">
                  <c:v>136740</c:v>
                </c:pt>
                <c:pt idx="28" formatCode="#,##0">
                  <c:v>149627</c:v>
                </c:pt>
                <c:pt idx="29" formatCode="#,##0">
                  <c:v>159923</c:v>
                </c:pt>
                <c:pt idx="30">
                  <c:v>163233</c:v>
                </c:pt>
                <c:pt idx="31">
                  <c:v>155398</c:v>
                </c:pt>
                <c:pt idx="32">
                  <c:v>163938</c:v>
                </c:pt>
                <c:pt idx="33" formatCode="#,##0">
                  <c:v>181500</c:v>
                </c:pt>
                <c:pt idx="34" formatCode="#,##0">
                  <c:v>194400</c:v>
                </c:pt>
                <c:pt idx="35" formatCode="#,##0">
                  <c:v>205300</c:v>
                </c:pt>
                <c:pt idx="36" formatCode="#,##0">
                  <c:v>215000</c:v>
                </c:pt>
                <c:pt idx="37" formatCode="#,##0">
                  <c:v>218000</c:v>
                </c:pt>
                <c:pt idx="38" formatCode="#,##0">
                  <c:v>233000</c:v>
                </c:pt>
                <c:pt idx="39" formatCode="#,##0">
                  <c:v>243500</c:v>
                </c:pt>
                <c:pt idx="40" formatCode="#,##0">
                  <c:v>253000</c:v>
                </c:pt>
                <c:pt idx="41" formatCode="#,##0">
                  <c:v>265800</c:v>
                </c:pt>
                <c:pt idx="42" formatCode="#,##0">
                  <c:v>275900</c:v>
                </c:pt>
                <c:pt idx="43" formatCode="#,##0">
                  <c:v>277500</c:v>
                </c:pt>
                <c:pt idx="44" formatCode="#,##0">
                  <c:v>278100</c:v>
                </c:pt>
              </c:numCache>
            </c:numRef>
          </c:val>
          <c:extLst>
            <c:ext xmlns:c16="http://schemas.microsoft.com/office/drawing/2014/chart" uri="{C3380CC4-5D6E-409C-BE32-E72D297353CC}">
              <c16:uniqueId val="{00000004-D056-401F-9308-50406CF4869F}"/>
            </c:ext>
          </c:extLst>
        </c:ser>
        <c:dLbls>
          <c:showLegendKey val="0"/>
          <c:showVal val="0"/>
          <c:showCatName val="0"/>
          <c:showSerName val="0"/>
          <c:showPercent val="0"/>
          <c:showBubbleSize val="0"/>
        </c:dLbls>
        <c:gapWidth val="70"/>
        <c:gapDepth val="0"/>
        <c:shape val="box"/>
        <c:axId val="201553656"/>
        <c:axId val="1"/>
        <c:axId val="0"/>
      </c:bar3DChart>
      <c:catAx>
        <c:axId val="201553656"/>
        <c:scaling>
          <c:orientation val="minMax"/>
        </c:scaling>
        <c:delete val="0"/>
        <c:axPos val="b"/>
        <c:numFmt formatCode="#,##0.00" sourceLinked="0"/>
        <c:majorTickMark val="out"/>
        <c:minorTickMark val="out"/>
        <c:tickLblPos val="low"/>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398" b="0" i="0" u="none" strike="noStrike" kern="1200" baseline="0">
                <a:solidFill>
                  <a:schemeClr val="tx1"/>
                </a:solidFill>
                <a:latin typeface="+mn-lt"/>
                <a:ea typeface="+mn-ea"/>
                <a:cs typeface="+mn-cs"/>
              </a:defRPr>
            </a:pPr>
            <a:endParaRPr lang="fr-FR"/>
          </a:p>
        </c:txPr>
        <c:crossAx val="1"/>
        <c:crosses val="autoZero"/>
        <c:auto val="1"/>
        <c:lblAlgn val="ctr"/>
        <c:lblOffset val="100"/>
        <c:tickLblSkip val="2"/>
        <c:tickMarkSkip val="1"/>
        <c:noMultiLvlLbl val="0"/>
      </c:catAx>
      <c:valAx>
        <c:axId val="1"/>
        <c:scaling>
          <c:orientation val="minMax"/>
          <c:min val="0"/>
        </c:scaling>
        <c:delete val="0"/>
        <c:axPos val="l"/>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838" b="0" i="0" u="none" strike="noStrike" kern="1200" baseline="0">
                <a:solidFill>
                  <a:schemeClr val="tx1"/>
                </a:solidFill>
                <a:latin typeface="+mn-lt"/>
                <a:ea typeface="+mn-ea"/>
                <a:cs typeface="+mn-cs"/>
              </a:defRPr>
            </a:pPr>
            <a:endParaRPr lang="fr-FR"/>
          </a:p>
        </c:txPr>
        <c:crossAx val="201553656"/>
        <c:crosses val="autoZero"/>
        <c:crossBetween val="between"/>
      </c:valAx>
      <c:spPr>
        <a:noFill/>
        <a:ln w="25370">
          <a:noFill/>
        </a:ln>
        <a:effectLst/>
      </c:spPr>
    </c:plotArea>
    <c:plotVisOnly val="1"/>
    <c:dispBlanksAs val="gap"/>
    <c:showDLblsOverMax val="0"/>
  </c:chart>
  <c:spPr>
    <a:noFill/>
    <a:ln w="9525" cap="flat" cmpd="sng" algn="ctr">
      <a:noFill/>
      <a:prstDash val="solid"/>
    </a:ln>
    <a:effectLst/>
  </c:spPr>
  <c:txPr>
    <a:bodyPr/>
    <a:lstStyle/>
    <a:p>
      <a:pPr>
        <a:defRPr sz="1838"/>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100"/>
      <c:rAngAx val="0"/>
      <c:perspective val="0"/>
    </c:view3D>
    <c:floor>
      <c:thickness val="0"/>
      <c:spPr>
        <a:noFill/>
        <a:ln w="9525" cap="flat"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solidFill>
              <a:schemeClr val="accent2"/>
            </a:solidFill>
            <a:ln>
              <a:noFill/>
            </a:ln>
            <a:effectLst/>
            <a:sp3d/>
          </c:spPr>
          <c:invertIfNegative val="0"/>
          <c:cat>
            <c:strRef>
              <c:f>Sheet1!$A$2:$A$15</c:f>
              <c:strCache>
                <c:ptCount val="14"/>
                <c:pt idx="0">
                  <c:v>CN</c:v>
                </c:pt>
                <c:pt idx="1">
                  <c:v>US</c:v>
                </c:pt>
                <c:pt idx="2">
                  <c:v>JP</c:v>
                </c:pt>
                <c:pt idx="3">
                  <c:v>KR</c:v>
                </c:pt>
                <c:pt idx="4">
                  <c:v>DE</c:v>
                </c:pt>
                <c:pt idx="5">
                  <c:v>FR</c:v>
                </c:pt>
                <c:pt idx="6">
                  <c:v>GB</c:v>
                </c:pt>
                <c:pt idx="7">
                  <c:v>CH</c:v>
                </c:pt>
                <c:pt idx="8">
                  <c:v>SE</c:v>
                </c:pt>
                <c:pt idx="9">
                  <c:v>NL</c:v>
                </c:pt>
                <c:pt idx="10">
                  <c:v>IT</c:v>
                </c:pt>
                <c:pt idx="11">
                  <c:v>IN</c:v>
                </c:pt>
                <c:pt idx="12">
                  <c:v>CA</c:v>
                </c:pt>
                <c:pt idx="13">
                  <c:v>IL</c:v>
                </c:pt>
              </c:strCache>
            </c:strRef>
          </c:cat>
          <c:val>
            <c:numRef>
              <c:f>Sheet1!$B$2:$B$15</c:f>
              <c:numCache>
                <c:formatCode>#,##0</c:formatCode>
                <c:ptCount val="14"/>
                <c:pt idx="0">
                  <c:v>70015</c:v>
                </c:pt>
                <c:pt idx="1">
                  <c:v>59058</c:v>
                </c:pt>
                <c:pt idx="2">
                  <c:v>50345</c:v>
                </c:pt>
                <c:pt idx="3">
                  <c:v>22012</c:v>
                </c:pt>
                <c:pt idx="4">
                  <c:v>17530</c:v>
                </c:pt>
                <c:pt idx="5">
                  <c:v>7764</c:v>
                </c:pt>
                <c:pt idx="6">
                  <c:v>5739</c:v>
                </c:pt>
                <c:pt idx="7">
                  <c:v>5367</c:v>
                </c:pt>
                <c:pt idx="8">
                  <c:v>4471</c:v>
                </c:pt>
                <c:pt idx="9">
                  <c:v>4092</c:v>
                </c:pt>
                <c:pt idx="10">
                  <c:v>3333</c:v>
                </c:pt>
                <c:pt idx="11">
                  <c:v>2618</c:v>
                </c:pt>
                <c:pt idx="12">
                  <c:v>2594</c:v>
                </c:pt>
                <c:pt idx="13">
                  <c:v>1971</c:v>
                </c:pt>
              </c:numCache>
            </c:numRef>
          </c:val>
          <c:extLst>
            <c:ext xmlns:c16="http://schemas.microsoft.com/office/drawing/2014/chart" uri="{C3380CC4-5D6E-409C-BE32-E72D297353CC}">
              <c16:uniqueId val="{00000000-AD52-40E6-B20D-D43295C83CE4}"/>
            </c:ext>
          </c:extLst>
        </c:ser>
        <c:dLbls>
          <c:showLegendKey val="0"/>
          <c:showVal val="0"/>
          <c:showCatName val="0"/>
          <c:showSerName val="0"/>
          <c:showPercent val="0"/>
          <c:showBubbleSize val="0"/>
        </c:dLbls>
        <c:gapWidth val="58"/>
        <c:gapDepth val="0"/>
        <c:shape val="box"/>
        <c:axId val="186952928"/>
        <c:axId val="1"/>
        <c:axId val="0"/>
      </c:bar3DChart>
      <c:catAx>
        <c:axId val="186952928"/>
        <c:scaling>
          <c:orientation val="minMax"/>
        </c:scaling>
        <c:delete val="0"/>
        <c:axPos val="b"/>
        <c:numFmt formatCode="General" sourceLinked="1"/>
        <c:majorTickMark val="none"/>
        <c:minorTickMark val="none"/>
        <c:tickLblPos val="nextTo"/>
        <c:spPr>
          <a:noFill/>
          <a:ln w="9512"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fr-FR"/>
          </a:p>
        </c:txPr>
        <c:crossAx val="1"/>
        <c:crosses val="autoZero"/>
        <c:auto val="1"/>
        <c:lblAlgn val="ctr"/>
        <c:lblOffset val="100"/>
        <c:noMultiLvlLbl val="0"/>
      </c:catAx>
      <c:valAx>
        <c:axId val="1"/>
        <c:scaling>
          <c:orientation val="minMax"/>
        </c:scaling>
        <c:delete val="0"/>
        <c:axPos val="l"/>
        <c:majorGridlines>
          <c:spPr>
            <a:ln w="9512" cap="flat" cmpd="sng" algn="ctr">
              <a:solidFill>
                <a:schemeClr val="tx1">
                  <a:lumMod val="15000"/>
                  <a:lumOff val="85000"/>
                </a:schemeClr>
              </a:solidFill>
              <a:prstDash val="solid"/>
              <a:round/>
            </a:ln>
            <a:effectLst/>
          </c:spPr>
        </c:majorGridlines>
        <c:numFmt formatCode="#,##0"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fr-FR"/>
          </a:p>
        </c:txPr>
        <c:crossAx val="186952928"/>
        <c:crosses val="autoZero"/>
        <c:crossBetween val="between"/>
      </c:valAx>
      <c:spPr>
        <a:noFill/>
        <a:ln w="25366">
          <a:noFill/>
        </a:ln>
        <a:effectLst/>
      </c:spPr>
    </c:plotArea>
    <c:plotVisOnly val="1"/>
    <c:dispBlanksAs val="gap"/>
    <c:showDLblsOverMax val="0"/>
  </c:chart>
  <c:spPr>
    <a:noFill/>
    <a:ln w="9525" cap="flat" cmpd="sng" algn="ctr">
      <a:noFill/>
      <a:prstDash val="soli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75052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43264" units="1/cm"/>
          <inkml:channelProperty channel="Y" name="resolution" value="36.48649" units="1/cm"/>
          <inkml:channelProperty channel="T" name="resolution" value="1" units="1/dev"/>
        </inkml:channelProperties>
      </inkml:inkSource>
      <inkml:timestamp xml:id="ts0" timeString="2020-12-18T09:12:52.472"/>
    </inkml:context>
    <inkml:brush xml:id="br0">
      <inkml:brushProperty name="width" value="0.08333" units="cm"/>
      <inkml:brushProperty name="height" value="0.08333"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6" tIns="47778" rIns="95556" bIns="47778" numCol="1" anchor="t" anchorCtr="0" compatLnSpc="1">
            <a:prstTxWarp prst="textNoShape">
              <a:avLst/>
            </a:prstTxWarp>
          </a:bodyPr>
          <a:lstStyle>
            <a:lvl1pPr>
              <a:spcBef>
                <a:spcPct val="0"/>
              </a:spcBef>
              <a:defRPr sz="1300" smtClean="0"/>
            </a:lvl1pPr>
          </a:lstStyle>
          <a:p>
            <a:pPr>
              <a:defRPr/>
            </a:pPr>
            <a:endParaRPr lang="en-US"/>
          </a:p>
        </p:txBody>
      </p:sp>
      <p:sp>
        <p:nvSpPr>
          <p:cNvPr id="12291"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6" tIns="47778" rIns="95556" bIns="47778" numCol="1" anchor="t" anchorCtr="0" compatLnSpc="1">
            <a:prstTxWarp prst="textNoShape">
              <a:avLst/>
            </a:prstTxWarp>
          </a:bodyPr>
          <a:lstStyle>
            <a:lvl1pPr algn="r">
              <a:spcBef>
                <a:spcPct val="0"/>
              </a:spcBef>
              <a:defRPr sz="13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919163" y="744538"/>
            <a:ext cx="4959350"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6" tIns="47778" rIns="95556" bIns="4777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6" tIns="47778" rIns="95556" bIns="47778" numCol="1" anchor="b" anchorCtr="0" compatLnSpc="1">
            <a:prstTxWarp prst="textNoShape">
              <a:avLst/>
            </a:prstTxWarp>
          </a:bodyPr>
          <a:lstStyle>
            <a:lvl1pPr>
              <a:spcBef>
                <a:spcPct val="0"/>
              </a:spcBef>
              <a:defRPr sz="1300" smtClean="0"/>
            </a:lvl1pPr>
          </a:lstStyle>
          <a:p>
            <a:pPr>
              <a:defRPr/>
            </a:pPr>
            <a:endParaRPr lang="en-US"/>
          </a:p>
        </p:txBody>
      </p:sp>
      <p:sp>
        <p:nvSpPr>
          <p:cNvPr id="12295"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6" tIns="47778" rIns="95556" bIns="47778" numCol="1" anchor="b" anchorCtr="0" compatLnSpc="1">
            <a:prstTxWarp prst="textNoShape">
              <a:avLst/>
            </a:prstTxWarp>
          </a:bodyPr>
          <a:lstStyle>
            <a:lvl1pPr algn="r">
              <a:spcBef>
                <a:spcPct val="0"/>
              </a:spcBef>
              <a:defRPr sz="1300" smtClean="0"/>
            </a:lvl1pPr>
          </a:lstStyle>
          <a:p>
            <a:pPr>
              <a:defRPr/>
            </a:pPr>
            <a:fld id="{CA84FE9B-D5D4-4B76-87EA-A08EA8B20C62}" type="slidenum">
              <a:rPr lang="en-US"/>
              <a:pPr>
                <a:defRPr/>
              </a:pPr>
              <a:t>‹#›</a:t>
            </a:fld>
            <a:endParaRPr lang="en-US"/>
          </a:p>
        </p:txBody>
      </p:sp>
    </p:spTree>
    <p:extLst>
      <p:ext uri="{BB962C8B-B14F-4D97-AF65-F5344CB8AC3E}">
        <p14:creationId xmlns:p14="http://schemas.microsoft.com/office/powerpoint/2010/main" val="2440272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ChangeArrowheads="1" noTextEdit="1"/>
          </p:cNvSpPr>
          <p:nvPr>
            <p:ph type="sldImg"/>
          </p:nvPr>
        </p:nvSpPr>
        <p:spPr>
          <a:ln/>
        </p:spPr>
      </p:sp>
      <p:sp>
        <p:nvSpPr>
          <p:cNvPr id="8195"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GB" dirty="0">
              <a:latin typeface="Arial" panose="020B0604020202020204" pitchFamily="34" charset="0"/>
              <a:cs typeface="Arial" panose="020B0604020202020204" pitchFamily="34" charset="0"/>
            </a:endParaRPr>
          </a:p>
        </p:txBody>
      </p:sp>
      <p:sp>
        <p:nvSpPr>
          <p:cNvPr id="8196"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48009585-B95D-4185-B6E7-7E0EF7042BE9}" type="slidenum">
              <a:rPr lang="en-US" altLang="en-GB" sz="1200" smtClean="0"/>
              <a:pPr/>
              <a:t>1</a:t>
            </a:fld>
            <a:endParaRPr lang="en-US" altLang="en-GB" sz="1200"/>
          </a:p>
        </p:txBody>
      </p:sp>
    </p:spTree>
    <p:extLst>
      <p:ext uri="{BB962C8B-B14F-4D97-AF65-F5344CB8AC3E}">
        <p14:creationId xmlns:p14="http://schemas.microsoft.com/office/powerpoint/2010/main" val="2285812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923681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3408" indent="-285926" eaLnBrk="0" hangingPunct="0">
              <a:defRPr sz="2400">
                <a:solidFill>
                  <a:schemeClr val="tx1"/>
                </a:solidFill>
                <a:latin typeface="Arial" charset="0"/>
                <a:cs typeface="Arial" charset="0"/>
              </a:defRPr>
            </a:lvl2pPr>
            <a:lvl3pPr marL="1143706" indent="-228742" eaLnBrk="0" hangingPunct="0">
              <a:defRPr sz="2400">
                <a:solidFill>
                  <a:schemeClr val="tx1"/>
                </a:solidFill>
                <a:latin typeface="Arial" charset="0"/>
                <a:cs typeface="Arial" charset="0"/>
              </a:defRPr>
            </a:lvl3pPr>
            <a:lvl4pPr marL="1601187" indent="-228742" eaLnBrk="0" hangingPunct="0">
              <a:defRPr sz="2400">
                <a:solidFill>
                  <a:schemeClr val="tx1"/>
                </a:solidFill>
                <a:latin typeface="Arial" charset="0"/>
                <a:cs typeface="Arial" charset="0"/>
              </a:defRPr>
            </a:lvl4pPr>
            <a:lvl5pPr marL="2058669" indent="-228742" eaLnBrk="0" hangingPunct="0">
              <a:defRPr sz="2400">
                <a:solidFill>
                  <a:schemeClr val="tx1"/>
                </a:solidFill>
                <a:latin typeface="Arial" charset="0"/>
                <a:cs typeface="Arial" charset="0"/>
              </a:defRPr>
            </a:lvl5pPr>
            <a:lvl6pPr marL="2516151" indent="-228742" eaLnBrk="0" fontAlgn="base" hangingPunct="0">
              <a:spcBef>
                <a:spcPct val="50000"/>
              </a:spcBef>
              <a:spcAft>
                <a:spcPct val="0"/>
              </a:spcAft>
              <a:defRPr sz="2400">
                <a:solidFill>
                  <a:schemeClr val="tx1"/>
                </a:solidFill>
                <a:latin typeface="Arial" charset="0"/>
                <a:cs typeface="Arial" charset="0"/>
              </a:defRPr>
            </a:lvl6pPr>
            <a:lvl7pPr marL="2973633" indent="-228742" eaLnBrk="0" fontAlgn="base" hangingPunct="0">
              <a:spcBef>
                <a:spcPct val="50000"/>
              </a:spcBef>
              <a:spcAft>
                <a:spcPct val="0"/>
              </a:spcAft>
              <a:defRPr sz="2400">
                <a:solidFill>
                  <a:schemeClr val="tx1"/>
                </a:solidFill>
                <a:latin typeface="Arial" charset="0"/>
                <a:cs typeface="Arial" charset="0"/>
              </a:defRPr>
            </a:lvl7pPr>
            <a:lvl8pPr marL="3431115" indent="-228742" eaLnBrk="0" fontAlgn="base" hangingPunct="0">
              <a:spcBef>
                <a:spcPct val="50000"/>
              </a:spcBef>
              <a:spcAft>
                <a:spcPct val="0"/>
              </a:spcAft>
              <a:defRPr sz="2400">
                <a:solidFill>
                  <a:schemeClr val="tx1"/>
                </a:solidFill>
                <a:latin typeface="Arial" charset="0"/>
                <a:cs typeface="Arial" charset="0"/>
              </a:defRPr>
            </a:lvl8pPr>
            <a:lvl9pPr marL="3888597" indent="-228742"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21</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fr-FR"/>
          </a:p>
        </p:txBody>
      </p:sp>
    </p:spTree>
    <p:extLst>
      <p:ext uri="{BB962C8B-B14F-4D97-AF65-F5344CB8AC3E}">
        <p14:creationId xmlns:p14="http://schemas.microsoft.com/office/powerpoint/2010/main" val="2291421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pPr eaLnBrk="1" hangingPunct="1"/>
            <a:endParaRPr lang="de-DE"/>
          </a:p>
        </p:txBody>
      </p:sp>
    </p:spTree>
    <p:extLst>
      <p:ext uri="{BB962C8B-B14F-4D97-AF65-F5344CB8AC3E}">
        <p14:creationId xmlns:p14="http://schemas.microsoft.com/office/powerpoint/2010/main" val="2083464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24</a:t>
            </a:fld>
            <a:endParaRPr lang="en-US"/>
          </a:p>
        </p:txBody>
      </p:sp>
    </p:spTree>
    <p:extLst>
      <p:ext uri="{BB962C8B-B14F-4D97-AF65-F5344CB8AC3E}">
        <p14:creationId xmlns:p14="http://schemas.microsoft.com/office/powerpoint/2010/main" val="1659162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25</a:t>
            </a:fld>
            <a:endParaRPr lang="en-US"/>
          </a:p>
        </p:txBody>
      </p:sp>
    </p:spTree>
    <p:extLst>
      <p:ext uri="{BB962C8B-B14F-4D97-AF65-F5344CB8AC3E}">
        <p14:creationId xmlns:p14="http://schemas.microsoft.com/office/powerpoint/2010/main" val="359587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958465" y="686474"/>
            <a:ext cx="4941072" cy="3428114"/>
          </a:xfrm>
          <a:ln/>
        </p:spPr>
      </p:sp>
      <p:sp>
        <p:nvSpPr>
          <p:cNvPr id="18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32085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917575" y="744538"/>
            <a:ext cx="4962525" cy="3722687"/>
          </a:xfrm>
          <a:ln/>
        </p:spPr>
      </p:sp>
      <p:sp>
        <p:nvSpPr>
          <p:cNvPr id="23555"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917575" y="744538"/>
            <a:ext cx="4962525" cy="3722687"/>
          </a:xfrm>
          <a:ln/>
        </p:spPr>
      </p:sp>
      <p:sp>
        <p:nvSpPr>
          <p:cNvPr id="2355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990478">
              <a:defRPr/>
            </a:pPr>
            <a:fld id="{CA84FE9B-D5D4-4B76-87EA-A08EA8B20C62}" type="slidenum">
              <a:rPr lang="en-US">
                <a:solidFill>
                  <a:srgbClr val="000000"/>
                </a:solidFill>
              </a:rPr>
              <a:pPr defTabSz="990478">
                <a:defRPr/>
              </a:pPr>
              <a:t>42</a:t>
            </a:fld>
            <a:endParaRPr lang="en-US">
              <a:solidFill>
                <a:srgbClr val="000000"/>
              </a:solidFill>
            </a:endParaRPr>
          </a:p>
        </p:txBody>
      </p:sp>
    </p:spTree>
    <p:extLst>
      <p:ext uri="{BB962C8B-B14F-4D97-AF65-F5344CB8AC3E}">
        <p14:creationId xmlns:p14="http://schemas.microsoft.com/office/powerpoint/2010/main" val="2915189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990478">
              <a:defRPr/>
            </a:pPr>
            <a:fld id="{CA84FE9B-D5D4-4B76-87EA-A08EA8B20C62}" type="slidenum">
              <a:rPr lang="en-US">
                <a:solidFill>
                  <a:srgbClr val="000000"/>
                </a:solidFill>
              </a:rPr>
              <a:pPr defTabSz="990478">
                <a:defRPr/>
              </a:pPr>
              <a:t>43</a:t>
            </a:fld>
            <a:endParaRPr lang="en-US">
              <a:solidFill>
                <a:srgbClr val="000000"/>
              </a:solidFill>
            </a:endParaRPr>
          </a:p>
        </p:txBody>
      </p:sp>
    </p:spTree>
    <p:extLst>
      <p:ext uri="{BB962C8B-B14F-4D97-AF65-F5344CB8AC3E}">
        <p14:creationId xmlns:p14="http://schemas.microsoft.com/office/powerpoint/2010/main" val="2922008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a:t>
            </a:fld>
            <a:endParaRPr lang="en-US"/>
          </a:p>
        </p:txBody>
      </p:sp>
    </p:spTree>
    <p:extLst>
      <p:ext uri="{BB962C8B-B14F-4D97-AF65-F5344CB8AC3E}">
        <p14:creationId xmlns:p14="http://schemas.microsoft.com/office/powerpoint/2010/main" val="2540156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912813" y="742950"/>
            <a:ext cx="4972050" cy="3729038"/>
          </a:xfrm>
          <a:ln/>
        </p:spPr>
      </p:sp>
      <p:sp>
        <p:nvSpPr>
          <p:cNvPr id="36867" name="Rectangle 3"/>
          <p:cNvSpPr>
            <a:spLocks noGrp="1" noChangeArrowheads="1"/>
          </p:cNvSpPr>
          <p:nvPr>
            <p:ph type="body" idx="1"/>
          </p:nvPr>
        </p:nvSpPr>
        <p:spPr>
          <a:xfrm>
            <a:off x="904435" y="4714654"/>
            <a:ext cx="4988813" cy="4466756"/>
          </a:xfrm>
          <a:noFill/>
        </p:spPr>
        <p:txBody>
          <a:bodyPr/>
          <a:lstStyle/>
          <a:p>
            <a:pPr eaLnBrk="1" hangingPunct="1"/>
            <a:endParaRPr lang="en-US"/>
          </a:p>
        </p:txBody>
      </p:sp>
    </p:spTree>
    <p:extLst>
      <p:ext uri="{BB962C8B-B14F-4D97-AF65-F5344CB8AC3E}">
        <p14:creationId xmlns:p14="http://schemas.microsoft.com/office/powerpoint/2010/main" val="3913520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60</a:t>
            </a:fld>
            <a:endParaRPr lang="en-US"/>
          </a:p>
        </p:txBody>
      </p:sp>
    </p:spTree>
    <p:extLst>
      <p:ext uri="{BB962C8B-B14F-4D97-AF65-F5344CB8AC3E}">
        <p14:creationId xmlns:p14="http://schemas.microsoft.com/office/powerpoint/2010/main" val="2207987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61</a:t>
            </a:fld>
            <a:endParaRPr lang="en-US"/>
          </a:p>
        </p:txBody>
      </p:sp>
    </p:spTree>
    <p:extLst>
      <p:ext uri="{BB962C8B-B14F-4D97-AF65-F5344CB8AC3E}">
        <p14:creationId xmlns:p14="http://schemas.microsoft.com/office/powerpoint/2010/main" val="2817018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62</a:t>
            </a:fld>
            <a:endParaRPr lang="en-US"/>
          </a:p>
        </p:txBody>
      </p:sp>
    </p:spTree>
    <p:extLst>
      <p:ext uri="{BB962C8B-B14F-4D97-AF65-F5344CB8AC3E}">
        <p14:creationId xmlns:p14="http://schemas.microsoft.com/office/powerpoint/2010/main" val="4108088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63</a:t>
            </a:fld>
            <a:endParaRPr lang="en-US"/>
          </a:p>
        </p:txBody>
      </p:sp>
    </p:spTree>
    <p:extLst>
      <p:ext uri="{BB962C8B-B14F-4D97-AF65-F5344CB8AC3E}">
        <p14:creationId xmlns:p14="http://schemas.microsoft.com/office/powerpoint/2010/main" val="2390348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64</a:t>
            </a:fld>
            <a:endParaRPr lang="en-US"/>
          </a:p>
        </p:txBody>
      </p:sp>
    </p:spTree>
    <p:extLst>
      <p:ext uri="{BB962C8B-B14F-4D97-AF65-F5344CB8AC3E}">
        <p14:creationId xmlns:p14="http://schemas.microsoft.com/office/powerpoint/2010/main" val="3663453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65</a:t>
            </a:fld>
            <a:endParaRPr lang="en-US"/>
          </a:p>
        </p:txBody>
      </p:sp>
    </p:spTree>
    <p:extLst>
      <p:ext uri="{BB962C8B-B14F-4D97-AF65-F5344CB8AC3E}">
        <p14:creationId xmlns:p14="http://schemas.microsoft.com/office/powerpoint/2010/main" val="687757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66</a:t>
            </a:fld>
            <a:endParaRPr lang="en-US"/>
          </a:p>
        </p:txBody>
      </p:sp>
    </p:spTree>
    <p:extLst>
      <p:ext uri="{BB962C8B-B14F-4D97-AF65-F5344CB8AC3E}">
        <p14:creationId xmlns:p14="http://schemas.microsoft.com/office/powerpoint/2010/main" val="4155021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67</a:t>
            </a:fld>
            <a:endParaRPr lang="en-US"/>
          </a:p>
        </p:txBody>
      </p:sp>
    </p:spTree>
    <p:extLst>
      <p:ext uri="{BB962C8B-B14F-4D97-AF65-F5344CB8AC3E}">
        <p14:creationId xmlns:p14="http://schemas.microsoft.com/office/powerpoint/2010/main" val="2740797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68</a:t>
            </a:fld>
            <a:endParaRPr lang="en-US"/>
          </a:p>
        </p:txBody>
      </p:sp>
    </p:spTree>
    <p:extLst>
      <p:ext uri="{BB962C8B-B14F-4D97-AF65-F5344CB8AC3E}">
        <p14:creationId xmlns:p14="http://schemas.microsoft.com/office/powerpoint/2010/main" val="449891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917575" y="744538"/>
            <a:ext cx="4962525" cy="3722687"/>
          </a:xfrm>
          <a:ln/>
        </p:spPr>
      </p:sp>
      <p:sp>
        <p:nvSpPr>
          <p:cNvPr id="2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084750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69</a:t>
            </a:fld>
            <a:endParaRPr lang="en-US"/>
          </a:p>
        </p:txBody>
      </p:sp>
    </p:spTree>
    <p:extLst>
      <p:ext uri="{BB962C8B-B14F-4D97-AF65-F5344CB8AC3E}">
        <p14:creationId xmlns:p14="http://schemas.microsoft.com/office/powerpoint/2010/main" val="42183193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1143000" y="685800"/>
            <a:ext cx="4572000" cy="3429000"/>
          </a:xfrm>
          <a:ln/>
        </p:spPr>
      </p:sp>
      <p:sp>
        <p:nvSpPr>
          <p:cNvPr id="15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715280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pPr eaLnBrk="1" hangingPunct="1"/>
            <a:endParaRPr lang="en-US">
              <a:latin typeface="Arial" pitchFamily="34" charset="0"/>
              <a:cs typeface="Arial" pitchFamily="34" charset="0"/>
            </a:endParaRPr>
          </a:p>
        </p:txBody>
      </p:sp>
    </p:spTree>
    <p:extLst>
      <p:ext uri="{BB962C8B-B14F-4D97-AF65-F5344CB8AC3E}">
        <p14:creationId xmlns:p14="http://schemas.microsoft.com/office/powerpoint/2010/main" val="469852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995363" y="768350"/>
            <a:ext cx="5099050" cy="3825875"/>
          </a:xfrm>
          <a:ln/>
        </p:spPr>
      </p:sp>
      <p:sp>
        <p:nvSpPr>
          <p:cNvPr id="25603" name="Rectangle 3"/>
          <p:cNvSpPr>
            <a:spLocks noGrp="1" noChangeArrowheads="1"/>
          </p:cNvSpPr>
          <p:nvPr>
            <p:ph type="body" idx="1"/>
          </p:nvPr>
        </p:nvSpPr>
        <p:spPr>
          <a:xfrm>
            <a:off x="942970" y="4848213"/>
            <a:ext cx="5200662" cy="4595105"/>
          </a:xfrm>
          <a:noFill/>
        </p:spPr>
        <p:txBody>
          <a:bodyPr/>
          <a:lstStyle/>
          <a:p>
            <a:pPr eaLnBrk="1" hangingPunct="1"/>
            <a:endParaRPr lang="en-US">
              <a:latin typeface="Arial" pitchFamily="34" charset="0"/>
              <a:cs typeface="Arial" pitchFamily="34" charset="0"/>
            </a:endParaRPr>
          </a:p>
        </p:txBody>
      </p:sp>
    </p:spTree>
    <p:extLst>
      <p:ext uri="{BB962C8B-B14F-4D97-AF65-F5344CB8AC3E}">
        <p14:creationId xmlns:p14="http://schemas.microsoft.com/office/powerpoint/2010/main" val="2613064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995363" y="768350"/>
            <a:ext cx="5099050" cy="3825875"/>
          </a:xfrm>
          <a:ln/>
        </p:spPr>
      </p:sp>
      <p:sp>
        <p:nvSpPr>
          <p:cNvPr id="26627" name="Rectangle 3"/>
          <p:cNvSpPr>
            <a:spLocks noGrp="1" noChangeArrowheads="1"/>
          </p:cNvSpPr>
          <p:nvPr>
            <p:ph type="body" idx="1"/>
          </p:nvPr>
        </p:nvSpPr>
        <p:spPr>
          <a:xfrm>
            <a:off x="942970" y="4848213"/>
            <a:ext cx="5200662" cy="4595105"/>
          </a:xfrm>
          <a:noFill/>
        </p:spPr>
        <p:txBody>
          <a:bodyPr/>
          <a:lstStyle/>
          <a:p>
            <a:pPr eaLnBrk="1" hangingPunct="1"/>
            <a:endParaRPr lang="en-US">
              <a:latin typeface="Arial" pitchFamily="34" charset="0"/>
              <a:cs typeface="Arial" pitchFamily="34" charset="0"/>
            </a:endParaRPr>
          </a:p>
        </p:txBody>
      </p:sp>
    </p:spTree>
    <p:extLst>
      <p:ext uri="{BB962C8B-B14F-4D97-AF65-F5344CB8AC3E}">
        <p14:creationId xmlns:p14="http://schemas.microsoft.com/office/powerpoint/2010/main" val="2646528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pPr eaLnBrk="1" hangingPunct="1"/>
            <a:endParaRPr lang="de-DE"/>
          </a:p>
        </p:txBody>
      </p:sp>
    </p:spTree>
    <p:extLst>
      <p:ext uri="{BB962C8B-B14F-4D97-AF65-F5344CB8AC3E}">
        <p14:creationId xmlns:p14="http://schemas.microsoft.com/office/powerpoint/2010/main" val="8096307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p:spPr>
        <p:txBody>
          <a:bodyPr/>
          <a:lstStyle/>
          <a:p>
            <a:pPr eaLnBrk="1" hangingPunct="1"/>
            <a:endParaRPr lang="de-DE"/>
          </a:p>
        </p:txBody>
      </p:sp>
    </p:spTree>
    <p:extLst>
      <p:ext uri="{BB962C8B-B14F-4D97-AF65-F5344CB8AC3E}">
        <p14:creationId xmlns:p14="http://schemas.microsoft.com/office/powerpoint/2010/main" val="9152642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3689350" y="492125"/>
            <a:ext cx="3284538" cy="2462213"/>
          </a:xfrm>
          <a:ln/>
        </p:spPr>
      </p:sp>
      <p:sp>
        <p:nvSpPr>
          <p:cNvPr id="430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387345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6C7355B-0196-4889-8A9E-204DEA902F69}" type="slidenum">
              <a:rPr lang="en-GB" smtClean="0"/>
              <a:t>99</a:t>
            </a:fld>
            <a:endParaRPr lang="en-GB"/>
          </a:p>
        </p:txBody>
      </p:sp>
    </p:spTree>
    <p:extLst>
      <p:ext uri="{BB962C8B-B14F-4D97-AF65-F5344CB8AC3E}">
        <p14:creationId xmlns:p14="http://schemas.microsoft.com/office/powerpoint/2010/main" val="891558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7355B-0196-4889-8A9E-204DEA902F69}" type="slidenum">
              <a:rPr lang="en-GB" smtClean="0"/>
              <a:t>100</a:t>
            </a:fld>
            <a:endParaRPr lang="en-GB"/>
          </a:p>
        </p:txBody>
      </p:sp>
    </p:spTree>
    <p:extLst>
      <p:ext uri="{BB962C8B-B14F-4D97-AF65-F5344CB8AC3E}">
        <p14:creationId xmlns:p14="http://schemas.microsoft.com/office/powerpoint/2010/main" val="1061157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xfrm>
            <a:off x="1231900" y="941388"/>
            <a:ext cx="4646613" cy="3486150"/>
          </a:xfrm>
          <a:ln/>
        </p:spPr>
      </p:sp>
      <p:sp>
        <p:nvSpPr>
          <p:cNvPr id="10243" name="Rectangle 3"/>
          <p:cNvSpPr>
            <a:spLocks noGrp="1" noChangeArrowheads="1"/>
          </p:cNvSpPr>
          <p:nvPr>
            <p:ph type="body" idx="1"/>
          </p:nvPr>
        </p:nvSpPr>
        <p:spPr>
          <a:xfrm>
            <a:off x="946151" y="4875214"/>
            <a:ext cx="5207001" cy="4629150"/>
          </a:xfrm>
        </p:spPr>
        <p:txBody>
          <a:bodyPr/>
          <a:lstStyle/>
          <a:p>
            <a:endParaRPr lang="en-US"/>
          </a:p>
        </p:txBody>
      </p:sp>
    </p:spTree>
    <p:extLst>
      <p:ext uri="{BB962C8B-B14F-4D97-AF65-F5344CB8AC3E}">
        <p14:creationId xmlns:p14="http://schemas.microsoft.com/office/powerpoint/2010/main" val="7849603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854450" y="546100"/>
            <a:ext cx="2974975" cy="2230438"/>
          </a:xfrm>
          <a:ln/>
        </p:spPr>
      </p:sp>
      <p:sp>
        <p:nvSpPr>
          <p:cNvPr id="30723" name="Rectangle 3"/>
          <p:cNvSpPr>
            <a:spLocks noGrp="1" noChangeArrowheads="1"/>
          </p:cNvSpPr>
          <p:nvPr>
            <p:ph type="body" idx="1"/>
          </p:nvPr>
        </p:nvSpPr>
        <p:spPr>
          <a:xfrm>
            <a:off x="1423595" y="3119597"/>
            <a:ext cx="7816646" cy="2953583"/>
          </a:xfrm>
          <a:ln/>
          <a:extLst>
            <a:ext uri="{91240B29-F687-4F45-9708-019B960494DF}">
              <a14:hiddenLine xmlns:a14="http://schemas.microsoft.com/office/drawing/2010/main" w="57150" cmpd="thickThin">
                <a:solidFill>
                  <a:schemeClr val="tx1"/>
                </a:solidFill>
                <a:miter lim="800000"/>
                <a:headEnd/>
                <a:tailEnd/>
              </a14:hiddenLine>
            </a:ext>
          </a:extLst>
        </p:spPr>
        <p:txBody>
          <a:bodyPr/>
          <a:lstStyle/>
          <a:p>
            <a:endParaRPr lang="en-US" u="none" dirty="0"/>
          </a:p>
        </p:txBody>
      </p:sp>
    </p:spTree>
    <p:extLst>
      <p:ext uri="{BB962C8B-B14F-4D97-AF65-F5344CB8AC3E}">
        <p14:creationId xmlns:p14="http://schemas.microsoft.com/office/powerpoint/2010/main" val="37793156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noProof="0" dirty="0"/>
          </a:p>
        </p:txBody>
      </p:sp>
      <p:sp>
        <p:nvSpPr>
          <p:cNvPr id="4" name="Slide Number Placeholder 3"/>
          <p:cNvSpPr>
            <a:spLocks noGrp="1"/>
          </p:cNvSpPr>
          <p:nvPr>
            <p:ph type="sldNum" sz="quarter" idx="5"/>
          </p:nvPr>
        </p:nvSpPr>
        <p:spPr/>
        <p:txBody>
          <a:bodyPr/>
          <a:lstStyle/>
          <a:p>
            <a:fld id="{06C7355B-0196-4889-8A9E-204DEA902F69}" type="slidenum">
              <a:rPr lang="en-GB" smtClean="0"/>
              <a:t>102</a:t>
            </a:fld>
            <a:endParaRPr lang="en-GB"/>
          </a:p>
        </p:txBody>
      </p:sp>
    </p:spTree>
    <p:extLst>
      <p:ext uri="{BB962C8B-B14F-4D97-AF65-F5344CB8AC3E}">
        <p14:creationId xmlns:p14="http://schemas.microsoft.com/office/powerpoint/2010/main" val="32804897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06C7355B-0196-4889-8A9E-204DEA902F69}" type="slidenum">
              <a:rPr lang="en-GB" smtClean="0"/>
              <a:t>103</a:t>
            </a:fld>
            <a:endParaRPr lang="en-GB"/>
          </a:p>
        </p:txBody>
      </p:sp>
    </p:spTree>
    <p:extLst>
      <p:ext uri="{BB962C8B-B14F-4D97-AF65-F5344CB8AC3E}">
        <p14:creationId xmlns:p14="http://schemas.microsoft.com/office/powerpoint/2010/main" val="5709924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C7355B-0196-4889-8A9E-204DEA902F69}" type="slidenum">
              <a:rPr lang="en-GB" smtClean="0"/>
              <a:t>104</a:t>
            </a:fld>
            <a:endParaRPr lang="en-GB"/>
          </a:p>
        </p:txBody>
      </p:sp>
    </p:spTree>
    <p:extLst>
      <p:ext uri="{BB962C8B-B14F-4D97-AF65-F5344CB8AC3E}">
        <p14:creationId xmlns:p14="http://schemas.microsoft.com/office/powerpoint/2010/main" val="15041194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6C7355B-0196-4889-8A9E-204DEA902F69}" type="slidenum">
              <a:rPr lang="en-GB" smtClean="0"/>
              <a:t>105</a:t>
            </a:fld>
            <a:endParaRPr lang="en-GB"/>
          </a:p>
        </p:txBody>
      </p:sp>
    </p:spTree>
    <p:extLst>
      <p:ext uri="{BB962C8B-B14F-4D97-AF65-F5344CB8AC3E}">
        <p14:creationId xmlns:p14="http://schemas.microsoft.com/office/powerpoint/2010/main" val="38436855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6C7355B-0196-4889-8A9E-204DEA902F69}" type="slidenum">
              <a:rPr lang="en-GB" smtClean="0"/>
              <a:t>106</a:t>
            </a:fld>
            <a:endParaRPr lang="en-GB"/>
          </a:p>
        </p:txBody>
      </p:sp>
    </p:spTree>
    <p:extLst>
      <p:ext uri="{BB962C8B-B14F-4D97-AF65-F5344CB8AC3E}">
        <p14:creationId xmlns:p14="http://schemas.microsoft.com/office/powerpoint/2010/main" val="23348991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7355B-0196-4889-8A9E-204DEA902F69}" type="slidenum">
              <a:rPr lang="en-GB" smtClean="0"/>
              <a:t>107</a:t>
            </a:fld>
            <a:endParaRPr lang="en-GB"/>
          </a:p>
        </p:txBody>
      </p:sp>
    </p:spTree>
    <p:extLst>
      <p:ext uri="{BB962C8B-B14F-4D97-AF65-F5344CB8AC3E}">
        <p14:creationId xmlns:p14="http://schemas.microsoft.com/office/powerpoint/2010/main" val="1870639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109</a:t>
            </a:fld>
            <a:endParaRPr lang="en-US"/>
          </a:p>
        </p:txBody>
      </p:sp>
    </p:spTree>
    <p:extLst>
      <p:ext uri="{BB962C8B-B14F-4D97-AF65-F5344CB8AC3E}">
        <p14:creationId xmlns:p14="http://schemas.microsoft.com/office/powerpoint/2010/main" val="40270793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C7355B-0196-4889-8A9E-204DEA902F69}" type="slidenum">
              <a:rPr lang="en-GB" smtClean="0"/>
              <a:t>110</a:t>
            </a:fld>
            <a:endParaRPr lang="en-GB"/>
          </a:p>
        </p:txBody>
      </p:sp>
    </p:spTree>
    <p:extLst>
      <p:ext uri="{BB962C8B-B14F-4D97-AF65-F5344CB8AC3E}">
        <p14:creationId xmlns:p14="http://schemas.microsoft.com/office/powerpoint/2010/main" val="5380126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7355B-0196-4889-8A9E-204DEA902F69}" type="slidenum">
              <a:rPr lang="en-GB" smtClean="0"/>
              <a:t>111</a:t>
            </a:fld>
            <a:endParaRPr lang="en-GB"/>
          </a:p>
        </p:txBody>
      </p:sp>
    </p:spTree>
    <p:extLst>
      <p:ext uri="{BB962C8B-B14F-4D97-AF65-F5344CB8AC3E}">
        <p14:creationId xmlns:p14="http://schemas.microsoft.com/office/powerpoint/2010/main" val="1506708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xfrm>
            <a:off x="992188" y="768350"/>
            <a:ext cx="5116512" cy="3838575"/>
          </a:xfrm>
          <a:ln/>
        </p:spPr>
      </p:sp>
      <p:sp>
        <p:nvSpPr>
          <p:cNvPr id="12291" name="Rectangle 3"/>
          <p:cNvSpPr>
            <a:spLocks noGrp="1" noChangeArrowheads="1"/>
          </p:cNvSpPr>
          <p:nvPr>
            <p:ph type="body" idx="1"/>
          </p:nvPr>
        </p:nvSpPr>
        <p:spPr>
          <a:xfrm>
            <a:off x="944566" y="4859341"/>
            <a:ext cx="5210176" cy="4606926"/>
          </a:xfrm>
        </p:spPr>
        <p:txBody>
          <a:bodyPr/>
          <a:lstStyle/>
          <a:p>
            <a:endParaRPr lang="en-US"/>
          </a:p>
        </p:txBody>
      </p:sp>
    </p:spTree>
    <p:extLst>
      <p:ext uri="{BB962C8B-B14F-4D97-AF65-F5344CB8AC3E}">
        <p14:creationId xmlns:p14="http://schemas.microsoft.com/office/powerpoint/2010/main" val="30305559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7" name="Footer Placeholder 6"/>
          <p:cNvSpPr>
            <a:spLocks noGrp="1"/>
          </p:cNvSpPr>
          <p:nvPr>
            <p:ph type="ftr" sz="quarter" idx="10"/>
          </p:nvPr>
        </p:nvSpPr>
        <p:spPr/>
        <p:txBody>
          <a:bodyPr/>
          <a:lstStyle/>
          <a:p>
            <a:endParaRPr lang="en-US" dirty="0"/>
          </a:p>
        </p:txBody>
      </p:sp>
      <p:sp>
        <p:nvSpPr>
          <p:cNvPr id="8" name="Slide Number Placeholder 7"/>
          <p:cNvSpPr>
            <a:spLocks noGrp="1"/>
          </p:cNvSpPr>
          <p:nvPr>
            <p:ph type="sldNum" sz="quarter" idx="11"/>
          </p:nvPr>
        </p:nvSpPr>
        <p:spPr/>
        <p:txBody>
          <a:bodyPr/>
          <a:lstStyle/>
          <a:p>
            <a:fld id="{5BF5489F-7EED-41EC-86B9-1637BEB8E72F}" type="slidenum">
              <a:rPr lang="en-US" smtClean="0"/>
              <a:t>112</a:t>
            </a:fld>
            <a:endParaRPr lang="en-US" dirty="0"/>
          </a:p>
        </p:txBody>
      </p:sp>
    </p:spTree>
    <p:extLst>
      <p:ext uri="{BB962C8B-B14F-4D97-AF65-F5344CB8AC3E}">
        <p14:creationId xmlns:p14="http://schemas.microsoft.com/office/powerpoint/2010/main" val="30526735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7" name="Footer Placeholder 6"/>
          <p:cNvSpPr>
            <a:spLocks noGrp="1"/>
          </p:cNvSpPr>
          <p:nvPr>
            <p:ph type="ftr" sz="quarter" idx="10"/>
          </p:nvPr>
        </p:nvSpPr>
        <p:spPr/>
        <p:txBody>
          <a:bodyPr/>
          <a:lstStyle/>
          <a:p>
            <a:endParaRPr lang="en-US" dirty="0"/>
          </a:p>
        </p:txBody>
      </p:sp>
      <p:sp>
        <p:nvSpPr>
          <p:cNvPr id="8" name="Slide Number Placeholder 7"/>
          <p:cNvSpPr>
            <a:spLocks noGrp="1"/>
          </p:cNvSpPr>
          <p:nvPr>
            <p:ph type="sldNum" sz="quarter" idx="11"/>
          </p:nvPr>
        </p:nvSpPr>
        <p:spPr/>
        <p:txBody>
          <a:bodyPr/>
          <a:lstStyle/>
          <a:p>
            <a:fld id="{5BF5489F-7EED-41EC-86B9-1637BEB8E72F}" type="slidenum">
              <a:rPr lang="en-US" smtClean="0"/>
              <a:t>113</a:t>
            </a:fld>
            <a:endParaRPr lang="en-US" dirty="0"/>
          </a:p>
        </p:txBody>
      </p:sp>
    </p:spTree>
    <p:extLst>
      <p:ext uri="{BB962C8B-B14F-4D97-AF65-F5344CB8AC3E}">
        <p14:creationId xmlns:p14="http://schemas.microsoft.com/office/powerpoint/2010/main" val="3570520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114</a:t>
            </a:fld>
            <a:endParaRPr lang="en-US"/>
          </a:p>
        </p:txBody>
      </p:sp>
    </p:spTree>
    <p:extLst>
      <p:ext uri="{BB962C8B-B14F-4D97-AF65-F5344CB8AC3E}">
        <p14:creationId xmlns:p14="http://schemas.microsoft.com/office/powerpoint/2010/main" val="7792225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115</a:t>
            </a:fld>
            <a:endParaRPr lang="en-US" dirty="0"/>
          </a:p>
        </p:txBody>
      </p:sp>
    </p:spTree>
    <p:extLst>
      <p:ext uri="{BB962C8B-B14F-4D97-AF65-F5344CB8AC3E}">
        <p14:creationId xmlns:p14="http://schemas.microsoft.com/office/powerpoint/2010/main" val="38351858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116</a:t>
            </a:fld>
            <a:endParaRPr lang="en-US" dirty="0"/>
          </a:p>
        </p:txBody>
      </p:sp>
    </p:spTree>
    <p:extLst>
      <p:ext uri="{BB962C8B-B14F-4D97-AF65-F5344CB8AC3E}">
        <p14:creationId xmlns:p14="http://schemas.microsoft.com/office/powerpoint/2010/main" val="34921516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117</a:t>
            </a:fld>
            <a:endParaRPr lang="en-US" dirty="0"/>
          </a:p>
        </p:txBody>
      </p:sp>
    </p:spTree>
    <p:extLst>
      <p:ext uri="{BB962C8B-B14F-4D97-AF65-F5344CB8AC3E}">
        <p14:creationId xmlns:p14="http://schemas.microsoft.com/office/powerpoint/2010/main" val="54593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118</a:t>
            </a:fld>
            <a:endParaRPr lang="en-US" dirty="0"/>
          </a:p>
        </p:txBody>
      </p:sp>
    </p:spTree>
    <p:extLst>
      <p:ext uri="{BB962C8B-B14F-4D97-AF65-F5344CB8AC3E}">
        <p14:creationId xmlns:p14="http://schemas.microsoft.com/office/powerpoint/2010/main" val="6593867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Apple pay, Samsung pay to be added as well</a:t>
            </a:r>
            <a:endParaRPr lang="en-GB" baseline="0"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119</a:t>
            </a:fld>
            <a:endParaRPr lang="en-US" dirty="0"/>
          </a:p>
        </p:txBody>
      </p:sp>
    </p:spTree>
    <p:extLst>
      <p:ext uri="{BB962C8B-B14F-4D97-AF65-F5344CB8AC3E}">
        <p14:creationId xmlns:p14="http://schemas.microsoft.com/office/powerpoint/2010/main" val="22720827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120</a:t>
            </a:fld>
            <a:endParaRPr lang="en-US" dirty="0"/>
          </a:p>
        </p:txBody>
      </p:sp>
    </p:spTree>
    <p:extLst>
      <p:ext uri="{BB962C8B-B14F-4D97-AF65-F5344CB8AC3E}">
        <p14:creationId xmlns:p14="http://schemas.microsoft.com/office/powerpoint/2010/main" val="25623518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121</a:t>
            </a:fld>
            <a:endParaRPr lang="en-US" dirty="0"/>
          </a:p>
        </p:txBody>
      </p:sp>
    </p:spTree>
    <p:extLst>
      <p:ext uri="{BB962C8B-B14F-4D97-AF65-F5344CB8AC3E}">
        <p14:creationId xmlns:p14="http://schemas.microsoft.com/office/powerpoint/2010/main" val="3492151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F8256698-42CB-EEED-BCD1-FB25E99CBC8C}"/>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64D5694B-065E-88C9-B6FC-FD9000ADDD1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GB">
              <a:latin typeface="Arial" panose="020B0604020202020204" pitchFamily="34" charset="0"/>
              <a:cs typeface="Arial" panose="020B0604020202020204" pitchFamily="34" charset="0"/>
            </a:endParaRPr>
          </a:p>
        </p:txBody>
      </p:sp>
      <p:sp>
        <p:nvSpPr>
          <p:cNvPr id="8196" name="Slide Number Placeholder 3">
            <a:extLst>
              <a:ext uri="{FF2B5EF4-FFF2-40B4-BE49-F238E27FC236}">
                <a16:creationId xmlns:a16="http://schemas.microsoft.com/office/drawing/2014/main" id="{7E45BF26-7971-EE90-2EEF-3733EB8BB3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C17C3260-DFEF-4A43-A225-02D3FB9B678B}" type="slidenum">
              <a:rPr lang="en-US" altLang="en-GB" sz="1200"/>
              <a:pPr/>
              <a:t>8</a:t>
            </a:fld>
            <a:endParaRPr lang="en-US" altLang="en-GB"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917575" y="742950"/>
            <a:ext cx="4949825" cy="3713163"/>
          </a:xfrm>
          <a:ln/>
        </p:spPr>
      </p:sp>
      <p:sp>
        <p:nvSpPr>
          <p:cNvPr id="23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815579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917575" y="742950"/>
            <a:ext cx="4949825" cy="3713163"/>
          </a:xfrm>
          <a:ln/>
        </p:spPr>
      </p:sp>
      <p:sp>
        <p:nvSpPr>
          <p:cNvPr id="23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078084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p:spPr>
        <p:txBody>
          <a:bodyPr/>
          <a:lstStyle/>
          <a:p>
            <a:pPr eaLnBrk="1" hangingPunct="1"/>
            <a:endParaRPr lang="de-DE" dirty="0"/>
          </a:p>
        </p:txBody>
      </p:sp>
    </p:spTree>
    <p:extLst>
      <p:ext uri="{BB962C8B-B14F-4D97-AF65-F5344CB8AC3E}">
        <p14:creationId xmlns:p14="http://schemas.microsoft.com/office/powerpoint/2010/main" val="1304508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54A42E2-16C9-D3B3-0405-84131310A5DE}"/>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69C45CCE-77E4-B951-8594-CA330A1629A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z="1000">
              <a:latin typeface="Arial" panose="020B0604020202020204" pitchFamily="34" charset="0"/>
              <a:cs typeface="Arial" panose="020B0604020202020204" pitchFamily="34" charset="0"/>
            </a:endParaRPr>
          </a:p>
        </p:txBody>
      </p:sp>
      <p:sp>
        <p:nvSpPr>
          <p:cNvPr id="14340" name="Slide Number Placeholder 3">
            <a:extLst>
              <a:ext uri="{FF2B5EF4-FFF2-40B4-BE49-F238E27FC236}">
                <a16:creationId xmlns:a16="http://schemas.microsoft.com/office/drawing/2014/main" id="{D816643E-86AB-2310-CACB-C2FC8F19EA7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36DEEFE6-1EAD-4DF2-B46A-370BF23BA953}" type="slidenum">
              <a:rPr lang="en-US" altLang="en-GB" sz="1200"/>
              <a:pPr/>
              <a:t>11</a:t>
            </a:fld>
            <a:endParaRPr lang="en-US" altLang="en-GB" sz="1200"/>
          </a:p>
        </p:txBody>
      </p:sp>
      <p:sp>
        <p:nvSpPr>
          <p:cNvPr id="14341" name="Footer Placeholder 4">
            <a:extLst>
              <a:ext uri="{FF2B5EF4-FFF2-40B4-BE49-F238E27FC236}">
                <a16:creationId xmlns:a16="http://schemas.microsoft.com/office/drawing/2014/main" id="{786E3C0F-706F-557E-AA35-5240615EF960}"/>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GB" altLang="en-GB"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992188" y="766763"/>
            <a:ext cx="5102225" cy="3827462"/>
          </a:xfrm>
          <a:ln/>
        </p:spPr>
      </p:sp>
      <p:sp>
        <p:nvSpPr>
          <p:cNvPr id="11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1108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600">
                <a:solidFill>
                  <a:schemeClr val="tx1"/>
                </a:solidFill>
                <a:latin typeface="Arial" charset="0"/>
                <a:cs typeface="Arial" charset="0"/>
              </a:defRPr>
            </a:lvl1pPr>
            <a:lvl2pPr marL="803055" indent="-308867" eaLnBrk="0" hangingPunct="0">
              <a:defRPr sz="2600">
                <a:solidFill>
                  <a:schemeClr val="tx1"/>
                </a:solidFill>
                <a:latin typeface="Arial" charset="0"/>
                <a:cs typeface="Arial" charset="0"/>
              </a:defRPr>
            </a:lvl2pPr>
            <a:lvl3pPr marL="1235469" indent="-247094" eaLnBrk="0" hangingPunct="0">
              <a:defRPr sz="2600">
                <a:solidFill>
                  <a:schemeClr val="tx1"/>
                </a:solidFill>
                <a:latin typeface="Arial" charset="0"/>
                <a:cs typeface="Arial" charset="0"/>
              </a:defRPr>
            </a:lvl3pPr>
            <a:lvl4pPr marL="1729656" indent="-247094" eaLnBrk="0" hangingPunct="0">
              <a:defRPr sz="2600">
                <a:solidFill>
                  <a:schemeClr val="tx1"/>
                </a:solidFill>
                <a:latin typeface="Arial" charset="0"/>
                <a:cs typeface="Arial" charset="0"/>
              </a:defRPr>
            </a:lvl4pPr>
            <a:lvl5pPr marL="2223844" indent="-247094" eaLnBrk="0" hangingPunct="0">
              <a:defRPr sz="2600">
                <a:solidFill>
                  <a:schemeClr val="tx1"/>
                </a:solidFill>
                <a:latin typeface="Arial" charset="0"/>
                <a:cs typeface="Arial" charset="0"/>
              </a:defRPr>
            </a:lvl5pPr>
            <a:lvl6pPr marL="2718031" indent="-247094" eaLnBrk="0" fontAlgn="base" hangingPunct="0">
              <a:spcBef>
                <a:spcPct val="50000"/>
              </a:spcBef>
              <a:spcAft>
                <a:spcPct val="0"/>
              </a:spcAft>
              <a:defRPr sz="2600">
                <a:solidFill>
                  <a:schemeClr val="tx1"/>
                </a:solidFill>
                <a:latin typeface="Arial" charset="0"/>
                <a:cs typeface="Arial" charset="0"/>
              </a:defRPr>
            </a:lvl6pPr>
            <a:lvl7pPr marL="3212219" indent="-247094" eaLnBrk="0" fontAlgn="base" hangingPunct="0">
              <a:spcBef>
                <a:spcPct val="50000"/>
              </a:spcBef>
              <a:spcAft>
                <a:spcPct val="0"/>
              </a:spcAft>
              <a:defRPr sz="2600">
                <a:solidFill>
                  <a:schemeClr val="tx1"/>
                </a:solidFill>
                <a:latin typeface="Arial" charset="0"/>
                <a:cs typeface="Arial" charset="0"/>
              </a:defRPr>
            </a:lvl7pPr>
            <a:lvl8pPr marL="3706406" indent="-247094" eaLnBrk="0" fontAlgn="base" hangingPunct="0">
              <a:spcBef>
                <a:spcPct val="50000"/>
              </a:spcBef>
              <a:spcAft>
                <a:spcPct val="0"/>
              </a:spcAft>
              <a:defRPr sz="2600">
                <a:solidFill>
                  <a:schemeClr val="tx1"/>
                </a:solidFill>
                <a:latin typeface="Arial" charset="0"/>
                <a:cs typeface="Arial" charset="0"/>
              </a:defRPr>
            </a:lvl8pPr>
            <a:lvl9pPr marL="4200594" indent="-247094" eaLnBrk="0" fontAlgn="base" hangingPunct="0">
              <a:spcBef>
                <a:spcPct val="50000"/>
              </a:spcBef>
              <a:spcAft>
                <a:spcPct val="0"/>
              </a:spcAft>
              <a:defRPr sz="2600">
                <a:solidFill>
                  <a:schemeClr val="tx1"/>
                </a:solidFill>
                <a:latin typeface="Arial" charset="0"/>
                <a:cs typeface="Arial" charset="0"/>
              </a:defRPr>
            </a:lvl9pPr>
          </a:lstStyle>
          <a:p>
            <a:pPr eaLnBrk="1" hangingPunct="1"/>
            <a:fld id="{38405E63-0D80-4478-98FD-C52EE50F875D}" type="slidenum">
              <a:rPr lang="en-US" sz="1300"/>
              <a:pPr eaLnBrk="1" hangingPunct="1"/>
              <a:t>14</a:t>
            </a:fld>
            <a:endParaRPr lang="en-US" sz="13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fr-FR"/>
          </a:p>
        </p:txBody>
      </p:sp>
    </p:spTree>
    <p:extLst>
      <p:ext uri="{BB962C8B-B14F-4D97-AF65-F5344CB8AC3E}">
        <p14:creationId xmlns:p14="http://schemas.microsoft.com/office/powerpoint/2010/main" val="2726362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sz="2800">
                <a:solidFill>
                  <a:srgbClr val="70899B"/>
                </a:solidFill>
              </a:defRPr>
            </a:lvl1pPr>
          </a:lstStyle>
          <a:p>
            <a:pPr lvl="0"/>
            <a:r>
              <a:rPr lang="en-US" noProof="0"/>
              <a:t>Click to edit Master title style</a:t>
            </a:r>
            <a:endParaRPr lang="en-US" noProof="0" dirty="0"/>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noProof="0"/>
              <a:t>Click to edit Master subtitle style</a:t>
            </a:r>
          </a:p>
        </p:txBody>
      </p:sp>
      <p:sp>
        <p:nvSpPr>
          <p:cNvPr id="2" name="TextBox 1"/>
          <p:cNvSpPr txBox="1"/>
          <p:nvPr userDrawn="1"/>
        </p:nvSpPr>
        <p:spPr>
          <a:xfrm>
            <a:off x="5684400" y="1818000"/>
            <a:ext cx="1695912" cy="403200"/>
          </a:xfrm>
          <a:prstGeom prst="rect">
            <a:avLst/>
          </a:prstGeom>
          <a:noFill/>
        </p:spPr>
        <p:txBody>
          <a:bodyPr wrap="none" rtlCol="0">
            <a:noAutofit/>
          </a:bodyPr>
          <a:lstStyle/>
          <a:p>
            <a:r>
              <a:rPr lang="fr-CH" sz="1200" b="1" dirty="0">
                <a:solidFill>
                  <a:srgbClr val="9D0A2B"/>
                </a:solidFill>
              </a:rPr>
              <a:t>The International </a:t>
            </a:r>
            <a:br>
              <a:rPr lang="fr-CH" sz="1200" b="1" dirty="0">
                <a:solidFill>
                  <a:srgbClr val="9D0A2B"/>
                </a:solidFill>
              </a:rPr>
            </a:br>
            <a:r>
              <a:rPr lang="fr-CH" sz="1200" b="1" dirty="0">
                <a:solidFill>
                  <a:srgbClr val="9D0A2B"/>
                </a:solidFill>
              </a:rPr>
              <a:t>Patent System</a:t>
            </a:r>
          </a:p>
        </p:txBody>
      </p:sp>
    </p:spTree>
    <p:extLst>
      <p:ext uri="{BB962C8B-B14F-4D97-AF65-F5344CB8AC3E}">
        <p14:creationId xmlns:p14="http://schemas.microsoft.com/office/powerpoint/2010/main" val="290496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9AC3305F-35F4-4D38-853F-6972B7651A04}" type="slidenum">
              <a:rPr lang="en-US"/>
              <a:pPr>
                <a:defRPr/>
              </a:pPr>
              <a:t>‹#›</a:t>
            </a:fld>
            <a:endParaRPr lang="en-US"/>
          </a:p>
        </p:txBody>
      </p:sp>
    </p:spTree>
    <p:extLst>
      <p:ext uri="{BB962C8B-B14F-4D97-AF65-F5344CB8AC3E}">
        <p14:creationId xmlns:p14="http://schemas.microsoft.com/office/powerpoint/2010/main" val="375991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0DA1C06C-5FA2-4438-B070-4F16D45DBAED}" type="slidenum">
              <a:rPr lang="en-US"/>
              <a:pPr>
                <a:defRPr/>
              </a:pPr>
              <a:t>‹#›</a:t>
            </a:fld>
            <a:endParaRPr lang="en-US"/>
          </a:p>
        </p:txBody>
      </p:sp>
    </p:spTree>
    <p:extLst>
      <p:ext uri="{BB962C8B-B14F-4D97-AF65-F5344CB8AC3E}">
        <p14:creationId xmlns:p14="http://schemas.microsoft.com/office/powerpoint/2010/main" val="186368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773238"/>
            <a:ext cx="8229600" cy="4352925"/>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7355B506-AE31-41B8-A04E-5192D5AD45C7}" type="slidenum">
              <a:rPr lang="en-US"/>
              <a:pPr>
                <a:defRPr/>
              </a:pPr>
              <a:t>‹#›</a:t>
            </a:fld>
            <a:endParaRPr lang="en-US" dirty="0"/>
          </a:p>
        </p:txBody>
      </p:sp>
    </p:spTree>
    <p:extLst>
      <p:ext uri="{BB962C8B-B14F-4D97-AF65-F5344CB8AC3E}">
        <p14:creationId xmlns:p14="http://schemas.microsoft.com/office/powerpoint/2010/main" val="1742145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sz="2800">
                <a:solidFill>
                  <a:srgbClr val="70899B"/>
                </a:solidFill>
              </a:defRPr>
            </a:lvl1pPr>
          </a:lstStyle>
          <a:p>
            <a:pPr lvl="0"/>
            <a:r>
              <a:rPr lang="en-US" noProof="0"/>
              <a:t>Click to edit Master title style</a:t>
            </a:r>
            <a:endParaRPr lang="en-US" noProof="0" dirty="0"/>
          </a:p>
        </p:txBody>
      </p:sp>
      <p:sp>
        <p:nvSpPr>
          <p:cNvPr id="2" name="TextBox 1"/>
          <p:cNvSpPr txBox="1"/>
          <p:nvPr userDrawn="1"/>
        </p:nvSpPr>
        <p:spPr>
          <a:xfrm>
            <a:off x="5684400" y="1818000"/>
            <a:ext cx="1695912" cy="403200"/>
          </a:xfrm>
          <a:prstGeom prst="rect">
            <a:avLst/>
          </a:prstGeom>
          <a:noFill/>
        </p:spPr>
        <p:txBody>
          <a:bodyPr wrap="none" rtlCol="0">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fr-CH" sz="1200" b="1" i="0" u="none" strike="noStrike" kern="1200" cap="none" spc="0" normalizeH="0" baseline="0" noProof="0" dirty="0">
                <a:ln>
                  <a:noFill/>
                </a:ln>
                <a:solidFill>
                  <a:srgbClr val="9D0A2B"/>
                </a:solidFill>
                <a:effectLst/>
                <a:uLnTx/>
                <a:uFillTx/>
                <a:latin typeface="Arial" charset="0"/>
                <a:ea typeface="+mn-ea"/>
                <a:cs typeface="Arial" charset="0"/>
              </a:rPr>
              <a:t>The International </a:t>
            </a:r>
            <a:br>
              <a:rPr kumimoji="0" lang="fr-CH" sz="1200" b="1" i="0" u="none" strike="noStrike" kern="1200" cap="none" spc="0" normalizeH="0" baseline="0" noProof="0" dirty="0">
                <a:ln>
                  <a:noFill/>
                </a:ln>
                <a:solidFill>
                  <a:srgbClr val="9D0A2B"/>
                </a:solidFill>
                <a:effectLst/>
                <a:uLnTx/>
                <a:uFillTx/>
                <a:latin typeface="Arial" charset="0"/>
                <a:ea typeface="+mn-ea"/>
                <a:cs typeface="Arial" charset="0"/>
              </a:rPr>
            </a:br>
            <a:r>
              <a:rPr kumimoji="0" lang="fr-CH" sz="1200" b="1" i="0" u="none" strike="noStrike" kern="1200" cap="none" spc="0" normalizeH="0" baseline="0" noProof="0" dirty="0">
                <a:ln>
                  <a:noFill/>
                </a:ln>
                <a:solidFill>
                  <a:srgbClr val="9D0A2B"/>
                </a:solidFill>
                <a:effectLst/>
                <a:uLnTx/>
                <a:uFillTx/>
                <a:latin typeface="Arial" charset="0"/>
                <a:ea typeface="+mn-ea"/>
                <a:cs typeface="Arial" charset="0"/>
              </a:rPr>
              <a:t>Patent System</a:t>
            </a:r>
          </a:p>
        </p:txBody>
      </p:sp>
      <p:sp>
        <p:nvSpPr>
          <p:cNvPr id="5" name="Content Placeholder 2"/>
          <p:cNvSpPr>
            <a:spLocks noGrp="1"/>
          </p:cNvSpPr>
          <p:nvPr>
            <p:ph idx="10"/>
          </p:nvPr>
        </p:nvSpPr>
        <p:spPr>
          <a:xfrm>
            <a:off x="685800" y="3877138"/>
            <a:ext cx="6400800" cy="1752600"/>
          </a:xfrm>
        </p:spPr>
        <p:txBody>
          <a:bodyPr/>
          <a:lstStyle>
            <a:lvl1pPr marL="342900" indent="-342900">
              <a:buClr>
                <a:srgbClr val="9D0A2B"/>
              </a:buClr>
              <a:buSzPct val="150000"/>
              <a:buFont typeface="Arial" pitchFamily="34" charset="0"/>
              <a:buChar char="■"/>
              <a:defRPr/>
            </a:lvl1pPr>
            <a:lvl2pPr marL="742950" indent="-285750">
              <a:buClr>
                <a:srgbClr val="9D0A2B"/>
              </a:buClr>
              <a:buSzPct val="100000"/>
              <a:buFont typeface="Wingdings" pitchFamily="2" charset="2"/>
              <a:buChar char="q"/>
              <a:defRPr/>
            </a:lvl2pPr>
            <a:lvl3pPr marL="1143000" indent="-228600">
              <a:buClr>
                <a:srgbClr val="9D0A2B"/>
              </a:buClr>
              <a:buSzPct val="100000"/>
              <a:buFont typeface="Wingdings" pitchFamily="2" charset="2"/>
              <a:buChar char="§"/>
              <a:defRPr/>
            </a:lvl3pPr>
            <a:lvl4pPr marL="1600200" indent="-228600">
              <a:buClr>
                <a:srgbClr val="9D0A2B"/>
              </a:buClr>
              <a:buSzPct val="150000"/>
              <a:buFont typeface="Arial" pitchFamily="34" charset="0"/>
              <a:buChar char="■"/>
              <a:defRPr/>
            </a:lvl4pPr>
            <a:lvl5pPr marL="2057400" indent="-228600">
              <a:buClr>
                <a:srgbClr val="9D0A2B"/>
              </a:buClr>
              <a:buSzPct val="150000"/>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H" dirty="0"/>
          </a:p>
        </p:txBody>
      </p:sp>
    </p:spTree>
    <p:extLst>
      <p:ext uri="{BB962C8B-B14F-4D97-AF65-F5344CB8AC3E}">
        <p14:creationId xmlns:p14="http://schemas.microsoft.com/office/powerpoint/2010/main" val="2617562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0899B"/>
                </a:solidFill>
              </a:defRPr>
            </a:lvl1pPr>
          </a:lstStyle>
          <a:p>
            <a:r>
              <a:rPr lang="en-US"/>
              <a:t>Click to edit Master title style</a:t>
            </a:r>
            <a:endParaRPr lang="fr-CH" dirty="0"/>
          </a:p>
        </p:txBody>
      </p:sp>
      <p:sp>
        <p:nvSpPr>
          <p:cNvPr id="3" name="Content Placeholder 2"/>
          <p:cNvSpPr>
            <a:spLocks noGrp="1"/>
          </p:cNvSpPr>
          <p:nvPr>
            <p:ph idx="1"/>
          </p:nvPr>
        </p:nvSpPr>
        <p:spPr/>
        <p:txBody>
          <a:bodyPr/>
          <a:lstStyle>
            <a:lvl1pPr marL="342900" indent="-342900">
              <a:buClr>
                <a:srgbClr val="9D0A2B"/>
              </a:buClr>
              <a:buSzPct val="150000"/>
              <a:buFont typeface="Arial" pitchFamily="34" charset="0"/>
              <a:buChar char="■"/>
              <a:defRPr/>
            </a:lvl1pPr>
            <a:lvl2pPr marL="742950" indent="-285750">
              <a:buClr>
                <a:srgbClr val="9D0A2B"/>
              </a:buClr>
              <a:buSzPct val="100000"/>
              <a:buFont typeface="Wingdings" pitchFamily="2" charset="2"/>
              <a:buChar char="q"/>
              <a:defRPr/>
            </a:lvl2pPr>
            <a:lvl3pPr marL="1143000" indent="-228600">
              <a:buClr>
                <a:srgbClr val="9D0A2B"/>
              </a:buClr>
              <a:buSzPct val="100000"/>
              <a:buFont typeface="Wingdings" pitchFamily="2" charset="2"/>
              <a:buChar char="§"/>
              <a:defRPr/>
            </a:lvl3pPr>
            <a:lvl4pPr marL="1600200" indent="-228600">
              <a:buClr>
                <a:srgbClr val="9D0A2B"/>
              </a:buClr>
              <a:buSzPct val="150000"/>
              <a:buFont typeface="Arial" pitchFamily="34" charset="0"/>
              <a:buChar char="■"/>
              <a:defRPr/>
            </a:lvl4pPr>
            <a:lvl5pPr marL="2057400" indent="-228600">
              <a:buClr>
                <a:srgbClr val="9D0A2B"/>
              </a:buClr>
              <a:buSzPct val="150000"/>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H" dirty="0"/>
          </a:p>
        </p:txBody>
      </p:sp>
      <p:sp>
        <p:nvSpPr>
          <p:cNvPr id="5" name="TextBox 4"/>
          <p:cNvSpPr txBox="1"/>
          <p:nvPr userDrawn="1"/>
        </p:nvSpPr>
        <p:spPr>
          <a:xfrm>
            <a:off x="15393" y="6461765"/>
            <a:ext cx="934871" cy="369332"/>
          </a:xfrm>
          <a:prstGeom prst="rect">
            <a:avLst/>
          </a:prstGeom>
          <a:noFill/>
        </p:spPr>
        <p:txBody>
          <a:bodyPr wrap="none" rtlCol="0">
            <a:spAutoFit/>
          </a:bodyPr>
          <a:lstStyle/>
          <a:p>
            <a:pPr>
              <a:spcBef>
                <a:spcPts val="0"/>
              </a:spcBef>
              <a:defRPr/>
            </a:pPr>
            <a:r>
              <a:rPr lang="en-US" sz="900" dirty="0" smtClean="0"/>
              <a:t>Eindhoven  </a:t>
            </a:r>
            <a:fld id="{DA79EEDA-9492-4994-BB18-1005CD6866B1}" type="slidenum">
              <a:rPr lang="en-US" sz="900" smtClean="0"/>
              <a:pPr>
                <a:spcBef>
                  <a:spcPts val="0"/>
                </a:spcBef>
                <a:defRPr/>
              </a:pPr>
              <a:t>‹#›</a:t>
            </a:fld>
            <a:endParaRPr lang="en-US" sz="900" dirty="0"/>
          </a:p>
          <a:p>
            <a:pPr>
              <a:spcBef>
                <a:spcPts val="0"/>
              </a:spcBef>
              <a:defRPr/>
            </a:pPr>
            <a:r>
              <a:rPr lang="en-US" sz="900" dirty="0" smtClean="0"/>
              <a:t>April 3, 2023</a:t>
            </a:r>
            <a:endParaRPr lang="en-US" sz="900"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2272" y="6069657"/>
            <a:ext cx="1005927" cy="167655"/>
          </a:xfrm>
          <a:prstGeom prst="rect">
            <a:avLst/>
          </a:prstGeom>
        </p:spPr>
      </p:pic>
      <p:sp>
        <p:nvSpPr>
          <p:cNvPr id="6" name="TextBox 5"/>
          <p:cNvSpPr txBox="1"/>
          <p:nvPr userDrawn="1"/>
        </p:nvSpPr>
        <p:spPr>
          <a:xfrm>
            <a:off x="7614000" y="6202800"/>
            <a:ext cx="1422000" cy="302400"/>
          </a:xfrm>
          <a:prstGeom prst="rect">
            <a:avLst/>
          </a:prstGeom>
          <a:noFill/>
        </p:spPr>
        <p:txBody>
          <a:bodyPr wrap="none" rtlCol="0">
            <a:noAutofit/>
          </a:bodyPr>
          <a:lstStyle/>
          <a:p>
            <a:r>
              <a:rPr lang="fr-CH" sz="800" b="1" dirty="0">
                <a:solidFill>
                  <a:srgbClr val="9D0A2B"/>
                </a:solidFill>
              </a:rPr>
              <a:t>The International </a:t>
            </a:r>
            <a:br>
              <a:rPr lang="fr-CH" sz="800" b="1" dirty="0">
                <a:solidFill>
                  <a:srgbClr val="9D0A2B"/>
                </a:solidFill>
              </a:rPr>
            </a:br>
            <a:r>
              <a:rPr lang="fr-CH" sz="800" b="1" dirty="0">
                <a:solidFill>
                  <a:srgbClr val="9D0A2B"/>
                </a:solidFill>
              </a:rPr>
              <a:t>Patent System</a:t>
            </a:r>
          </a:p>
        </p:txBody>
      </p:sp>
    </p:spTree>
    <p:extLst>
      <p:ext uri="{BB962C8B-B14F-4D97-AF65-F5344CB8AC3E}">
        <p14:creationId xmlns:p14="http://schemas.microsoft.com/office/powerpoint/2010/main" val="243934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DAB5F7D-D5B1-4D98-B310-16D211F23652}" type="slidenum">
              <a:rPr lang="en-US"/>
              <a:pPr>
                <a:defRPr/>
              </a:pPr>
              <a:t>‹#›</a:t>
            </a:fld>
            <a:endParaRPr lang="en-US"/>
          </a:p>
        </p:txBody>
      </p:sp>
    </p:spTree>
    <p:extLst>
      <p:ext uri="{BB962C8B-B14F-4D97-AF65-F5344CB8AC3E}">
        <p14:creationId xmlns:p14="http://schemas.microsoft.com/office/powerpoint/2010/main" val="197490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21517826-A1A8-4B20-83BB-6B4226365DCE}" type="slidenum">
              <a:rPr lang="en-US"/>
              <a:pPr>
                <a:defRPr/>
              </a:pPr>
              <a:t>‹#›</a:t>
            </a:fld>
            <a:endParaRPr lang="en-US"/>
          </a:p>
        </p:txBody>
      </p:sp>
    </p:spTree>
    <p:extLst>
      <p:ext uri="{BB962C8B-B14F-4D97-AF65-F5344CB8AC3E}">
        <p14:creationId xmlns:p14="http://schemas.microsoft.com/office/powerpoint/2010/main" val="151418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76546D48-0F63-43E9-B47C-935DCDFAA143}" type="slidenum">
              <a:rPr lang="en-US"/>
              <a:pPr>
                <a:defRPr/>
              </a:pPr>
              <a:t>‹#›</a:t>
            </a:fld>
            <a:endParaRPr lang="en-US"/>
          </a:p>
        </p:txBody>
      </p:sp>
    </p:spTree>
    <p:extLst>
      <p:ext uri="{BB962C8B-B14F-4D97-AF65-F5344CB8AC3E}">
        <p14:creationId xmlns:p14="http://schemas.microsoft.com/office/powerpoint/2010/main" val="156685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7DE760F4-0BB2-41F5-A823-5656424847FC}" type="slidenum">
              <a:rPr lang="en-US"/>
              <a:pPr>
                <a:defRPr/>
              </a:pPr>
              <a:t>‹#›</a:t>
            </a:fld>
            <a:endParaRPr lang="en-US"/>
          </a:p>
        </p:txBody>
      </p:sp>
    </p:spTree>
    <p:extLst>
      <p:ext uri="{BB962C8B-B14F-4D97-AF65-F5344CB8AC3E}">
        <p14:creationId xmlns:p14="http://schemas.microsoft.com/office/powerpoint/2010/main" val="21499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D60C8-7BA5-467F-BCD3-E871B6D034EA}" type="slidenum">
              <a:rPr lang="en-US"/>
              <a:pPr>
                <a:defRPr/>
              </a:pPr>
              <a:t>‹#›</a:t>
            </a:fld>
            <a:endParaRPr lang="en-US"/>
          </a:p>
        </p:txBody>
      </p:sp>
    </p:spTree>
    <p:extLst>
      <p:ext uri="{BB962C8B-B14F-4D97-AF65-F5344CB8AC3E}">
        <p14:creationId xmlns:p14="http://schemas.microsoft.com/office/powerpoint/2010/main" val="111196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DC813F8-B5E0-463F-B52D-A76CAE1804A7}" type="slidenum">
              <a:rPr lang="en-US"/>
              <a:pPr>
                <a:defRPr/>
              </a:pPr>
              <a:t>‹#›</a:t>
            </a:fld>
            <a:endParaRPr lang="en-US"/>
          </a:p>
        </p:txBody>
      </p:sp>
    </p:spTree>
    <p:extLst>
      <p:ext uri="{BB962C8B-B14F-4D97-AF65-F5344CB8AC3E}">
        <p14:creationId xmlns:p14="http://schemas.microsoft.com/office/powerpoint/2010/main" val="194204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H"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177A5B0-4E40-4836-BF8A-4DD351994794}" type="slidenum">
              <a:rPr lang="en-US"/>
              <a:pPr>
                <a:defRPr/>
              </a:pPr>
              <a:t>‹#›</a:t>
            </a:fld>
            <a:endParaRPr lang="en-US"/>
          </a:p>
        </p:txBody>
      </p:sp>
    </p:spTree>
    <p:extLst>
      <p:ext uri="{BB962C8B-B14F-4D97-AF65-F5344CB8AC3E}">
        <p14:creationId xmlns:p14="http://schemas.microsoft.com/office/powerpoint/2010/main" val="392466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7F3150A8-B334-48D8-BDDC-A2E01CBB87C9}" type="slidenum">
              <a:rPr lang="en-US"/>
              <a:pPr>
                <a:defRPr/>
              </a:pPr>
              <a:t>‹#›</a:t>
            </a:fld>
            <a:endParaRPr lang="en-US"/>
          </a:p>
        </p:txBody>
      </p:sp>
      <p:sp>
        <p:nvSpPr>
          <p:cNvPr id="16" name="fr" descr="  "/>
          <p:cNvSpPr txBox="1"/>
          <p:nvPr userDrawn="1"/>
        </p:nvSpPr>
        <p:spPr>
          <a:xfrm>
            <a:off x="0" y="6537960"/>
            <a:ext cx="9144000" cy="223138"/>
          </a:xfrm>
          <a:prstGeom prst="rect">
            <a:avLst/>
          </a:prstGeom>
          <a:noFill/>
        </p:spPr>
        <p:txBody>
          <a:bodyPr vert="horz" rtlCol="0">
            <a:spAutoFit/>
          </a:bodyPr>
          <a:lstStyle/>
          <a:p>
            <a:pPr algn="r"/>
            <a:r>
              <a:rPr lang="en-GB" sz="850" b="0" i="0" u="none" baseline="0">
                <a:solidFill>
                  <a:srgbClr val="000000"/>
                </a:solidFill>
                <a:latin typeface="Microsoft Sans Serif" panose="020B0604020202020204" pitchFamily="34" charset="0"/>
              </a:rPr>
              <a:t>  </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 id="2147483674" r:id="rId13"/>
  </p:sldLayoutIdLst>
  <p:txStyles>
    <p:title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p:titleStyle>
    <p:bodyStyle>
      <a:lvl1pPr marL="342900" indent="-342900" algn="l" rtl="0" eaLnBrk="1" fontAlgn="base" hangingPunct="1">
        <a:spcBef>
          <a:spcPct val="20000"/>
        </a:spcBef>
        <a:spcAft>
          <a:spcPct val="0"/>
        </a:spcAft>
        <a:buBlip>
          <a:blip r:embed="rId1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6"/>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hyperlink" Target="https://www.wipo.int/standards/zh/sequence/index.htm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hyperlink" Target="https://www.wipo.int/pct/en/epct/learnmore.html?N=1636"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s://www3.wipo.int/epayweb/en/public/payment-methods.xhtml"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https://multimedia.wipo.int/wipo/en/pct/push-notification-720p.mp4"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hyperlink" Target="https://pctdemo.wipo.int/DocConverter/pages/pdfValidator.xhtml" TargetMode="Externa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4.xml"/><Relationship Id="rId1" Type="http://schemas.openxmlformats.org/officeDocument/2006/relationships/slideLayout" Target="../slideLayouts/slideLayout2.xml"/><Relationship Id="rId14" Type="http://schemas.openxmlformats.org/officeDocument/2006/relationships/image" Target="../media/image11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re 1"/>
          <p:cNvSpPr>
            <a:spLocks noGrp="1" noChangeArrowheads="1"/>
          </p:cNvSpPr>
          <p:nvPr>
            <p:ph type="ctrTitle"/>
          </p:nvPr>
        </p:nvSpPr>
        <p:spPr>
          <a:xfrm>
            <a:off x="4932040" y="655766"/>
            <a:ext cx="3384376" cy="2016224"/>
          </a:xfrm>
        </p:spPr>
        <p:txBody>
          <a:bodyPr/>
          <a:lstStyle/>
          <a:p>
            <a:endParaRPr lang="fr-FR" altLang="en-GB" sz="2400" dirty="0">
              <a:solidFill>
                <a:srgbClr val="0070C0"/>
              </a:solidFill>
            </a:endParaRPr>
          </a:p>
        </p:txBody>
      </p:sp>
      <p:pic>
        <p:nvPicPr>
          <p:cNvPr id="717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5380298"/>
            <a:ext cx="1662113"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5536" y="2924944"/>
            <a:ext cx="8280920" cy="4191278"/>
          </a:xfrm>
          <a:prstGeom prst="rect">
            <a:avLst/>
          </a:prstGeom>
          <a:noFill/>
        </p:spPr>
        <p:txBody>
          <a:bodyPr wrap="square" rtlCol="0">
            <a:spAutoFit/>
          </a:bodyPr>
          <a:lstStyle/>
          <a:p>
            <a:r>
              <a:rPr lang="en-US" sz="2000" b="1" dirty="0" smtClean="0">
                <a:solidFill>
                  <a:srgbClr val="0070C0"/>
                </a:solidFill>
                <a:latin typeface="+mn-lt"/>
                <a:cs typeface="+mn-cs"/>
              </a:rPr>
              <a:t>The Patent Cooperation Treaty (PCT) </a:t>
            </a:r>
          </a:p>
          <a:p>
            <a:r>
              <a:rPr lang="en-US" sz="2000" b="1" dirty="0" smtClean="0">
                <a:solidFill>
                  <a:srgbClr val="0070C0"/>
                </a:solidFill>
                <a:latin typeface="+mn-lt"/>
                <a:cs typeface="+mn-cs"/>
              </a:rPr>
              <a:t>Update </a:t>
            </a:r>
            <a:r>
              <a:rPr lang="en-US" sz="2000" b="1" dirty="0">
                <a:solidFill>
                  <a:srgbClr val="0070C0"/>
                </a:solidFill>
                <a:latin typeface="+mn-lt"/>
                <a:cs typeface="+mn-cs"/>
              </a:rPr>
              <a:t>and selected </a:t>
            </a:r>
            <a:r>
              <a:rPr lang="en-US" sz="2000" b="1" dirty="0" smtClean="0">
                <a:solidFill>
                  <a:srgbClr val="0070C0"/>
                </a:solidFill>
                <a:latin typeface="+mn-lt"/>
                <a:cs typeface="+mn-cs"/>
              </a:rPr>
              <a:t>topics </a:t>
            </a:r>
            <a:r>
              <a:rPr lang="en-US" sz="2000" b="1" dirty="0">
                <a:solidFill>
                  <a:srgbClr val="0070C0"/>
                </a:solidFill>
                <a:latin typeface="+mn-lt"/>
                <a:cs typeface="+mn-cs"/>
              </a:rPr>
              <a:t>of particular interest for paralegals</a:t>
            </a:r>
          </a:p>
          <a:p>
            <a:endParaRPr lang="en-US" sz="1000" dirty="0" smtClean="0">
              <a:solidFill>
                <a:srgbClr val="0070C0"/>
              </a:solidFill>
              <a:latin typeface="Helvetica Neue"/>
            </a:endParaRPr>
          </a:p>
          <a:p>
            <a:r>
              <a:rPr lang="en-US" sz="2000" dirty="0" smtClean="0">
                <a:solidFill>
                  <a:srgbClr val="0070C0"/>
                </a:solidFill>
                <a:latin typeface="Helvetica Neue"/>
              </a:rPr>
              <a:t>Dutch Platform for Formalities Officers – Annual Conference</a:t>
            </a:r>
          </a:p>
          <a:p>
            <a:r>
              <a:rPr lang="en-US" sz="2000" dirty="0">
                <a:solidFill>
                  <a:srgbClr val="0070C0"/>
                </a:solidFill>
              </a:rPr>
              <a:t>Eindhoven, April 18, 2023</a:t>
            </a:r>
            <a:endParaRPr lang="en-GB" sz="2000" dirty="0">
              <a:solidFill>
                <a:srgbClr val="0070C0"/>
              </a:solidFill>
            </a:endParaRPr>
          </a:p>
          <a:p>
            <a:r>
              <a:rPr lang="en-GB" sz="1000" dirty="0" smtClean="0"/>
              <a:t>				</a:t>
            </a:r>
            <a:r>
              <a:rPr lang="en-GB" sz="1200" dirty="0" smtClean="0"/>
              <a:t>Eva </a:t>
            </a:r>
            <a:r>
              <a:rPr lang="en-GB" sz="1200" dirty="0" err="1"/>
              <a:t>Schumm</a:t>
            </a:r>
            <a:r>
              <a:rPr lang="en-GB" sz="1200" dirty="0"/>
              <a:t>, Senior Legal Officer,</a:t>
            </a:r>
            <a:endParaRPr lang="fr-CH" sz="1200" dirty="0"/>
          </a:p>
          <a:p>
            <a:r>
              <a:rPr lang="en-GB" sz="1200" dirty="0" smtClean="0"/>
              <a:t>				PCT </a:t>
            </a:r>
            <a:r>
              <a:rPr lang="en-GB" sz="1200" dirty="0"/>
              <a:t>Legal and User Support Section</a:t>
            </a:r>
            <a:r>
              <a:rPr lang="en-GB" sz="1200" dirty="0" smtClean="0"/>
              <a:t>, WIPO</a:t>
            </a:r>
            <a:endParaRPr lang="fr-CH" sz="1200" dirty="0"/>
          </a:p>
          <a:p>
            <a:r>
              <a:rPr lang="en-GB" sz="1200" dirty="0" smtClean="0"/>
              <a:t>				eva.schumm@wipo.int</a:t>
            </a:r>
            <a:endParaRPr lang="fr-CH" sz="1200" dirty="0"/>
          </a:p>
          <a:p>
            <a:r>
              <a:rPr lang="en-GB" sz="1200" dirty="0" smtClean="0"/>
              <a:t>				+41 22 338 9393  </a:t>
            </a:r>
            <a:endParaRPr lang="fr-CH" sz="1200" dirty="0"/>
          </a:p>
          <a:p>
            <a:endParaRPr lang="en-US" sz="2000" dirty="0" smtClean="0">
              <a:solidFill>
                <a:srgbClr val="0070C0"/>
              </a:solidFill>
              <a:latin typeface="Helvetica Neue"/>
            </a:endParaRPr>
          </a:p>
          <a:p>
            <a:endParaRPr lang="en-US" sz="2000" dirty="0">
              <a:solidFill>
                <a:srgbClr val="0070C0"/>
              </a:solidFill>
              <a:latin typeface="Helvetica Neue"/>
            </a:endParaRPr>
          </a:p>
        </p:txBody>
      </p:sp>
      <p:pic>
        <p:nvPicPr>
          <p:cNvPr id="4" name="Picture 3"/>
          <p:cNvPicPr>
            <a:picLocks noChangeAspect="1"/>
          </p:cNvPicPr>
          <p:nvPr/>
        </p:nvPicPr>
        <p:blipFill>
          <a:blip r:embed="rId4"/>
          <a:stretch>
            <a:fillRect/>
          </a:stretch>
        </p:blipFill>
        <p:spPr>
          <a:xfrm>
            <a:off x="4932040" y="295726"/>
            <a:ext cx="3600400" cy="2527940"/>
          </a:xfrm>
          <a:prstGeom prst="rect">
            <a:avLst/>
          </a:prstGeom>
        </p:spPr>
      </p:pic>
    </p:spTree>
    <p:extLst>
      <p:ext uri="{BB962C8B-B14F-4D97-AF65-F5344CB8AC3E}">
        <p14:creationId xmlns:p14="http://schemas.microsoft.com/office/powerpoint/2010/main" val="3302912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241300" y="350838"/>
            <a:ext cx="8435156" cy="917922"/>
          </a:xfrm>
        </p:spPr>
        <p:txBody>
          <a:bodyPr/>
          <a:lstStyle/>
          <a:p>
            <a:pPr algn="ctr">
              <a:spcBef>
                <a:spcPts val="0"/>
              </a:spcBef>
            </a:pPr>
            <a:r>
              <a:rPr lang="en-US" sz="2400" dirty="0">
                <a:solidFill>
                  <a:srgbClr val="70899B"/>
                </a:solidFill>
              </a:rPr>
              <a:t>Countries not </a:t>
            </a:r>
            <a:r>
              <a:rPr lang="en-US" sz="2400" dirty="0" smtClean="0">
                <a:solidFill>
                  <a:srgbClr val="70899B"/>
                </a:solidFill>
              </a:rPr>
              <a:t>(yet) </a:t>
            </a:r>
            <a:r>
              <a:rPr lang="en-US" sz="2400" dirty="0">
                <a:solidFill>
                  <a:srgbClr val="70899B"/>
                </a:solidFill>
              </a:rPr>
              <a:t>PCT Contracting </a:t>
            </a:r>
            <a:r>
              <a:rPr lang="en-US" sz="2400" dirty="0" smtClean="0">
                <a:solidFill>
                  <a:srgbClr val="70899B"/>
                </a:solidFill>
              </a:rPr>
              <a:t>States (36</a:t>
            </a:r>
            <a:r>
              <a:rPr lang="en-US" sz="2400" dirty="0">
                <a:solidFill>
                  <a:srgbClr val="70899B"/>
                </a:solidFill>
              </a:rPr>
              <a:t>)</a:t>
            </a:r>
          </a:p>
        </p:txBody>
      </p:sp>
      <p:sp>
        <p:nvSpPr>
          <p:cNvPr id="11" name="Rectangle 3"/>
          <p:cNvSpPr>
            <a:spLocks noChangeArrowheads="1"/>
          </p:cNvSpPr>
          <p:nvPr/>
        </p:nvSpPr>
        <p:spPr bwMode="auto">
          <a:xfrm>
            <a:off x="395536" y="1527468"/>
            <a:ext cx="367240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gn="l" eaLnBrk="0" hangingPunct="0">
              <a:spcBef>
                <a:spcPts val="0"/>
              </a:spcBef>
            </a:pPr>
            <a:r>
              <a:rPr lang="en-GB" sz="2000" dirty="0">
                <a:ea typeface="ヒラギノ角ゴ Pro W3" pitchFamily="1" charset="-128"/>
              </a:rPr>
              <a:t>Afghanistan</a:t>
            </a:r>
          </a:p>
          <a:p>
            <a:pPr marL="457200" indent="-457200" algn="l" eaLnBrk="0" hangingPunct="0">
              <a:spcBef>
                <a:spcPts val="0"/>
              </a:spcBef>
            </a:pPr>
            <a:r>
              <a:rPr lang="en-GB" sz="2000" dirty="0">
                <a:ea typeface="ヒラギノ角ゴ Pro W3" pitchFamily="1" charset="-128"/>
              </a:rPr>
              <a:t>Andorra</a:t>
            </a:r>
          </a:p>
          <a:p>
            <a:pPr marL="457200" indent="-457200" algn="l" eaLnBrk="0" hangingPunct="0">
              <a:spcBef>
                <a:spcPts val="0"/>
              </a:spcBef>
            </a:pPr>
            <a:r>
              <a:rPr lang="en-GB" sz="2000" dirty="0">
                <a:ea typeface="ヒラギノ角ゴ Pro W3" pitchFamily="1" charset="-128"/>
              </a:rPr>
              <a:t>Argentina</a:t>
            </a:r>
          </a:p>
          <a:p>
            <a:pPr marL="457200" indent="-457200" algn="l" eaLnBrk="0" hangingPunct="0">
              <a:spcBef>
                <a:spcPts val="0"/>
              </a:spcBef>
            </a:pPr>
            <a:r>
              <a:rPr lang="en-GB" sz="2000" dirty="0">
                <a:ea typeface="ヒラギノ角ゴ Pro W3" pitchFamily="1" charset="-128"/>
              </a:rPr>
              <a:t>Bahamas</a:t>
            </a:r>
          </a:p>
          <a:p>
            <a:pPr marL="457200" indent="-457200" algn="l" eaLnBrk="0" hangingPunct="0">
              <a:spcBef>
                <a:spcPts val="0"/>
              </a:spcBef>
            </a:pPr>
            <a:r>
              <a:rPr lang="en-GB" sz="2000" dirty="0">
                <a:ea typeface="ヒラギノ角ゴ Pro W3" pitchFamily="1" charset="-128"/>
              </a:rPr>
              <a:t>Bangladesh</a:t>
            </a:r>
          </a:p>
          <a:p>
            <a:pPr marL="457200" indent="-457200" algn="l" eaLnBrk="0" hangingPunct="0">
              <a:spcBef>
                <a:spcPts val="0"/>
              </a:spcBef>
            </a:pPr>
            <a:r>
              <a:rPr lang="en-GB" sz="2000" dirty="0">
                <a:ea typeface="ヒラギノ角ゴ Pro W3" pitchFamily="1" charset="-128"/>
              </a:rPr>
              <a:t>Bhutan</a:t>
            </a:r>
          </a:p>
          <a:p>
            <a:pPr marL="457200" indent="-457200" algn="l" eaLnBrk="0" hangingPunct="0">
              <a:spcBef>
                <a:spcPts val="0"/>
              </a:spcBef>
            </a:pPr>
            <a:r>
              <a:rPr lang="en-GB" sz="2000" dirty="0">
                <a:ea typeface="ヒラギノ角ゴ Pro W3" pitchFamily="1" charset="-128"/>
              </a:rPr>
              <a:t>Bolivia</a:t>
            </a:r>
          </a:p>
          <a:p>
            <a:pPr marL="457200" indent="-457200" algn="l" eaLnBrk="0" hangingPunct="0">
              <a:spcBef>
                <a:spcPts val="0"/>
              </a:spcBef>
            </a:pPr>
            <a:r>
              <a:rPr lang="en-GB" sz="2000" dirty="0">
                <a:ea typeface="ヒラギノ角ゴ Pro W3" pitchFamily="1" charset="-128"/>
              </a:rPr>
              <a:t>Burundi</a:t>
            </a:r>
          </a:p>
          <a:p>
            <a:pPr algn="l" eaLnBrk="0" hangingPunct="0">
              <a:spcBef>
                <a:spcPts val="0"/>
              </a:spcBef>
              <a:tabLst>
                <a:tab pos="269875" algn="l"/>
              </a:tabLst>
            </a:pPr>
            <a:r>
              <a:rPr lang="en-GB" sz="2000" dirty="0">
                <a:ea typeface="ヒラギノ角ゴ Pro W3" pitchFamily="1" charset="-128"/>
              </a:rPr>
              <a:t>Democratic Republic of Congo</a:t>
            </a:r>
          </a:p>
          <a:p>
            <a:pPr marL="457200" indent="-457200" algn="l" eaLnBrk="0" hangingPunct="0">
              <a:spcBef>
                <a:spcPts val="0"/>
              </a:spcBef>
            </a:pPr>
            <a:r>
              <a:rPr lang="en-GB" sz="2000" dirty="0">
                <a:ea typeface="ヒラギノ角ゴ Pro W3" pitchFamily="1" charset="-128"/>
              </a:rPr>
              <a:t>Eritrea</a:t>
            </a:r>
          </a:p>
          <a:p>
            <a:pPr marL="457200" indent="-457200" algn="l" eaLnBrk="0" hangingPunct="0">
              <a:spcBef>
                <a:spcPts val="0"/>
              </a:spcBef>
            </a:pPr>
            <a:r>
              <a:rPr lang="en-GB" sz="2000" dirty="0">
                <a:ea typeface="ヒラギノ角ゴ Pro W3" pitchFamily="1" charset="-128"/>
              </a:rPr>
              <a:t>Ethiopia</a:t>
            </a:r>
          </a:p>
          <a:p>
            <a:pPr marL="457200" indent="-457200" algn="l">
              <a:spcBef>
                <a:spcPts val="0"/>
              </a:spcBef>
            </a:pPr>
            <a:r>
              <a:rPr lang="en-GB" sz="2000" dirty="0"/>
              <a:t>Fiji</a:t>
            </a:r>
          </a:p>
          <a:p>
            <a:pPr marL="457200" indent="-457200" algn="l">
              <a:spcBef>
                <a:spcPts val="0"/>
              </a:spcBef>
            </a:pPr>
            <a:r>
              <a:rPr lang="en-GB" sz="2000" dirty="0">
                <a:ea typeface="ヒラギノ角ゴ Pro W3" pitchFamily="1" charset="-128"/>
              </a:rPr>
              <a:t>Guyana</a:t>
            </a:r>
          </a:p>
        </p:txBody>
      </p:sp>
      <p:sp>
        <p:nvSpPr>
          <p:cNvPr id="12" name="Text Box 4"/>
          <p:cNvSpPr txBox="1">
            <a:spLocks noChangeArrowheads="1"/>
          </p:cNvSpPr>
          <p:nvPr/>
        </p:nvSpPr>
        <p:spPr bwMode="auto">
          <a:xfrm>
            <a:off x="4228013" y="1513188"/>
            <a:ext cx="2072179"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spcBef>
                <a:spcPts val="0"/>
              </a:spcBef>
            </a:pPr>
            <a:r>
              <a:rPr lang="en-GB" sz="2000" dirty="0"/>
              <a:t>Haiti</a:t>
            </a:r>
          </a:p>
          <a:p>
            <a:pPr algn="l">
              <a:spcBef>
                <a:spcPts val="0"/>
              </a:spcBef>
            </a:pPr>
            <a:r>
              <a:rPr lang="en-US" sz="2000" dirty="0"/>
              <a:t>Kiribati</a:t>
            </a:r>
          </a:p>
          <a:p>
            <a:pPr algn="l">
              <a:spcBef>
                <a:spcPts val="0"/>
              </a:spcBef>
            </a:pPr>
            <a:r>
              <a:rPr lang="en-US" sz="2000" dirty="0"/>
              <a:t>Lebanon</a:t>
            </a:r>
          </a:p>
          <a:p>
            <a:pPr algn="l">
              <a:spcBef>
                <a:spcPts val="0"/>
              </a:spcBef>
            </a:pPr>
            <a:r>
              <a:rPr lang="en-US" sz="2000" dirty="0"/>
              <a:t>Maldives</a:t>
            </a:r>
          </a:p>
          <a:p>
            <a:pPr algn="l">
              <a:spcBef>
                <a:spcPts val="0"/>
              </a:spcBef>
            </a:pPr>
            <a:r>
              <a:rPr lang="en-US" sz="2000" dirty="0"/>
              <a:t>Marshall Islands</a:t>
            </a:r>
          </a:p>
          <a:p>
            <a:pPr algn="l">
              <a:spcBef>
                <a:spcPts val="0"/>
              </a:spcBef>
            </a:pPr>
            <a:r>
              <a:rPr lang="en-US" sz="2000" dirty="0"/>
              <a:t>Micronesia</a:t>
            </a:r>
          </a:p>
          <a:p>
            <a:pPr algn="l">
              <a:spcBef>
                <a:spcPts val="0"/>
              </a:spcBef>
            </a:pPr>
            <a:r>
              <a:rPr lang="en-US" sz="2000" dirty="0"/>
              <a:t>Myanmar</a:t>
            </a:r>
          </a:p>
          <a:p>
            <a:pPr algn="l">
              <a:spcBef>
                <a:spcPts val="0"/>
              </a:spcBef>
            </a:pPr>
            <a:r>
              <a:rPr lang="en-US" sz="2000" dirty="0"/>
              <a:t>Nauru</a:t>
            </a:r>
          </a:p>
          <a:p>
            <a:pPr algn="l">
              <a:spcBef>
                <a:spcPts val="0"/>
              </a:spcBef>
            </a:pPr>
            <a:r>
              <a:rPr lang="en-US" sz="2000" dirty="0"/>
              <a:t>Nepal</a:t>
            </a:r>
          </a:p>
          <a:p>
            <a:pPr algn="l">
              <a:spcBef>
                <a:spcPts val="0"/>
              </a:spcBef>
            </a:pPr>
            <a:r>
              <a:rPr lang="fr-CH" sz="2000" dirty="0"/>
              <a:t>Pakistan</a:t>
            </a:r>
          </a:p>
          <a:p>
            <a:pPr algn="l">
              <a:spcBef>
                <a:spcPts val="0"/>
              </a:spcBef>
            </a:pPr>
            <a:r>
              <a:rPr lang="fr-CH" sz="2000" dirty="0"/>
              <a:t>Palau</a:t>
            </a:r>
          </a:p>
          <a:p>
            <a:pPr>
              <a:spcBef>
                <a:spcPts val="0"/>
              </a:spcBef>
            </a:pPr>
            <a:r>
              <a:rPr lang="en-US" sz="2000" dirty="0"/>
              <a:t>Paraguay</a:t>
            </a:r>
          </a:p>
          <a:p>
            <a:pPr>
              <a:spcBef>
                <a:spcPts val="0"/>
              </a:spcBef>
            </a:pPr>
            <a:r>
              <a:rPr lang="en-US" sz="2000" dirty="0"/>
              <a:t>Solomon Islands</a:t>
            </a:r>
          </a:p>
          <a:p>
            <a:pPr algn="l">
              <a:spcBef>
                <a:spcPts val="0"/>
              </a:spcBef>
            </a:pPr>
            <a:endParaRPr lang="fr-CH" sz="2000" dirty="0"/>
          </a:p>
        </p:txBody>
      </p:sp>
      <p:sp>
        <p:nvSpPr>
          <p:cNvPr id="13" name="Text Box 5"/>
          <p:cNvSpPr txBox="1">
            <a:spLocks noChangeArrowheads="1"/>
          </p:cNvSpPr>
          <p:nvPr/>
        </p:nvSpPr>
        <p:spPr bwMode="auto">
          <a:xfrm>
            <a:off x="6863075" y="1508533"/>
            <a:ext cx="2101413"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spcBef>
                <a:spcPts val="0"/>
              </a:spcBef>
            </a:pPr>
            <a:r>
              <a:rPr lang="en-US" sz="2000" dirty="0"/>
              <a:t>Somalia</a:t>
            </a:r>
          </a:p>
          <a:p>
            <a:pPr algn="l">
              <a:spcBef>
                <a:spcPts val="0"/>
              </a:spcBef>
            </a:pPr>
            <a:r>
              <a:rPr lang="en-US" sz="2000" dirty="0"/>
              <a:t>South Sudan</a:t>
            </a:r>
          </a:p>
          <a:p>
            <a:pPr algn="l">
              <a:spcBef>
                <a:spcPts val="0"/>
              </a:spcBef>
            </a:pPr>
            <a:r>
              <a:rPr lang="en-US" sz="2000" dirty="0"/>
              <a:t>Suriname</a:t>
            </a:r>
          </a:p>
          <a:p>
            <a:pPr algn="l">
              <a:spcBef>
                <a:spcPts val="0"/>
              </a:spcBef>
            </a:pPr>
            <a:r>
              <a:rPr lang="en-US" sz="2000" dirty="0"/>
              <a:t>Timor-Leste</a:t>
            </a:r>
          </a:p>
          <a:p>
            <a:pPr algn="l">
              <a:spcBef>
                <a:spcPts val="0"/>
              </a:spcBef>
            </a:pPr>
            <a:r>
              <a:rPr lang="en-US" sz="2000" dirty="0"/>
              <a:t>Tonga</a:t>
            </a:r>
          </a:p>
          <a:p>
            <a:pPr algn="l">
              <a:spcBef>
                <a:spcPts val="0"/>
              </a:spcBef>
            </a:pPr>
            <a:r>
              <a:rPr lang="en-US" sz="2000" dirty="0"/>
              <a:t>Tuvalu</a:t>
            </a:r>
          </a:p>
          <a:p>
            <a:pPr algn="l">
              <a:spcBef>
                <a:spcPts val="0"/>
              </a:spcBef>
            </a:pPr>
            <a:r>
              <a:rPr lang="en-US" sz="2000" dirty="0"/>
              <a:t>Uruguay</a:t>
            </a:r>
          </a:p>
          <a:p>
            <a:pPr algn="l">
              <a:spcBef>
                <a:spcPts val="0"/>
              </a:spcBef>
            </a:pPr>
            <a:r>
              <a:rPr lang="en-US" sz="2000" dirty="0"/>
              <a:t>Vanuatu</a:t>
            </a:r>
          </a:p>
          <a:p>
            <a:pPr algn="l">
              <a:spcBef>
                <a:spcPts val="0"/>
              </a:spcBef>
            </a:pPr>
            <a:r>
              <a:rPr lang="en-US" sz="2000" dirty="0"/>
              <a:t>Venezuela</a:t>
            </a:r>
          </a:p>
          <a:p>
            <a:pPr algn="l">
              <a:spcBef>
                <a:spcPts val="0"/>
              </a:spcBef>
            </a:pPr>
            <a:r>
              <a:rPr lang="en-US" sz="2000" dirty="0"/>
              <a:t>Yemen</a:t>
            </a:r>
          </a:p>
        </p:txBody>
      </p:sp>
    </p:spTree>
    <p:extLst>
      <p:ext uri="{BB962C8B-B14F-4D97-AF65-F5344CB8AC3E}">
        <p14:creationId xmlns:p14="http://schemas.microsoft.com/office/powerpoint/2010/main" val="312704793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ST.26 Sequence Listing </a:t>
            </a:r>
          </a:p>
        </p:txBody>
      </p:sp>
      <p:pic>
        <p:nvPicPr>
          <p:cNvPr id="4" name="Picture 3"/>
          <p:cNvPicPr>
            <a:picLocks noChangeAspect="1"/>
          </p:cNvPicPr>
          <p:nvPr/>
        </p:nvPicPr>
        <p:blipFill rotWithShape="1">
          <a:blip r:embed="rId3"/>
          <a:srcRect r="1133"/>
          <a:stretch/>
        </p:blipFill>
        <p:spPr>
          <a:xfrm>
            <a:off x="278606" y="1561532"/>
            <a:ext cx="8489474" cy="4718618"/>
          </a:xfrm>
          <a:prstGeom prst="rect">
            <a:avLst/>
          </a:prstGeom>
        </p:spPr>
      </p:pic>
    </p:spTree>
    <p:extLst>
      <p:ext uri="{BB962C8B-B14F-4D97-AF65-F5344CB8AC3E}">
        <p14:creationId xmlns:p14="http://schemas.microsoft.com/office/powerpoint/2010/main" val="152354959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15925" y="390525"/>
            <a:ext cx="8558742" cy="734219"/>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cmpd="thickThin">
                <a:solidFill>
                  <a:schemeClr val="tx1"/>
                </a:solidFill>
                <a:miter lim="800000"/>
                <a:headEnd/>
                <a:tailEnd/>
              </a14:hiddenLine>
            </a:ext>
          </a:extLst>
        </p:spPr>
        <p:txBody>
          <a:bodyPr lIns="90488" tIns="44450" rIns="90488" bIns="44450"/>
          <a:lstStyle/>
          <a:p>
            <a:pPr algn="ctr" defTabSz="765175">
              <a:lnSpc>
                <a:spcPct val="85000"/>
              </a:lnSpc>
            </a:pPr>
            <a:r>
              <a:rPr lang="en-US" sz="3200" dirty="0"/>
              <a:t>PCT </a:t>
            </a:r>
            <a:r>
              <a:rPr lang="en-US" sz="3200" dirty="0" smtClean="0"/>
              <a:t>requirements (</a:t>
            </a:r>
            <a:r>
              <a:rPr lang="en-US" sz="3200" dirty="0"/>
              <a:t>Rule 5.2(a))</a:t>
            </a:r>
          </a:p>
        </p:txBody>
      </p:sp>
      <p:sp>
        <p:nvSpPr>
          <p:cNvPr id="29699" name="Rectangle 3" descr="10%"/>
          <p:cNvSpPr>
            <a:spLocks noGrp="1" noChangeArrowheads="1"/>
          </p:cNvSpPr>
          <p:nvPr>
            <p:ph type="body" idx="1"/>
          </p:nvPr>
        </p:nvSpPr>
        <p:spPr>
          <a:xfrm>
            <a:off x="415925" y="1412776"/>
            <a:ext cx="8233595" cy="4778744"/>
          </a:xfrm>
          <a:noFill/>
          <a:ln/>
          <a:extLst>
            <a:ext uri="{909E8E84-426E-40DD-AFC4-6F175D3DCCD1}">
              <a14:hiddenFill xmlns:a14="http://schemas.microsoft.com/office/drawing/2010/main">
                <a:pattFill prst="pct10">
                  <a:fgClr>
                    <a:schemeClr val="tx2"/>
                  </a:fgClr>
                  <a:bgClr>
                    <a:schemeClr val="bg1"/>
                  </a:bgClr>
                </a:pattFill>
              </a14:hiddenFill>
            </a:ext>
            <a:ext uri="{91240B29-F687-4F45-9708-019B960494DF}">
              <a14:hiddenLine xmlns:a14="http://schemas.microsoft.com/office/drawing/2010/main" w="12700" cmpd="thickThin">
                <a:solidFill>
                  <a:schemeClr val="tx1"/>
                </a:solidFill>
                <a:miter lim="800000"/>
                <a:headEnd/>
                <a:tailEnd/>
              </a14:hiddenLine>
            </a:ext>
          </a:extLst>
        </p:spPr>
        <p:txBody>
          <a:bodyPr wrap="square" lIns="65088" tIns="25400" rIns="65088" bIns="25400">
            <a:spAutoFit/>
          </a:bodyPr>
          <a:lstStyle/>
          <a:p>
            <a:pPr marL="315913" indent="-315913" defTabSz="765175">
              <a:spcBef>
                <a:spcPct val="25000"/>
              </a:spcBef>
              <a:spcAft>
                <a:spcPct val="35000"/>
              </a:spcAft>
              <a:tabLst>
                <a:tab pos="685800" algn="l"/>
              </a:tabLst>
            </a:pPr>
            <a:r>
              <a:rPr lang="en-US" dirty="0"/>
              <a:t>WIPO Standard </a:t>
            </a:r>
            <a:r>
              <a:rPr lang="en-US" b="1" dirty="0"/>
              <a:t>ST.26 </a:t>
            </a:r>
            <a:r>
              <a:rPr lang="en-US" altLang="en-US" dirty="0"/>
              <a:t>replaces </a:t>
            </a:r>
            <a:r>
              <a:rPr lang="en-US" altLang="en-US" dirty="0" smtClean="0"/>
              <a:t>ST.25 since July 1, 2022</a:t>
            </a:r>
          </a:p>
          <a:p>
            <a:pPr marL="315913" indent="-315913" defTabSz="765175">
              <a:spcBef>
                <a:spcPct val="25000"/>
              </a:spcBef>
              <a:spcAft>
                <a:spcPct val="35000"/>
              </a:spcAft>
              <a:tabLst>
                <a:tab pos="685800" algn="l"/>
              </a:tabLst>
            </a:pPr>
            <a:r>
              <a:rPr lang="en-US" dirty="0" smtClean="0"/>
              <a:t>Amended Rule 5.2(a): Where </a:t>
            </a:r>
            <a:r>
              <a:rPr lang="en-US" dirty="0"/>
              <a:t>the international application contains disclosure of nucleotide and/or amino acid sequences that, pursuant to the Administrative Instructions, are </a:t>
            </a:r>
            <a:r>
              <a:rPr lang="en-US" dirty="0">
                <a:solidFill>
                  <a:srgbClr val="0070C0"/>
                </a:solidFill>
              </a:rPr>
              <a:t>required to be included in a sequence listing</a:t>
            </a:r>
            <a:r>
              <a:rPr lang="en-US" dirty="0"/>
              <a:t>, the description shall include </a:t>
            </a:r>
            <a:r>
              <a:rPr lang="en-US" dirty="0">
                <a:solidFill>
                  <a:srgbClr val="0070C0"/>
                </a:solidFill>
              </a:rPr>
              <a:t>a sequence listing part of the description</a:t>
            </a:r>
            <a:r>
              <a:rPr lang="en-US" dirty="0"/>
              <a:t> complying with the </a:t>
            </a:r>
            <a:r>
              <a:rPr lang="en-US" dirty="0">
                <a:solidFill>
                  <a:srgbClr val="0070C0"/>
                </a:solidFill>
              </a:rPr>
              <a:t>standard </a:t>
            </a:r>
            <a:r>
              <a:rPr lang="en-US" dirty="0"/>
              <a:t>provided for in the Administrative </a:t>
            </a:r>
            <a:r>
              <a:rPr lang="en-US" dirty="0" smtClean="0"/>
              <a:t>Instructions. </a:t>
            </a:r>
          </a:p>
          <a:p>
            <a:pPr marL="315913" indent="-315913" defTabSz="765175">
              <a:spcBef>
                <a:spcPct val="25000"/>
              </a:spcBef>
              <a:spcAft>
                <a:spcPct val="35000"/>
              </a:spcAft>
              <a:tabLst>
                <a:tab pos="685800" algn="l"/>
              </a:tabLst>
            </a:pPr>
            <a:r>
              <a:rPr lang="en-US" dirty="0" smtClean="0"/>
              <a:t>ST.26 is the Standard provided for in Annex C of the Administrative Instructions</a:t>
            </a:r>
          </a:p>
          <a:p>
            <a:pPr marL="315913" indent="-315913" defTabSz="765175">
              <a:spcBef>
                <a:spcPct val="25000"/>
              </a:spcBef>
              <a:spcAft>
                <a:spcPct val="35000"/>
              </a:spcAft>
              <a:tabLst>
                <a:tab pos="685800" algn="l"/>
              </a:tabLst>
            </a:pPr>
            <a:endParaRPr lang="en-US" dirty="0"/>
          </a:p>
        </p:txBody>
      </p:sp>
    </p:spTree>
    <p:extLst>
      <p:ext uri="{BB962C8B-B14F-4D97-AF65-F5344CB8AC3E}">
        <p14:creationId xmlns:p14="http://schemas.microsoft.com/office/powerpoint/2010/main" val="417417261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038817-57F2-564B-B7D3-0E0FEF4C458C}"/>
              </a:ext>
            </a:extLst>
          </p:cNvPr>
          <p:cNvSpPr>
            <a:spLocks noGrp="1"/>
          </p:cNvSpPr>
          <p:nvPr>
            <p:ph idx="1"/>
          </p:nvPr>
        </p:nvSpPr>
        <p:spPr>
          <a:xfrm>
            <a:off x="457199" y="1610272"/>
            <a:ext cx="8229600" cy="4352925"/>
          </a:xfrm>
        </p:spPr>
        <p:txBody>
          <a:bodyPr/>
          <a:lstStyle/>
          <a:p>
            <a:r>
              <a:rPr lang="en-US" dirty="0"/>
              <a:t>Can only be considered a sequence listing part of the description if filed in the </a:t>
            </a:r>
            <a:r>
              <a:rPr lang="en-US" dirty="0">
                <a:solidFill>
                  <a:srgbClr val="FF0000"/>
                </a:solidFill>
              </a:rPr>
              <a:t>correct format (XML)</a:t>
            </a:r>
          </a:p>
          <a:p>
            <a:pPr lvl="1"/>
            <a:r>
              <a:rPr lang="en-US" dirty="0"/>
              <a:t>Application filed electronically</a:t>
            </a:r>
          </a:p>
          <a:p>
            <a:pPr lvl="2"/>
            <a:r>
              <a:rPr lang="en-US" dirty="0"/>
              <a:t>Separate XML file containing sequence listing</a:t>
            </a:r>
          </a:p>
          <a:p>
            <a:pPr lvl="1"/>
            <a:r>
              <a:rPr lang="fr-FR" dirty="0"/>
              <a:t> App</a:t>
            </a:r>
            <a:r>
              <a:rPr lang="en-US" dirty="0" err="1"/>
              <a:t>lication</a:t>
            </a:r>
            <a:r>
              <a:rPr lang="en-US" dirty="0"/>
              <a:t> filed on paper</a:t>
            </a:r>
          </a:p>
          <a:p>
            <a:pPr lvl="2"/>
            <a:r>
              <a:rPr lang="en-US" dirty="0"/>
              <a:t> sequence listing in XML on physical media </a:t>
            </a:r>
          </a:p>
          <a:p>
            <a:r>
              <a:rPr lang="en-US" dirty="0"/>
              <a:t>RO only required to confirm the correct file type (XML)</a:t>
            </a:r>
          </a:p>
          <a:p>
            <a:r>
              <a:rPr lang="en-US" dirty="0"/>
              <a:t>If filed in ST.25, cannot simply replace with ST.26</a:t>
            </a:r>
          </a:p>
          <a:p>
            <a:pPr lvl="1"/>
            <a:r>
              <a:rPr lang="en-US" dirty="0"/>
              <a:t>Applicant may only add the </a:t>
            </a:r>
            <a:r>
              <a:rPr lang="en-US" u="sng" dirty="0"/>
              <a:t>content</a:t>
            </a:r>
            <a:r>
              <a:rPr lang="en-US" dirty="0"/>
              <a:t> as sheets of the description </a:t>
            </a:r>
          </a:p>
          <a:p>
            <a:pPr marL="0" indent="0">
              <a:buNone/>
            </a:pPr>
            <a:endParaRPr lang="en-US" dirty="0"/>
          </a:p>
          <a:p>
            <a:pPr marL="457200" lvl="1" indent="0">
              <a:buNone/>
            </a:pPr>
            <a:endParaRPr lang="en-US" dirty="0"/>
          </a:p>
        </p:txBody>
      </p:sp>
      <p:sp>
        <p:nvSpPr>
          <p:cNvPr id="6" name="Rectangle 2">
            <a:extLst>
              <a:ext uri="{FF2B5EF4-FFF2-40B4-BE49-F238E27FC236}">
                <a16:creationId xmlns:a16="http://schemas.microsoft.com/office/drawing/2014/main" id="{EFB23C61-7C76-EE4F-9609-FA1D501EA51E}"/>
              </a:ext>
            </a:extLst>
          </p:cNvPr>
          <p:cNvSpPr>
            <a:spLocks noChangeArrowheads="1"/>
          </p:cNvSpPr>
          <p:nvPr/>
        </p:nvSpPr>
        <p:spPr bwMode="auto">
          <a:xfrm>
            <a:off x="395287" y="465343"/>
            <a:ext cx="8353425" cy="114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95000"/>
              </a:lnSpc>
            </a:pPr>
            <a:r>
              <a:rPr lang="en-US" sz="3600" dirty="0">
                <a:solidFill>
                  <a:srgbClr val="70899B"/>
                </a:solidFill>
                <a:ea typeface="ヒラギノ角ゴ Pro W3" pitchFamily="1" charset="-128"/>
              </a:rPr>
              <a:t>Sequence listing filed on international filing date</a:t>
            </a:r>
          </a:p>
        </p:txBody>
      </p:sp>
    </p:spTree>
    <p:extLst>
      <p:ext uri="{BB962C8B-B14F-4D97-AF65-F5344CB8AC3E}">
        <p14:creationId xmlns:p14="http://schemas.microsoft.com/office/powerpoint/2010/main" val="16881370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descr="10%"/>
          <p:cNvSpPr>
            <a:spLocks noGrp="1" noChangeArrowheads="1"/>
          </p:cNvSpPr>
          <p:nvPr>
            <p:ph type="title"/>
          </p:nvPr>
        </p:nvSpPr>
        <p:spPr>
          <a:xfrm>
            <a:off x="420688" y="492125"/>
            <a:ext cx="8175625" cy="1079500"/>
          </a:xfrm>
          <a:noFill/>
          <a:ln/>
          <a:extLst>
            <a:ext uri="{909E8E84-426E-40DD-AFC4-6F175D3DCCD1}">
              <a14:hiddenFill xmlns:a14="http://schemas.microsoft.com/office/drawing/2010/main">
                <a:pattFill prst="pct10">
                  <a:fgClr>
                    <a:schemeClr val="tx2"/>
                  </a:fgClr>
                  <a:bgClr>
                    <a:schemeClr val="bg1"/>
                  </a:bgClr>
                </a:pattFill>
              </a14:hiddenFill>
            </a:ext>
            <a:ext uri="{91240B29-F687-4F45-9708-019B960494DF}">
              <a14:hiddenLine xmlns:a14="http://schemas.microsoft.com/office/drawing/2010/main" w="76200" cmpd="thickThin">
                <a:solidFill>
                  <a:schemeClr val="tx1"/>
                </a:solidFill>
                <a:miter lim="800000"/>
                <a:headEnd/>
                <a:tailEnd/>
              </a14:hiddenLine>
            </a:ext>
          </a:extLst>
        </p:spPr>
        <p:txBody>
          <a:bodyPr lIns="90488" tIns="44450" rIns="90488" bIns="44450"/>
          <a:lstStyle/>
          <a:p>
            <a:pPr defTabSz="765175">
              <a:lnSpc>
                <a:spcPct val="95000"/>
              </a:lnSpc>
            </a:pPr>
            <a:r>
              <a:rPr lang="en-US" dirty="0"/>
              <a:t>Non-compliant file type submissions</a:t>
            </a:r>
          </a:p>
        </p:txBody>
      </p:sp>
      <p:sp>
        <p:nvSpPr>
          <p:cNvPr id="40963" name="Rectangle 3" descr="10%"/>
          <p:cNvSpPr>
            <a:spLocks noGrp="1" noChangeArrowheads="1"/>
          </p:cNvSpPr>
          <p:nvPr>
            <p:ph type="body" idx="1"/>
          </p:nvPr>
        </p:nvSpPr>
        <p:spPr>
          <a:xfrm>
            <a:off x="395536" y="1916832"/>
            <a:ext cx="8220075" cy="4032250"/>
          </a:xfrm>
          <a:noFill/>
          <a:ln/>
          <a:extLst>
            <a:ext uri="{909E8E84-426E-40DD-AFC4-6F175D3DCCD1}">
              <a14:hiddenFill xmlns:a14="http://schemas.microsoft.com/office/drawing/2010/main">
                <a:pattFill prst="pct10">
                  <a:fgClr>
                    <a:schemeClr val="tx2"/>
                  </a:fgClr>
                  <a:bgClr>
                    <a:schemeClr val="bg1"/>
                  </a:bgClr>
                </a:pattFill>
              </a14:hiddenFill>
            </a:ext>
            <a:ext uri="{91240B29-F687-4F45-9708-019B960494DF}">
              <a14:hiddenLine xmlns:a14="http://schemas.microsoft.com/office/drawing/2010/main" w="12700" cmpd="thickThin">
                <a:solidFill>
                  <a:schemeClr val="tx1"/>
                </a:solidFill>
                <a:miter lim="800000"/>
                <a:headEnd/>
                <a:tailEnd/>
              </a14:hiddenLine>
            </a:ext>
          </a:extLst>
        </p:spPr>
        <p:txBody>
          <a:bodyPr lIns="90488" tIns="44450" rIns="90488" bIns="44450"/>
          <a:lstStyle/>
          <a:p>
            <a:pPr marL="400050" indent="-400050" defTabSz="765175">
              <a:spcBef>
                <a:spcPct val="25000"/>
              </a:spcBef>
              <a:spcAft>
                <a:spcPct val="35000"/>
              </a:spcAft>
            </a:pPr>
            <a:r>
              <a:rPr lang="en-US" dirty="0"/>
              <a:t>RO informs the applicant that the sequence listing must be filed in XML under ST.26 </a:t>
            </a:r>
          </a:p>
          <a:p>
            <a:pPr marL="400050" indent="-400050" defTabSz="765175">
              <a:spcBef>
                <a:spcPct val="25000"/>
              </a:spcBef>
              <a:spcAft>
                <a:spcPct val="35000"/>
              </a:spcAft>
            </a:pPr>
            <a:r>
              <a:rPr lang="en-US" dirty="0"/>
              <a:t>Invites the applicant to confirm addition of the content as </a:t>
            </a:r>
            <a:r>
              <a:rPr lang="en-US" u="sng" dirty="0"/>
              <a:t>sheets</a:t>
            </a:r>
            <a:r>
              <a:rPr lang="en-US" dirty="0"/>
              <a:t> of the main part of the description </a:t>
            </a:r>
          </a:p>
          <a:p>
            <a:pPr marL="800100" lvl="1" indent="-400050" defTabSz="765175">
              <a:spcBef>
                <a:spcPct val="25000"/>
              </a:spcBef>
              <a:spcAft>
                <a:spcPct val="35000"/>
              </a:spcAft>
            </a:pPr>
            <a:r>
              <a:rPr lang="en-US" dirty="0"/>
              <a:t>May require additional fee (sheets in excess of 30)</a:t>
            </a:r>
          </a:p>
          <a:p>
            <a:pPr marL="400050" indent="-400050" defTabSz="765175">
              <a:spcBef>
                <a:spcPct val="25000"/>
              </a:spcBef>
              <a:spcAft>
                <a:spcPct val="35000"/>
              </a:spcAft>
            </a:pPr>
            <a:r>
              <a:rPr lang="en-US" dirty="0"/>
              <a:t>If no confirmation/payment, the submission will not be part of the international application</a:t>
            </a:r>
          </a:p>
        </p:txBody>
      </p:sp>
    </p:spTree>
    <p:extLst>
      <p:ext uri="{BB962C8B-B14F-4D97-AF65-F5344CB8AC3E}">
        <p14:creationId xmlns:p14="http://schemas.microsoft.com/office/powerpoint/2010/main" val="4234217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56705" y="373894"/>
            <a:ext cx="8675687" cy="99377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cmpd="thickThin">
                <a:solidFill>
                  <a:schemeClr val="tx1"/>
                </a:solidFill>
                <a:miter lim="800000"/>
                <a:headEnd/>
                <a:tailEnd/>
              </a14:hiddenLine>
            </a:ext>
          </a:extLst>
        </p:spPr>
        <p:txBody>
          <a:bodyPr lIns="90488" tIns="44450" rIns="90488" bIns="44450"/>
          <a:lstStyle/>
          <a:p>
            <a:pPr defTabSz="765175">
              <a:lnSpc>
                <a:spcPct val="95000"/>
              </a:lnSpc>
            </a:pPr>
            <a:r>
              <a:rPr lang="en-US" dirty="0"/>
              <a:t>Sequence listing language requirements </a:t>
            </a:r>
            <a:r>
              <a:rPr lang="en-US" sz="3200" dirty="0"/>
              <a:t>(Rule 12)</a:t>
            </a:r>
            <a:endParaRPr lang="en-US" sz="2400" dirty="0"/>
          </a:p>
        </p:txBody>
      </p:sp>
      <p:sp>
        <p:nvSpPr>
          <p:cNvPr id="33795" name="Rectangle 3" descr="10%"/>
          <p:cNvSpPr>
            <a:spLocks noGrp="1" noChangeArrowheads="1"/>
          </p:cNvSpPr>
          <p:nvPr>
            <p:ph type="body" idx="1"/>
          </p:nvPr>
        </p:nvSpPr>
        <p:spPr>
          <a:xfrm>
            <a:off x="356705" y="1574933"/>
            <a:ext cx="8208963" cy="4631197"/>
          </a:xfrm>
          <a:noFill/>
          <a:ln/>
          <a:extLst>
            <a:ext uri="{909E8E84-426E-40DD-AFC4-6F175D3DCCD1}">
              <a14:hiddenFill xmlns:a14="http://schemas.microsoft.com/office/drawing/2010/main">
                <a:pattFill prst="pct10">
                  <a:fgClr>
                    <a:schemeClr val="tx2"/>
                  </a:fgClr>
                  <a:bgClr>
                    <a:schemeClr val="bg1"/>
                  </a:bgClr>
                </a:pattFill>
              </a14:hiddenFill>
            </a:ext>
            <a:ext uri="{91240B29-F687-4F45-9708-019B960494DF}">
              <a14:hiddenLine xmlns:a14="http://schemas.microsoft.com/office/drawing/2010/main" w="12700" cmpd="thickThin">
                <a:solidFill>
                  <a:schemeClr val="tx1"/>
                </a:solidFill>
                <a:miter lim="800000"/>
                <a:headEnd/>
                <a:tailEnd/>
              </a14:hiddenLine>
            </a:ext>
          </a:extLst>
        </p:spPr>
        <p:txBody>
          <a:bodyPr lIns="90488" tIns="44450" rIns="90488" bIns="44450"/>
          <a:lstStyle/>
          <a:p>
            <a:pPr marL="315913" indent="-315913" defTabSz="765175">
              <a:spcBef>
                <a:spcPct val="25000"/>
              </a:spcBef>
              <a:spcAft>
                <a:spcPct val="35000"/>
              </a:spcAft>
              <a:tabLst>
                <a:tab pos="685800" algn="l"/>
              </a:tabLst>
            </a:pPr>
            <a:r>
              <a:rPr lang="en-US" dirty="0"/>
              <a:t>Only applies to the language-dependent free text</a:t>
            </a:r>
          </a:p>
          <a:p>
            <a:pPr marL="315913" indent="-315913" defTabSz="765175">
              <a:spcBef>
                <a:spcPct val="25000"/>
              </a:spcBef>
              <a:spcAft>
                <a:spcPct val="35000"/>
              </a:spcAft>
              <a:tabLst>
                <a:tab pos="685800" algn="l"/>
              </a:tabLst>
            </a:pPr>
            <a:r>
              <a:rPr lang="en-US" dirty="0"/>
              <a:t>Each RO determines the language(s) it accepts</a:t>
            </a:r>
          </a:p>
          <a:p>
            <a:pPr marL="715963" lvl="1" indent="-315913" defTabSz="765175">
              <a:tabLst>
                <a:tab pos="685800" algn="l"/>
              </a:tabLst>
            </a:pPr>
            <a:r>
              <a:rPr lang="en-US" dirty="0"/>
              <a:t>May be different from the language of the main body of the application</a:t>
            </a:r>
          </a:p>
          <a:p>
            <a:pPr marL="715963" lvl="1" indent="-315913" defTabSz="765175">
              <a:spcAft>
                <a:spcPts val="1000"/>
              </a:spcAft>
              <a:tabLst>
                <a:tab pos="685800" algn="l"/>
              </a:tabLst>
            </a:pPr>
            <a:r>
              <a:rPr lang="en-US" dirty="0"/>
              <a:t>RO/IB accepts any language </a:t>
            </a:r>
          </a:p>
          <a:p>
            <a:pPr marL="315913" indent="-315913" defTabSz="765175">
              <a:spcBef>
                <a:spcPct val="25000"/>
              </a:spcBef>
              <a:spcAft>
                <a:spcPct val="35000"/>
              </a:spcAft>
              <a:tabLst>
                <a:tab pos="685800" algn="l"/>
              </a:tabLst>
            </a:pPr>
            <a:r>
              <a:rPr lang="en-US" dirty="0"/>
              <a:t>RO may permit more than one language </a:t>
            </a:r>
          </a:p>
          <a:p>
            <a:pPr marL="715963" lvl="1" indent="-315913" defTabSz="765175">
              <a:spcBef>
                <a:spcPct val="25000"/>
              </a:spcBef>
              <a:spcAft>
                <a:spcPct val="35000"/>
              </a:spcAft>
              <a:tabLst>
                <a:tab pos="685800" algn="l"/>
              </a:tabLst>
            </a:pPr>
            <a:r>
              <a:rPr lang="en-US" dirty="0"/>
              <a:t>English + another</a:t>
            </a:r>
          </a:p>
          <a:p>
            <a:pPr marL="315913" indent="-315913" defTabSz="765175">
              <a:spcBef>
                <a:spcPct val="25000"/>
              </a:spcBef>
              <a:spcAft>
                <a:spcPct val="35000"/>
              </a:spcAft>
              <a:tabLst>
                <a:tab pos="685800" algn="l"/>
              </a:tabLst>
            </a:pPr>
            <a:r>
              <a:rPr lang="en-US" dirty="0"/>
              <a:t>Transmittal to RO/IB under Rule 19.4</a:t>
            </a:r>
          </a:p>
        </p:txBody>
      </p:sp>
    </p:spTree>
    <p:extLst>
      <p:ext uri="{BB962C8B-B14F-4D97-AF65-F5344CB8AC3E}">
        <p14:creationId xmlns:p14="http://schemas.microsoft.com/office/powerpoint/2010/main" val="310037430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07988" y="430696"/>
            <a:ext cx="8316912" cy="151130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cmpd="thickThin">
                <a:solidFill>
                  <a:schemeClr val="bg1"/>
                </a:solidFill>
                <a:miter lim="800000"/>
                <a:headEnd/>
                <a:tailEnd/>
              </a14:hiddenLine>
            </a:ext>
          </a:extLst>
        </p:spPr>
        <p:txBody>
          <a:bodyPr lIns="90488" tIns="44450" rIns="90488" bIns="44450"/>
          <a:lstStyle/>
          <a:p>
            <a:pPr defTabSz="765175">
              <a:lnSpc>
                <a:spcPct val="95000"/>
              </a:lnSpc>
            </a:pPr>
            <a:r>
              <a:rPr lang="en-US" dirty="0"/>
              <a:t>Sequence listing for search purposes </a:t>
            </a:r>
            <a:r>
              <a:rPr lang="en-US" sz="3200" dirty="0"/>
              <a:t>(Rule 13</a:t>
            </a:r>
            <a:r>
              <a:rPr lang="en-US" sz="3200" i="1" dirty="0"/>
              <a:t>ter</a:t>
            </a:r>
            <a:r>
              <a:rPr lang="en-US" sz="3200" dirty="0"/>
              <a:t>.1) (1)</a:t>
            </a:r>
          </a:p>
        </p:txBody>
      </p:sp>
      <p:sp>
        <p:nvSpPr>
          <p:cNvPr id="4" name="Rectangle 3" descr="10%"/>
          <p:cNvSpPr txBox="1">
            <a:spLocks noChangeArrowheads="1"/>
          </p:cNvSpPr>
          <p:nvPr/>
        </p:nvSpPr>
        <p:spPr bwMode="auto">
          <a:xfrm>
            <a:off x="356705" y="1941996"/>
            <a:ext cx="8208963" cy="3875708"/>
          </a:xfrm>
          <a:prstGeom prst="rect">
            <a:avLst/>
          </a:prstGeom>
          <a:noFill/>
          <a:ln>
            <a:noFill/>
          </a:ln>
          <a:effectLst/>
          <a:extLst>
            <a:ext uri="{909E8E84-426E-40DD-AFC4-6F175D3DCCD1}">
              <a14:hiddenFill xmlns:a14="http://schemas.microsoft.com/office/drawing/2010/main">
                <a:pattFill prst="pct10">
                  <a:fgClr>
                    <a:schemeClr val="tx2"/>
                  </a:fgClr>
                  <a:bgClr>
                    <a:schemeClr val="bg1"/>
                  </a:bgClr>
                </a:patt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9D0A2B"/>
              </a:buClr>
              <a:buSzPct val="150000"/>
              <a:buFont typeface="Arial" pitchFamily="34" charset="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9D0A2B"/>
              </a:buClr>
              <a:buSzPct val="100000"/>
              <a:buFont typeface="Wingdings" pitchFamily="2" charset="2"/>
              <a:buChar char="q"/>
              <a:defRPr sz="2400">
                <a:solidFill>
                  <a:schemeClr val="tx1"/>
                </a:solidFill>
                <a:latin typeface="+mn-lt"/>
                <a:cs typeface="+mn-cs"/>
              </a:defRPr>
            </a:lvl2pPr>
            <a:lvl3pPr marL="1143000" indent="-228600" algn="l" rtl="0" eaLnBrk="1" fontAlgn="base" hangingPunct="1">
              <a:spcBef>
                <a:spcPct val="20000"/>
              </a:spcBef>
              <a:spcAft>
                <a:spcPct val="0"/>
              </a:spcAft>
              <a:buClr>
                <a:srgbClr val="9D0A2B"/>
              </a:buClr>
              <a:buSzPct val="100000"/>
              <a:buFont typeface="Wingdings" pitchFamily="2" charset="2"/>
              <a:buChar char="§"/>
              <a:defRPr sz="2400">
                <a:solidFill>
                  <a:schemeClr val="tx1"/>
                </a:solidFill>
                <a:latin typeface="+mn-lt"/>
                <a:cs typeface="+mn-cs"/>
              </a:defRPr>
            </a:lvl3pPr>
            <a:lvl4pPr marL="1600200" indent="-228600" algn="l" rtl="0" eaLnBrk="1" fontAlgn="base" hangingPunct="1">
              <a:spcBef>
                <a:spcPct val="20000"/>
              </a:spcBef>
              <a:spcAft>
                <a:spcPct val="0"/>
              </a:spcAft>
              <a:buClr>
                <a:srgbClr val="9D0A2B"/>
              </a:buClr>
              <a:buSzPct val="150000"/>
              <a:buFont typeface="Arial" pitchFamily="34" charset="0"/>
              <a:buChar char="■"/>
              <a:defRPr sz="2400">
                <a:solidFill>
                  <a:schemeClr val="tx1"/>
                </a:solidFill>
                <a:latin typeface="+mn-lt"/>
                <a:cs typeface="+mn-cs"/>
              </a:defRPr>
            </a:lvl4pPr>
            <a:lvl5pPr marL="2057400" indent="-228600" algn="l" rtl="0" eaLnBrk="1" fontAlgn="base" hangingPunct="1">
              <a:spcBef>
                <a:spcPct val="20000"/>
              </a:spcBef>
              <a:spcAft>
                <a:spcPct val="0"/>
              </a:spcAft>
              <a:buClr>
                <a:srgbClr val="9D0A2B"/>
              </a:buClr>
              <a:buSzPct val="150000"/>
              <a:buFont typeface="Arial" pitchFamily="34" charset="0"/>
              <a:buChar char="■"/>
              <a:defRPr sz="2400">
                <a:solidFill>
                  <a:schemeClr val="tx1"/>
                </a:solidFill>
                <a:latin typeface="+mn-lt"/>
                <a:cs typeface="+mn-cs"/>
              </a:defRPr>
            </a:lvl5pPr>
            <a:lvl6pPr marL="2514600" indent="-228600" algn="l" rtl="0" eaLnBrk="1" fontAlgn="base" hangingPunct="1">
              <a:spcBef>
                <a:spcPct val="20000"/>
              </a:spcBef>
              <a:spcAft>
                <a:spcPct val="0"/>
              </a:spcAft>
              <a:buBlip>
                <a:blip r:embed="rId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
              </a:buBlip>
              <a:defRPr sz="2400">
                <a:solidFill>
                  <a:schemeClr val="tx1"/>
                </a:solidFill>
                <a:latin typeface="+mn-lt"/>
                <a:cs typeface="+mn-cs"/>
              </a:defRPr>
            </a:lvl9pPr>
          </a:lstStyle>
          <a:p>
            <a:pPr marL="315913" indent="-315913" defTabSz="765175">
              <a:spcBef>
                <a:spcPct val="25000"/>
              </a:spcBef>
              <a:spcAft>
                <a:spcPct val="35000"/>
              </a:spcAft>
              <a:tabLst>
                <a:tab pos="685800" algn="l"/>
              </a:tabLst>
            </a:pPr>
            <a:r>
              <a:rPr lang="en-US" kern="0" dirty="0"/>
              <a:t>International Authorities may invite the applicant to furnish a standard-compliant sequence listing</a:t>
            </a:r>
          </a:p>
          <a:p>
            <a:pPr marL="715963" lvl="1" indent="-315913" defTabSz="765175">
              <a:spcBef>
                <a:spcPts val="600"/>
              </a:spcBef>
              <a:spcAft>
                <a:spcPts val="0"/>
              </a:spcAft>
              <a:tabLst>
                <a:tab pos="685800" algn="l"/>
              </a:tabLst>
            </a:pPr>
            <a:r>
              <a:rPr lang="en-US" kern="0" dirty="0"/>
              <a:t>in a language accepted by the ISA</a:t>
            </a:r>
          </a:p>
          <a:p>
            <a:pPr marL="715963" lvl="1" indent="-315913" defTabSz="765175">
              <a:spcBef>
                <a:spcPct val="25000"/>
              </a:spcBef>
              <a:spcAft>
                <a:spcPts val="0"/>
              </a:spcAft>
              <a:tabLst>
                <a:tab pos="685800" algn="l"/>
              </a:tabLst>
            </a:pPr>
            <a:r>
              <a:rPr lang="en-US" kern="0" dirty="0"/>
              <a:t>with a statement that it does not go beyond the original disclosure</a:t>
            </a:r>
          </a:p>
          <a:p>
            <a:pPr marL="715963" lvl="1" indent="-315913" defTabSz="765175">
              <a:spcBef>
                <a:spcPct val="25000"/>
              </a:spcBef>
              <a:spcAft>
                <a:spcPts val="0"/>
              </a:spcAft>
              <a:tabLst>
                <a:tab pos="685800" algn="l"/>
              </a:tabLst>
            </a:pPr>
            <a:r>
              <a:rPr lang="en-US" kern="0" dirty="0"/>
              <a:t>late furnishing fee</a:t>
            </a:r>
          </a:p>
          <a:p>
            <a:pPr marL="315913" indent="-315913" defTabSz="765175">
              <a:spcBef>
                <a:spcPct val="25000"/>
              </a:spcBef>
              <a:spcAft>
                <a:spcPct val="35000"/>
              </a:spcAft>
              <a:tabLst>
                <a:tab pos="685800" algn="l"/>
              </a:tabLst>
            </a:pPr>
            <a:r>
              <a:rPr lang="en-US" kern="0" dirty="0"/>
              <a:t>If the applicant fails to furnish a standard-compliant sequence listing, the ISA is only required to search to the extent a meaningful search can be done without the sequence listing</a:t>
            </a:r>
          </a:p>
          <a:p>
            <a:pPr marL="0" indent="0" defTabSz="765175">
              <a:spcBef>
                <a:spcPct val="25000"/>
              </a:spcBef>
              <a:spcAft>
                <a:spcPct val="35000"/>
              </a:spcAft>
              <a:buNone/>
              <a:tabLst>
                <a:tab pos="685800" algn="l"/>
              </a:tabLst>
            </a:pPr>
            <a:endParaRPr lang="en-US" kern="0" dirty="0"/>
          </a:p>
          <a:p>
            <a:pPr marL="315913" indent="-315913" defTabSz="765175">
              <a:spcBef>
                <a:spcPct val="25000"/>
              </a:spcBef>
              <a:spcAft>
                <a:spcPct val="35000"/>
              </a:spcAft>
              <a:tabLst>
                <a:tab pos="685800" algn="l"/>
              </a:tabLst>
            </a:pPr>
            <a:endParaRPr lang="en-US" kern="0" dirty="0"/>
          </a:p>
        </p:txBody>
      </p:sp>
    </p:spTree>
    <p:extLst>
      <p:ext uri="{BB962C8B-B14F-4D97-AF65-F5344CB8AC3E}">
        <p14:creationId xmlns:p14="http://schemas.microsoft.com/office/powerpoint/2010/main" val="7228323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07988" y="430696"/>
            <a:ext cx="8316912" cy="151130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cmpd="thickThin">
                <a:solidFill>
                  <a:schemeClr val="bg1"/>
                </a:solidFill>
                <a:miter lim="800000"/>
                <a:headEnd/>
                <a:tailEnd/>
              </a14:hiddenLine>
            </a:ext>
          </a:extLst>
        </p:spPr>
        <p:txBody>
          <a:bodyPr lIns="90488" tIns="44450" rIns="90488" bIns="44450"/>
          <a:lstStyle/>
          <a:p>
            <a:pPr defTabSz="765175">
              <a:lnSpc>
                <a:spcPct val="95000"/>
              </a:lnSpc>
            </a:pPr>
            <a:r>
              <a:rPr lang="en-US" dirty="0"/>
              <a:t>Sequence listing for search purposes </a:t>
            </a:r>
            <a:r>
              <a:rPr lang="en-US" sz="3200" dirty="0"/>
              <a:t>(Rule 13</a:t>
            </a:r>
            <a:r>
              <a:rPr lang="en-US" sz="3200" i="1" dirty="0"/>
              <a:t>ter</a:t>
            </a:r>
            <a:r>
              <a:rPr lang="en-US" sz="3200" dirty="0"/>
              <a:t>.1) (2)</a:t>
            </a:r>
          </a:p>
        </p:txBody>
      </p:sp>
      <p:sp>
        <p:nvSpPr>
          <p:cNvPr id="4" name="Rectangle 3" descr="10%"/>
          <p:cNvSpPr txBox="1">
            <a:spLocks noChangeArrowheads="1"/>
          </p:cNvSpPr>
          <p:nvPr/>
        </p:nvSpPr>
        <p:spPr bwMode="auto">
          <a:xfrm>
            <a:off x="356705" y="1941996"/>
            <a:ext cx="8208963" cy="3875708"/>
          </a:xfrm>
          <a:prstGeom prst="rect">
            <a:avLst/>
          </a:prstGeom>
          <a:noFill/>
          <a:ln>
            <a:noFill/>
          </a:ln>
          <a:effectLst/>
          <a:extLst>
            <a:ext uri="{909E8E84-426E-40DD-AFC4-6F175D3DCCD1}">
              <a14:hiddenFill xmlns:a14="http://schemas.microsoft.com/office/drawing/2010/main">
                <a:pattFill prst="pct10">
                  <a:fgClr>
                    <a:schemeClr val="tx2"/>
                  </a:fgClr>
                  <a:bgClr>
                    <a:schemeClr val="bg1"/>
                  </a:bgClr>
                </a:patt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9D0A2B"/>
              </a:buClr>
              <a:buSzPct val="150000"/>
              <a:buFont typeface="Arial" pitchFamily="34" charset="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9D0A2B"/>
              </a:buClr>
              <a:buSzPct val="100000"/>
              <a:buFont typeface="Wingdings" pitchFamily="2" charset="2"/>
              <a:buChar char="q"/>
              <a:defRPr sz="2400">
                <a:solidFill>
                  <a:schemeClr val="tx1"/>
                </a:solidFill>
                <a:latin typeface="+mn-lt"/>
                <a:cs typeface="+mn-cs"/>
              </a:defRPr>
            </a:lvl2pPr>
            <a:lvl3pPr marL="1143000" indent="-228600" algn="l" rtl="0" eaLnBrk="1" fontAlgn="base" hangingPunct="1">
              <a:spcBef>
                <a:spcPct val="20000"/>
              </a:spcBef>
              <a:spcAft>
                <a:spcPct val="0"/>
              </a:spcAft>
              <a:buClr>
                <a:srgbClr val="9D0A2B"/>
              </a:buClr>
              <a:buSzPct val="100000"/>
              <a:buFont typeface="Wingdings" pitchFamily="2" charset="2"/>
              <a:buChar char="§"/>
              <a:defRPr sz="2400">
                <a:solidFill>
                  <a:schemeClr val="tx1"/>
                </a:solidFill>
                <a:latin typeface="+mn-lt"/>
                <a:cs typeface="+mn-cs"/>
              </a:defRPr>
            </a:lvl3pPr>
            <a:lvl4pPr marL="1600200" indent="-228600" algn="l" rtl="0" eaLnBrk="1" fontAlgn="base" hangingPunct="1">
              <a:spcBef>
                <a:spcPct val="20000"/>
              </a:spcBef>
              <a:spcAft>
                <a:spcPct val="0"/>
              </a:spcAft>
              <a:buClr>
                <a:srgbClr val="9D0A2B"/>
              </a:buClr>
              <a:buSzPct val="150000"/>
              <a:buFont typeface="Arial" pitchFamily="34" charset="0"/>
              <a:buChar char="■"/>
              <a:defRPr sz="2400">
                <a:solidFill>
                  <a:schemeClr val="tx1"/>
                </a:solidFill>
                <a:latin typeface="+mn-lt"/>
                <a:cs typeface="+mn-cs"/>
              </a:defRPr>
            </a:lvl4pPr>
            <a:lvl5pPr marL="2057400" indent="-228600" algn="l" rtl="0" eaLnBrk="1" fontAlgn="base" hangingPunct="1">
              <a:spcBef>
                <a:spcPct val="20000"/>
              </a:spcBef>
              <a:spcAft>
                <a:spcPct val="0"/>
              </a:spcAft>
              <a:buClr>
                <a:srgbClr val="9D0A2B"/>
              </a:buClr>
              <a:buSzPct val="150000"/>
              <a:buFont typeface="Arial" pitchFamily="34" charset="0"/>
              <a:buChar char="■"/>
              <a:defRPr sz="2400">
                <a:solidFill>
                  <a:schemeClr val="tx1"/>
                </a:solidFill>
                <a:latin typeface="+mn-lt"/>
                <a:cs typeface="+mn-cs"/>
              </a:defRPr>
            </a:lvl5pPr>
            <a:lvl6pPr marL="2514600" indent="-228600" algn="l" rtl="0" eaLnBrk="1" fontAlgn="base" hangingPunct="1">
              <a:spcBef>
                <a:spcPct val="20000"/>
              </a:spcBef>
              <a:spcAft>
                <a:spcPct val="0"/>
              </a:spcAft>
              <a:buBlip>
                <a:blip r:embed="rId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
              </a:buBlip>
              <a:defRPr sz="2400">
                <a:solidFill>
                  <a:schemeClr val="tx1"/>
                </a:solidFill>
                <a:latin typeface="+mn-lt"/>
                <a:cs typeface="+mn-cs"/>
              </a:defRPr>
            </a:lvl9pPr>
          </a:lstStyle>
          <a:p>
            <a:pPr marL="315913" indent="-315913" defTabSz="765175">
              <a:spcBef>
                <a:spcPct val="25000"/>
              </a:spcBef>
              <a:spcAft>
                <a:spcPct val="35000"/>
              </a:spcAft>
              <a:tabLst>
                <a:tab pos="685800" algn="l"/>
              </a:tabLst>
            </a:pPr>
            <a:r>
              <a:rPr lang="en-US" kern="0" dirty="0"/>
              <a:t>A sequence listing furnished for search (Rule 13</a:t>
            </a:r>
            <a:r>
              <a:rPr lang="en-US" i="1" kern="0" dirty="0"/>
              <a:t>ter</a:t>
            </a:r>
            <a:r>
              <a:rPr lang="en-US" kern="0" dirty="0"/>
              <a:t>) does not form part of the international application</a:t>
            </a:r>
            <a:endParaRPr lang="en-US" dirty="0"/>
          </a:p>
          <a:p>
            <a:pPr>
              <a:spcBef>
                <a:spcPct val="25000"/>
              </a:spcBef>
              <a:spcAft>
                <a:spcPct val="35000"/>
              </a:spcAft>
            </a:pPr>
            <a:r>
              <a:rPr lang="en-US" dirty="0"/>
              <a:t>The ISA forwards any Rule 13</a:t>
            </a:r>
            <a:r>
              <a:rPr lang="en-US" i="1" dirty="0"/>
              <a:t>ter </a:t>
            </a:r>
            <a:r>
              <a:rPr lang="en-US" dirty="0"/>
              <a:t>sequence listing to the International Bureau, to be made available on PATENTSCOPE </a:t>
            </a:r>
          </a:p>
          <a:p>
            <a:pPr marL="0" indent="0" defTabSz="765175">
              <a:spcBef>
                <a:spcPct val="25000"/>
              </a:spcBef>
              <a:spcAft>
                <a:spcPct val="35000"/>
              </a:spcAft>
              <a:buNone/>
              <a:tabLst>
                <a:tab pos="685800" algn="l"/>
              </a:tabLst>
            </a:pPr>
            <a:endParaRPr lang="en-US" kern="0" dirty="0"/>
          </a:p>
          <a:p>
            <a:pPr marL="315913" indent="-315913" defTabSz="765175">
              <a:spcBef>
                <a:spcPct val="25000"/>
              </a:spcBef>
              <a:spcAft>
                <a:spcPct val="35000"/>
              </a:spcAft>
              <a:tabLst>
                <a:tab pos="685800" algn="l"/>
              </a:tabLst>
            </a:pPr>
            <a:endParaRPr lang="en-US" kern="0" dirty="0"/>
          </a:p>
        </p:txBody>
      </p:sp>
    </p:spTree>
    <p:extLst>
      <p:ext uri="{BB962C8B-B14F-4D97-AF65-F5344CB8AC3E}">
        <p14:creationId xmlns:p14="http://schemas.microsoft.com/office/powerpoint/2010/main" val="268842370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publication	</a:t>
            </a:r>
          </a:p>
        </p:txBody>
      </p:sp>
      <p:sp>
        <p:nvSpPr>
          <p:cNvPr id="3" name="Content Placeholder 2"/>
          <p:cNvSpPr>
            <a:spLocks noGrp="1"/>
          </p:cNvSpPr>
          <p:nvPr>
            <p:ph idx="1"/>
          </p:nvPr>
        </p:nvSpPr>
        <p:spPr/>
        <p:txBody>
          <a:bodyPr/>
          <a:lstStyle/>
          <a:p>
            <a:r>
              <a:rPr lang="en-US" dirty="0"/>
              <a:t>Sequence listing published as a separate XML file</a:t>
            </a:r>
          </a:p>
          <a:p>
            <a:pPr marL="0" indent="0">
              <a:buNone/>
            </a:pPr>
            <a:endParaRPr lang="en-US" dirty="0"/>
          </a:p>
          <a:p>
            <a:r>
              <a:rPr lang="en-US" dirty="0"/>
              <a:t>WIPO has develop a sequence listing reader integrated into PATENTSCOPE</a:t>
            </a:r>
          </a:p>
        </p:txBody>
      </p:sp>
    </p:spTree>
    <p:extLst>
      <p:ext uri="{BB962C8B-B14F-4D97-AF65-F5344CB8AC3E}">
        <p14:creationId xmlns:p14="http://schemas.microsoft.com/office/powerpoint/2010/main" val="36527584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90F8D2D-C649-5C17-4D33-938CA6198FDD}"/>
              </a:ext>
            </a:extLst>
          </p:cNvPr>
          <p:cNvPicPr>
            <a:picLocks noGrp="1" noChangeAspect="1"/>
          </p:cNvPicPr>
          <p:nvPr>
            <p:ph idx="1"/>
          </p:nvPr>
        </p:nvPicPr>
        <p:blipFill>
          <a:blip r:embed="rId2"/>
          <a:stretch>
            <a:fillRect/>
          </a:stretch>
        </p:blipFill>
        <p:spPr>
          <a:xfrm>
            <a:off x="107504" y="188640"/>
            <a:ext cx="8928992" cy="5826029"/>
          </a:xfrm>
        </p:spPr>
      </p:pic>
    </p:spTree>
    <p:extLst>
      <p:ext uri="{BB962C8B-B14F-4D97-AF65-F5344CB8AC3E}">
        <p14:creationId xmlns:p14="http://schemas.microsoft.com/office/powerpoint/2010/main" val="56034435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descr="10%"/>
          <p:cNvSpPr>
            <a:spLocks noGrp="1" noChangeArrowheads="1"/>
          </p:cNvSpPr>
          <p:nvPr>
            <p:ph type="title"/>
          </p:nvPr>
        </p:nvSpPr>
        <p:spPr>
          <a:xfrm>
            <a:off x="495300" y="598488"/>
            <a:ext cx="7772400" cy="1176337"/>
          </a:xfrm>
          <a:noFill/>
          <a:ln/>
          <a:extLst>
            <a:ext uri="{909E8E84-426E-40DD-AFC4-6F175D3DCCD1}">
              <a14:hiddenFill xmlns:a14="http://schemas.microsoft.com/office/drawing/2010/main">
                <a:pattFill prst="pct10">
                  <a:fgClr>
                    <a:schemeClr val="tx2"/>
                  </a:fgClr>
                  <a:bgClr>
                    <a:schemeClr val="bg1"/>
                  </a:bgClr>
                </a:pattFill>
              </a14:hiddenFill>
            </a:ext>
            <a:ext uri="{91240B29-F687-4F45-9708-019B960494DF}">
              <a14:hiddenLine xmlns:a14="http://schemas.microsoft.com/office/drawing/2010/main" w="76200" cmpd="thickThin">
                <a:solidFill>
                  <a:schemeClr val="tx1"/>
                </a:solidFill>
                <a:miter lim="800000"/>
                <a:headEnd/>
                <a:tailEnd/>
              </a14:hiddenLine>
            </a:ext>
          </a:extLst>
        </p:spPr>
        <p:txBody>
          <a:bodyPr lIns="90488" tIns="44450" rIns="90488" bIns="44450"/>
          <a:lstStyle/>
          <a:p>
            <a:pPr defTabSz="765175">
              <a:lnSpc>
                <a:spcPct val="85000"/>
              </a:lnSpc>
            </a:pPr>
            <a:r>
              <a:rPr lang="en-US" dirty="0"/>
              <a:t>National phase requirements </a:t>
            </a:r>
            <a:br>
              <a:rPr lang="en-US" dirty="0"/>
            </a:br>
            <a:r>
              <a:rPr lang="en-US" dirty="0"/>
              <a:t>(Rules 13</a:t>
            </a:r>
            <a:r>
              <a:rPr lang="en-US" i="1" dirty="0"/>
              <a:t>ter</a:t>
            </a:r>
            <a:r>
              <a:rPr lang="en-US" dirty="0"/>
              <a:t>.3 and 49.5(a-</a:t>
            </a:r>
            <a:r>
              <a:rPr lang="en-US" i="1" dirty="0" err="1"/>
              <a:t>bis</a:t>
            </a:r>
            <a:r>
              <a:rPr lang="en-US" dirty="0"/>
              <a:t>))</a:t>
            </a:r>
            <a:endParaRPr lang="en-US" b="1" dirty="0"/>
          </a:p>
        </p:txBody>
      </p:sp>
      <p:sp>
        <p:nvSpPr>
          <p:cNvPr id="35843" name="Rectangle 3" descr="10%"/>
          <p:cNvSpPr>
            <a:spLocks noGrp="1" noChangeArrowheads="1"/>
          </p:cNvSpPr>
          <p:nvPr>
            <p:ph type="body" idx="1"/>
          </p:nvPr>
        </p:nvSpPr>
        <p:spPr>
          <a:xfrm>
            <a:off x="467544" y="1988840"/>
            <a:ext cx="8361362" cy="3670300"/>
          </a:xfrm>
          <a:noFill/>
          <a:ln/>
          <a:extLst>
            <a:ext uri="{909E8E84-426E-40DD-AFC4-6F175D3DCCD1}">
              <a14:hiddenFill xmlns:a14="http://schemas.microsoft.com/office/drawing/2010/main">
                <a:pattFill prst="pct10">
                  <a:fgClr>
                    <a:schemeClr val="tx2"/>
                  </a:fgClr>
                  <a:bgClr>
                    <a:schemeClr val="bg1"/>
                  </a:bgClr>
                </a:pattFill>
              </a14:hiddenFill>
            </a:ext>
            <a:ext uri="{91240B29-F687-4F45-9708-019B960494DF}">
              <a14:hiddenLine xmlns:a14="http://schemas.microsoft.com/office/drawing/2010/main" w="12700" cmpd="thickThin">
                <a:solidFill>
                  <a:schemeClr val="tx1"/>
                </a:solidFill>
                <a:miter lim="800000"/>
                <a:headEnd/>
                <a:tailEnd/>
              </a14:hiddenLine>
            </a:ext>
          </a:extLst>
        </p:spPr>
        <p:txBody>
          <a:bodyPr lIns="90488" tIns="44450" rIns="90488" bIns="44450"/>
          <a:lstStyle/>
          <a:p>
            <a:pPr marL="315913" indent="-315913" defTabSz="765175">
              <a:spcBef>
                <a:spcPct val="25000"/>
              </a:spcBef>
              <a:spcAft>
                <a:spcPct val="35000"/>
              </a:spcAft>
            </a:pPr>
            <a:r>
              <a:rPr lang="en-US" dirty="0"/>
              <a:t>No DO/EO may require a sequence listing other than one complying with WIPO Standard ST.26</a:t>
            </a:r>
          </a:p>
          <a:p>
            <a:pPr marL="315913" indent="-315913" defTabSz="765175">
              <a:spcBef>
                <a:spcPct val="25000"/>
              </a:spcBef>
              <a:spcAft>
                <a:spcPct val="35000"/>
              </a:spcAft>
            </a:pPr>
            <a:r>
              <a:rPr lang="en-US" dirty="0"/>
              <a:t>Offices may require translation of the free text contained in the sequence listing: </a:t>
            </a:r>
          </a:p>
          <a:p>
            <a:pPr marL="898525" lvl="1" indent="-392113" defTabSz="765175">
              <a:spcBef>
                <a:spcPct val="25000"/>
              </a:spcBef>
              <a:spcAft>
                <a:spcPct val="35000"/>
              </a:spcAft>
            </a:pPr>
            <a:r>
              <a:rPr lang="en-US" dirty="0"/>
              <a:t>into a language the Office accepts for the free text contained in the sequence listing</a:t>
            </a:r>
          </a:p>
          <a:p>
            <a:pPr marL="898525" lvl="1" indent="-392113" defTabSz="765175">
              <a:spcBef>
                <a:spcPct val="25000"/>
              </a:spcBef>
              <a:spcAft>
                <a:spcPct val="35000"/>
              </a:spcAft>
            </a:pPr>
            <a:r>
              <a:rPr lang="en-US" dirty="0"/>
              <a:t>may also require translation into English if required by database providers</a:t>
            </a:r>
            <a:endParaRPr lang="en-US" b="1" dirty="0"/>
          </a:p>
        </p:txBody>
      </p:sp>
    </p:spTree>
    <p:extLst>
      <p:ext uri="{BB962C8B-B14F-4D97-AF65-F5344CB8AC3E}">
        <p14:creationId xmlns:p14="http://schemas.microsoft.com/office/powerpoint/2010/main" val="388463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F62AF653-29F5-8556-791D-0F448C5EDECB}"/>
              </a:ext>
            </a:extLst>
          </p:cNvPr>
          <p:cNvGraphicFramePr>
            <a:graphicFrameLocks noGrp="1" noChangeAspect="1"/>
          </p:cNvGraphicFramePr>
          <p:nvPr>
            <p:ph idx="1"/>
            <p:extLst>
              <p:ext uri="{D42A27DB-BD31-4B8C-83A1-F6EECF244321}">
                <p14:modId xmlns:p14="http://schemas.microsoft.com/office/powerpoint/2010/main" val="711521799"/>
              </p:ext>
            </p:extLst>
          </p:nvPr>
        </p:nvGraphicFramePr>
        <p:xfrm>
          <a:off x="0" y="300038"/>
          <a:ext cx="8964613" cy="60912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279C6B2-6B7C-7DDA-E26E-7B2FBB096266}"/>
              </a:ext>
            </a:extLst>
          </p:cNvPr>
          <p:cNvSpPr txBox="1"/>
          <p:nvPr/>
        </p:nvSpPr>
        <p:spPr>
          <a:xfrm>
            <a:off x="3132138" y="1268413"/>
            <a:ext cx="3240087" cy="369887"/>
          </a:xfrm>
          <a:prstGeom prst="rect">
            <a:avLst/>
          </a:prstGeom>
          <a:noFill/>
        </p:spPr>
        <p:txBody>
          <a:bodyPr>
            <a:spAutoFit/>
          </a:bodyPr>
          <a:lstStyle/>
          <a:p>
            <a:pPr>
              <a:defRPr/>
            </a:pPr>
            <a:r>
              <a:rPr lang="en-US" altLang="zh-CN" sz="1800" dirty="0">
                <a:latin typeface="+mn-lt"/>
              </a:rPr>
              <a:t>278,100 filed in 2022 (+0.3%)</a:t>
            </a:r>
            <a:endParaRPr lang="en-US" sz="1800" dirty="0">
              <a:latin typeface="+mn-lt"/>
            </a:endParaRPr>
          </a:p>
        </p:txBody>
      </p:sp>
      <p:sp>
        <p:nvSpPr>
          <p:cNvPr id="13316" name="Rectangle 2">
            <a:extLst>
              <a:ext uri="{FF2B5EF4-FFF2-40B4-BE49-F238E27FC236}">
                <a16:creationId xmlns:a16="http://schemas.microsoft.com/office/drawing/2014/main" id="{F05B233B-995F-8581-C8C5-440A221AC39B}"/>
              </a:ext>
            </a:extLst>
          </p:cNvPr>
          <p:cNvSpPr>
            <a:spLocks noGrp="1" noChangeArrowheads="1"/>
          </p:cNvSpPr>
          <p:nvPr>
            <p:ph type="title"/>
          </p:nvPr>
        </p:nvSpPr>
        <p:spPr>
          <a:xfrm>
            <a:off x="493713" y="9525"/>
            <a:ext cx="8229600" cy="733425"/>
          </a:xfrm>
        </p:spPr>
        <p:txBody>
          <a:bodyPr/>
          <a:lstStyle/>
          <a:p>
            <a:pPr algn="ctr" eaLnBrk="1" hangingPunct="1"/>
            <a:r>
              <a:rPr lang="en-US" altLang="LID4096" sz="3200" b="1" dirty="0">
                <a:solidFill>
                  <a:srgbClr val="70899B"/>
                </a:solidFill>
              </a:rPr>
              <a:t>Growth in PCT applications 1978-2022</a:t>
            </a:r>
            <a:endParaRPr lang="en-US" altLang="LID4096" sz="2000" b="1" dirty="0">
              <a:solidFill>
                <a:srgbClr val="70899B"/>
              </a:solidFill>
            </a:endParaRP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39763" y="428625"/>
            <a:ext cx="7737475" cy="95250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cmpd="thickThin">
                <a:solidFill>
                  <a:schemeClr val="tx1"/>
                </a:solidFill>
                <a:miter lim="800000"/>
                <a:headEnd/>
                <a:tailEnd/>
              </a14:hiddenLine>
            </a:ext>
          </a:extLst>
        </p:spPr>
        <p:txBody>
          <a:bodyPr lIns="90488" tIns="44450" rIns="90488" bIns="44450"/>
          <a:lstStyle/>
          <a:p>
            <a:pPr defTabSz="765175">
              <a:lnSpc>
                <a:spcPct val="95000"/>
              </a:lnSpc>
            </a:pPr>
            <a:r>
              <a:rPr lang="en-US" dirty="0"/>
              <a:t>WIPO Sequence Software</a:t>
            </a:r>
          </a:p>
        </p:txBody>
      </p:sp>
      <p:sp>
        <p:nvSpPr>
          <p:cNvPr id="39939" name="Rectangle 3" descr="10%"/>
          <p:cNvSpPr>
            <a:spLocks noGrp="1" noChangeArrowheads="1"/>
          </p:cNvSpPr>
          <p:nvPr>
            <p:ph type="body" idx="1"/>
          </p:nvPr>
        </p:nvSpPr>
        <p:spPr>
          <a:xfrm>
            <a:off x="604838" y="1646514"/>
            <a:ext cx="7772400" cy="5227637"/>
          </a:xfrm>
          <a:noFill/>
          <a:ln/>
          <a:extLst>
            <a:ext uri="{909E8E84-426E-40DD-AFC4-6F175D3DCCD1}">
              <a14:hiddenFill xmlns:a14="http://schemas.microsoft.com/office/drawing/2010/main">
                <a:pattFill prst="pct10">
                  <a:fgClr>
                    <a:schemeClr val="tx2"/>
                  </a:fgClr>
                  <a:bgClr>
                    <a:schemeClr val="bg1"/>
                  </a:bgClr>
                </a:pattFill>
              </a14:hiddenFill>
            </a:ext>
            <a:ext uri="{91240B29-F687-4F45-9708-019B960494DF}">
              <a14:hiddenLine xmlns:a14="http://schemas.microsoft.com/office/drawing/2010/main" w="12700" cmpd="thickThin">
                <a:solidFill>
                  <a:schemeClr val="tx1"/>
                </a:solidFill>
                <a:miter lim="800000"/>
                <a:headEnd/>
                <a:tailEnd/>
              </a14:hiddenLine>
            </a:ext>
          </a:extLst>
        </p:spPr>
        <p:txBody>
          <a:bodyPr lIns="90488" tIns="44450" rIns="90488" bIns="44450"/>
          <a:lstStyle/>
          <a:p>
            <a:pPr marL="400050" indent="-400050" defTabSz="765175">
              <a:spcBef>
                <a:spcPct val="25000"/>
              </a:spcBef>
              <a:spcAft>
                <a:spcPct val="35000"/>
              </a:spcAft>
              <a:tabLst>
                <a:tab pos="685800" algn="l"/>
              </a:tabLst>
            </a:pPr>
            <a:r>
              <a:rPr lang="en-US" dirty="0"/>
              <a:t>WIPO Sequence (for users)</a:t>
            </a:r>
          </a:p>
          <a:p>
            <a:pPr marL="800100" lvl="1" indent="-400050" defTabSz="765175">
              <a:spcBef>
                <a:spcPct val="25000"/>
              </a:spcBef>
              <a:spcAft>
                <a:spcPct val="35000"/>
              </a:spcAft>
              <a:tabLst>
                <a:tab pos="685800" algn="l"/>
              </a:tabLst>
            </a:pPr>
            <a:r>
              <a:rPr lang="en-US" dirty="0"/>
              <a:t>Free desktop tool developed by WIPO to support authoring, validation, and generation of ST.26 compliant sequence listings</a:t>
            </a:r>
          </a:p>
          <a:p>
            <a:pPr marL="800100" lvl="1" indent="-400050" defTabSz="765175">
              <a:spcBef>
                <a:spcPct val="25000"/>
              </a:spcBef>
              <a:spcAft>
                <a:spcPct val="35000"/>
              </a:spcAft>
              <a:tabLst>
                <a:tab pos="685800" algn="l"/>
              </a:tabLst>
            </a:pPr>
            <a:r>
              <a:rPr lang="en-US" dirty="0">
                <a:hlinkClick r:id="rId3"/>
              </a:rPr>
              <a:t>https://www.wipo.int/standards/zh/sequence/index.html</a:t>
            </a:r>
            <a:endParaRPr lang="en-US" dirty="0"/>
          </a:p>
          <a:p>
            <a:pPr marL="800100" lvl="1" indent="-400050" defTabSz="765175">
              <a:spcBef>
                <a:spcPct val="25000"/>
              </a:spcBef>
              <a:spcAft>
                <a:spcPct val="35000"/>
              </a:spcAft>
              <a:tabLst>
                <a:tab pos="685800" algn="l"/>
              </a:tabLst>
            </a:pPr>
            <a:r>
              <a:rPr lang="en-US" dirty="0"/>
              <a:t>Subscribe for updates</a:t>
            </a:r>
          </a:p>
          <a:p>
            <a:pPr marL="400050" indent="-400050" defTabSz="765175">
              <a:spcBef>
                <a:spcPct val="25000"/>
              </a:spcBef>
              <a:spcAft>
                <a:spcPct val="35000"/>
              </a:spcAft>
              <a:tabLst>
                <a:tab pos="685800" algn="l"/>
              </a:tabLst>
            </a:pPr>
            <a:r>
              <a:rPr lang="en-US" dirty="0"/>
              <a:t>Remember to always validate the sequence listing before filing!</a:t>
            </a:r>
          </a:p>
        </p:txBody>
      </p:sp>
    </p:spTree>
    <p:extLst>
      <p:ext uri="{BB962C8B-B14F-4D97-AF65-F5344CB8AC3E}">
        <p14:creationId xmlns:p14="http://schemas.microsoft.com/office/powerpoint/2010/main" val="3642092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ST.25 versus ST.26</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8465851"/>
              </p:ext>
            </p:extLst>
          </p:nvPr>
        </p:nvGraphicFramePr>
        <p:xfrm>
          <a:off x="457200" y="1507020"/>
          <a:ext cx="8229600" cy="39065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31619810"/>
                    </a:ext>
                  </a:extLst>
                </a:gridCol>
                <a:gridCol w="4114800">
                  <a:extLst>
                    <a:ext uri="{9D8B030D-6E8A-4147-A177-3AD203B41FA5}">
                      <a16:colId xmlns:a16="http://schemas.microsoft.com/office/drawing/2014/main" val="1716167064"/>
                    </a:ext>
                  </a:extLst>
                </a:gridCol>
              </a:tblGrid>
              <a:tr h="370840">
                <a:tc>
                  <a:txBody>
                    <a:bodyPr/>
                    <a:lstStyle/>
                    <a:p>
                      <a:r>
                        <a:rPr lang="en-US" dirty="0"/>
                        <a:t>ST.25</a:t>
                      </a:r>
                    </a:p>
                  </a:txBody>
                  <a:tcPr/>
                </a:tc>
                <a:tc>
                  <a:txBody>
                    <a:bodyPr/>
                    <a:lstStyle/>
                    <a:p>
                      <a:r>
                        <a:rPr lang="en-US" dirty="0"/>
                        <a:t>ST.26</a:t>
                      </a:r>
                    </a:p>
                  </a:txBody>
                  <a:tcPr/>
                </a:tc>
                <a:extLst>
                  <a:ext uri="{0D108BD9-81ED-4DB2-BD59-A6C34878D82A}">
                    <a16:rowId xmlns:a16="http://schemas.microsoft.com/office/drawing/2014/main" val="2606846745"/>
                  </a:ext>
                </a:extLst>
              </a:tr>
              <a:tr h="370840">
                <a:tc>
                  <a:txBody>
                    <a:bodyPr/>
                    <a:lstStyle/>
                    <a:p>
                      <a:r>
                        <a:rPr lang="en-US" sz="1600" dirty="0"/>
                        <a:t>ASCII .txt with numeric identifiers</a:t>
                      </a:r>
                    </a:p>
                  </a:txBody>
                  <a:tcPr/>
                </a:tc>
                <a:tc>
                  <a:txBody>
                    <a:bodyPr/>
                    <a:lstStyle/>
                    <a:p>
                      <a:r>
                        <a:rPr lang="en-US" sz="1600" dirty="0">
                          <a:solidFill>
                            <a:srgbClr val="FF0000"/>
                          </a:solidFill>
                        </a:rPr>
                        <a:t>XML </a:t>
                      </a:r>
                      <a:r>
                        <a:rPr lang="en-US" sz="1600" dirty="0"/>
                        <a:t>with elements and attributes </a:t>
                      </a:r>
                    </a:p>
                    <a:p>
                      <a:endParaRPr lang="en-US" sz="1600" dirty="0"/>
                    </a:p>
                  </a:txBody>
                  <a:tcPr/>
                </a:tc>
                <a:extLst>
                  <a:ext uri="{0D108BD9-81ED-4DB2-BD59-A6C34878D82A}">
                    <a16:rowId xmlns:a16="http://schemas.microsoft.com/office/drawing/2014/main" val="4060329167"/>
                  </a:ext>
                </a:extLst>
              </a:tr>
              <a:tr h="370840">
                <a:tc>
                  <a:txBody>
                    <a:bodyPr/>
                    <a:lstStyle/>
                    <a:p>
                      <a:r>
                        <a:rPr lang="en-US" sz="1600" dirty="0"/>
                        <a:t>Not required to include: </a:t>
                      </a:r>
                    </a:p>
                    <a:p>
                      <a:pPr marL="285750" indent="-285750">
                        <a:buFontTx/>
                        <a:buChar char="-"/>
                      </a:pPr>
                      <a:r>
                        <a:rPr lang="en-US" sz="1600" dirty="0"/>
                        <a:t>D-amino acids</a:t>
                      </a:r>
                    </a:p>
                    <a:p>
                      <a:pPr marL="285750" indent="-285750">
                        <a:buFontTx/>
                        <a:buChar char="-"/>
                      </a:pPr>
                      <a:r>
                        <a:rPr lang="en-US" sz="1600" dirty="0"/>
                        <a:t>Linear portions of branched sequences </a:t>
                      </a:r>
                    </a:p>
                    <a:p>
                      <a:pPr marL="285750" indent="-285750">
                        <a:buFontTx/>
                        <a:buChar char="-"/>
                      </a:pPr>
                      <a:r>
                        <a:rPr lang="en-US" sz="1600" dirty="0"/>
                        <a:t>Nucleotide analogs </a:t>
                      </a:r>
                    </a:p>
                  </a:txBody>
                  <a:tcPr/>
                </a:tc>
                <a:tc>
                  <a:txBody>
                    <a:bodyPr/>
                    <a:lstStyle/>
                    <a:p>
                      <a:r>
                        <a:rPr lang="en-US" sz="1600" dirty="0"/>
                        <a:t>Must include: </a:t>
                      </a:r>
                    </a:p>
                    <a:p>
                      <a:pPr marL="285750" indent="-285750">
                        <a:buFontTx/>
                        <a:buChar char="-"/>
                      </a:pPr>
                      <a:r>
                        <a:rPr lang="en-US" sz="1600" dirty="0"/>
                        <a:t>D-amino acids </a:t>
                      </a:r>
                    </a:p>
                    <a:p>
                      <a:pPr marL="285750" indent="-285750">
                        <a:buFontTx/>
                        <a:buChar char="-"/>
                      </a:pPr>
                      <a:r>
                        <a:rPr lang="en-US" sz="1600" dirty="0"/>
                        <a:t>Linear portions of branched sequences </a:t>
                      </a:r>
                    </a:p>
                    <a:p>
                      <a:pPr marL="285750" indent="-285750">
                        <a:buFontTx/>
                        <a:buChar char="-"/>
                      </a:pPr>
                      <a:r>
                        <a:rPr lang="en-US" sz="1600" dirty="0"/>
                        <a:t>Nucleotide analogs </a:t>
                      </a:r>
                    </a:p>
                  </a:txBody>
                  <a:tcPr/>
                </a:tc>
                <a:extLst>
                  <a:ext uri="{0D108BD9-81ED-4DB2-BD59-A6C34878D82A}">
                    <a16:rowId xmlns:a16="http://schemas.microsoft.com/office/drawing/2014/main" val="2798263115"/>
                  </a:ext>
                </a:extLst>
              </a:tr>
              <a:tr h="370840">
                <a:tc>
                  <a:txBody>
                    <a:bodyPr/>
                    <a:lstStyle/>
                    <a:p>
                      <a:r>
                        <a:rPr lang="en-US" sz="1600" dirty="0"/>
                        <a:t>Annotation of sequences: </a:t>
                      </a:r>
                    </a:p>
                    <a:p>
                      <a:r>
                        <a:rPr lang="en-US" sz="1600" dirty="0"/>
                        <a:t>- Feature keys only </a:t>
                      </a:r>
                    </a:p>
                  </a:txBody>
                  <a:tcPr/>
                </a:tc>
                <a:tc>
                  <a:txBody>
                    <a:bodyPr/>
                    <a:lstStyle/>
                    <a:p>
                      <a:r>
                        <a:rPr lang="en-US" sz="1600" dirty="0"/>
                        <a:t>Annotation of sequences:</a:t>
                      </a:r>
                    </a:p>
                    <a:p>
                      <a:pPr marL="285750" indent="-285750">
                        <a:buFontTx/>
                        <a:buChar char="-"/>
                      </a:pPr>
                      <a:r>
                        <a:rPr lang="en-US" sz="1600" dirty="0"/>
                        <a:t>Feature keys and qualifiers</a:t>
                      </a:r>
                    </a:p>
                    <a:p>
                      <a:pPr marL="0" indent="0">
                        <a:buFontTx/>
                        <a:buNone/>
                      </a:pPr>
                      <a:endParaRPr lang="en-US" sz="1600" dirty="0"/>
                    </a:p>
                  </a:txBody>
                  <a:tcPr/>
                </a:tc>
                <a:extLst>
                  <a:ext uri="{0D108BD9-81ED-4DB2-BD59-A6C34878D82A}">
                    <a16:rowId xmlns:a16="http://schemas.microsoft.com/office/drawing/2014/main" val="3825343829"/>
                  </a:ext>
                </a:extLst>
              </a:tr>
              <a:tr h="370840">
                <a:tc>
                  <a:txBody>
                    <a:bodyPr/>
                    <a:lstStyle/>
                    <a:p>
                      <a:r>
                        <a:rPr lang="en-US" sz="1600" dirty="0"/>
                        <a:t>Permitted to include sequences:</a:t>
                      </a:r>
                    </a:p>
                    <a:p>
                      <a:pPr marL="285750" indent="-285750" algn="l" defTabSz="914400" rtl="0" eaLnBrk="1" latinLnBrk="0" hangingPunct="1">
                        <a:buFontTx/>
                        <a:buChar char="-"/>
                      </a:pPr>
                      <a:r>
                        <a:rPr lang="en-US" sz="1600" kern="1200" dirty="0">
                          <a:solidFill>
                            <a:schemeClr val="dk1"/>
                          </a:solidFill>
                          <a:latin typeface="+mn-lt"/>
                          <a:ea typeface="+mn-ea"/>
                          <a:cs typeface="+mn-cs"/>
                        </a:rPr>
                        <a:t>&lt; 10 specifically defined nucleotides</a:t>
                      </a:r>
                    </a:p>
                    <a:p>
                      <a:pPr marL="285750" indent="-285750" algn="l" defTabSz="914400" rtl="0" eaLnBrk="1" latinLnBrk="0" hangingPunct="1">
                        <a:buFontTx/>
                        <a:buChar char="-"/>
                      </a:pPr>
                      <a:r>
                        <a:rPr lang="en-US" sz="1600" kern="1200" dirty="0">
                          <a:solidFill>
                            <a:schemeClr val="dk1"/>
                          </a:solidFill>
                          <a:latin typeface="+mn-lt"/>
                          <a:ea typeface="+mn-ea"/>
                          <a:cs typeface="+mn-cs"/>
                        </a:rPr>
                        <a:t>&lt; 4 specifically defined amino acids </a:t>
                      </a:r>
                    </a:p>
                  </a:txBody>
                  <a:tcPr/>
                </a:tc>
                <a:tc>
                  <a:txBody>
                    <a:bodyPr/>
                    <a:lstStyle/>
                    <a:p>
                      <a:r>
                        <a:rPr lang="en-US" sz="1600" dirty="0"/>
                        <a:t>Prohibited sequences:</a:t>
                      </a:r>
                    </a:p>
                    <a:p>
                      <a:pPr marL="285750" indent="-285750" algn="l" defTabSz="914400" rtl="0" eaLnBrk="1" latinLnBrk="0" hangingPunct="1">
                        <a:buFontTx/>
                        <a:buChar char="-"/>
                      </a:pPr>
                      <a:r>
                        <a:rPr lang="en-US" sz="1600" kern="1200" dirty="0">
                          <a:solidFill>
                            <a:schemeClr val="dk1"/>
                          </a:solidFill>
                          <a:latin typeface="+mn-lt"/>
                          <a:ea typeface="+mn-ea"/>
                          <a:cs typeface="+mn-cs"/>
                        </a:rPr>
                        <a:t>&lt; 10 specifically defined nucleotides</a:t>
                      </a:r>
                    </a:p>
                    <a:p>
                      <a:pPr marL="285750" indent="-285750" algn="l" defTabSz="914400" rtl="0" eaLnBrk="1" latinLnBrk="0" hangingPunct="1">
                        <a:buFontTx/>
                        <a:buChar char="-"/>
                      </a:pPr>
                      <a:r>
                        <a:rPr lang="en-US" sz="1600" kern="1200" dirty="0">
                          <a:solidFill>
                            <a:schemeClr val="dk1"/>
                          </a:solidFill>
                          <a:latin typeface="+mn-lt"/>
                          <a:ea typeface="+mn-ea"/>
                          <a:cs typeface="+mn-cs"/>
                        </a:rPr>
                        <a:t>&lt; 4 specifically defined amino acids</a:t>
                      </a:r>
                    </a:p>
                    <a:p>
                      <a:pPr marL="0" indent="0" algn="l" defTabSz="914400" rtl="0" eaLnBrk="1" latinLnBrk="0" hangingPunct="1">
                        <a:buFontTx/>
                        <a:buNone/>
                      </a:pPr>
                      <a:endParaRPr lang="en-US" sz="1600" kern="1200" dirty="0">
                        <a:solidFill>
                          <a:schemeClr val="dk1"/>
                        </a:solidFill>
                        <a:latin typeface="+mn-lt"/>
                        <a:ea typeface="+mn-ea"/>
                        <a:cs typeface="+mn-cs"/>
                      </a:endParaRPr>
                    </a:p>
                  </a:txBody>
                  <a:tcPr/>
                </a:tc>
                <a:extLst>
                  <a:ext uri="{0D108BD9-81ED-4DB2-BD59-A6C34878D82A}">
                    <a16:rowId xmlns:a16="http://schemas.microsoft.com/office/drawing/2014/main" val="1828463082"/>
                  </a:ext>
                </a:extLst>
              </a:tr>
            </a:tbl>
          </a:graphicData>
        </a:graphic>
      </p:graphicFrame>
    </p:spTree>
    <p:extLst>
      <p:ext uri="{BB962C8B-B14F-4D97-AF65-F5344CB8AC3E}">
        <p14:creationId xmlns:p14="http://schemas.microsoft.com/office/powerpoint/2010/main" val="40952495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432048"/>
          </a:xfrm>
        </p:spPr>
        <p:txBody>
          <a:bodyPr/>
          <a:lstStyle/>
          <a:p>
            <a:pPr algn="ctr"/>
            <a:r>
              <a:rPr lang="en-GB" sz="2800" dirty="0" smtClean="0">
                <a:solidFill>
                  <a:schemeClr val="bg1">
                    <a:lumMod val="65000"/>
                  </a:schemeClr>
                </a:solidFill>
              </a:rPr>
              <a:t>Questions – Sequence listings (SL)</a:t>
            </a:r>
            <a:endParaRPr lang="es-ES" sz="2800" dirty="0"/>
          </a:p>
        </p:txBody>
      </p:sp>
      <p:sp>
        <p:nvSpPr>
          <p:cNvPr id="3" name="Content Placeholder 2"/>
          <p:cNvSpPr>
            <a:spLocks noGrp="1"/>
          </p:cNvSpPr>
          <p:nvPr>
            <p:ph idx="1"/>
          </p:nvPr>
        </p:nvSpPr>
        <p:spPr>
          <a:xfrm>
            <a:off x="179512" y="1196752"/>
            <a:ext cx="8856984" cy="5472608"/>
          </a:xfrm>
        </p:spPr>
        <p:txBody>
          <a:bodyPr/>
          <a:lstStyle/>
          <a:p>
            <a:pPr>
              <a:buFont typeface="Wingdings" panose="05000000000000000000" pitchFamily="2" charset="2"/>
              <a:buChar char="§"/>
            </a:pPr>
            <a:r>
              <a:rPr lang="en-US" sz="1800" dirty="0" smtClean="0"/>
              <a:t>A PCT </a:t>
            </a:r>
            <a:r>
              <a:rPr lang="en-US" sz="1800" dirty="0"/>
              <a:t>application was filed before July 2022 with an ST.25 txt listing.  Should the applicant now furnish an ST.26 XML sequence listing when the application enters the national phase?</a:t>
            </a:r>
            <a:r>
              <a:rPr lang="en-US" sz="1800" i="1" dirty="0">
                <a:solidFill>
                  <a:srgbClr val="0070C0"/>
                </a:solidFill>
              </a:rPr>
              <a:t> </a:t>
            </a:r>
          </a:p>
          <a:p>
            <a:pPr marL="0" indent="0">
              <a:buNone/>
            </a:pPr>
            <a:r>
              <a:rPr lang="en-US" sz="1800" i="1" dirty="0">
                <a:solidFill>
                  <a:srgbClr val="0070C0"/>
                </a:solidFill>
              </a:rPr>
              <a:t>	No, ST.25 continues to apply to applications filed before July </a:t>
            </a:r>
            <a:r>
              <a:rPr lang="en-US" sz="1800" i="1" dirty="0" smtClean="0">
                <a:solidFill>
                  <a:srgbClr val="0070C0"/>
                </a:solidFill>
              </a:rPr>
              <a:t>1, </a:t>
            </a:r>
            <a:r>
              <a:rPr lang="en-US" sz="1800" i="1" dirty="0">
                <a:solidFill>
                  <a:srgbClr val="0070C0"/>
                </a:solidFill>
              </a:rPr>
              <a:t>2022</a:t>
            </a:r>
            <a:endParaRPr lang="en-US" sz="1800" dirty="0"/>
          </a:p>
          <a:p>
            <a:pPr>
              <a:buFont typeface="Wingdings" panose="05000000000000000000" pitchFamily="2" charset="2"/>
              <a:buChar char="§"/>
            </a:pPr>
            <a:endParaRPr lang="en-US" sz="800" dirty="0" smtClean="0"/>
          </a:p>
          <a:p>
            <a:pPr>
              <a:buFont typeface="Wingdings" panose="05000000000000000000" pitchFamily="2" charset="2"/>
              <a:buChar char="§"/>
            </a:pPr>
            <a:r>
              <a:rPr lang="en-US" sz="1800" dirty="0" smtClean="0"/>
              <a:t>A </a:t>
            </a:r>
            <a:r>
              <a:rPr lang="en-US" sz="1800" dirty="0"/>
              <a:t>PCT application is filed now, claiming priority to an application with an ST.25 </a:t>
            </a:r>
            <a:r>
              <a:rPr lang="en-US" sz="1800" dirty="0" smtClean="0"/>
              <a:t>txt listing. Is </a:t>
            </a:r>
            <a:r>
              <a:rPr lang="en-US" sz="1800" dirty="0"/>
              <a:t>it necessary to convert it to ST.26 XML format for the PCT filing? </a:t>
            </a:r>
            <a:r>
              <a:rPr lang="en-US" sz="1800" dirty="0" smtClean="0"/>
              <a:t> </a:t>
            </a:r>
          </a:p>
          <a:p>
            <a:pPr marL="914400" lvl="2" indent="0">
              <a:buNone/>
            </a:pPr>
            <a:r>
              <a:rPr lang="en-US" sz="1800" i="1" dirty="0" smtClean="0">
                <a:solidFill>
                  <a:srgbClr val="0070C0"/>
                </a:solidFill>
              </a:rPr>
              <a:t>Yes</a:t>
            </a:r>
            <a:endParaRPr lang="en-US" sz="1800" i="1" dirty="0">
              <a:solidFill>
                <a:srgbClr val="0070C0"/>
              </a:solidFill>
            </a:endParaRPr>
          </a:p>
          <a:p>
            <a:pPr>
              <a:buFont typeface="Wingdings" panose="05000000000000000000" pitchFamily="2" charset="2"/>
              <a:buChar char="§"/>
            </a:pPr>
            <a:endParaRPr lang="en-US" sz="800" i="1" dirty="0">
              <a:solidFill>
                <a:srgbClr val="0070C0"/>
              </a:solidFill>
            </a:endParaRPr>
          </a:p>
          <a:p>
            <a:pPr>
              <a:buFont typeface="Wingdings" panose="05000000000000000000" pitchFamily="2" charset="2"/>
              <a:buChar char="§"/>
            </a:pPr>
            <a:r>
              <a:rPr lang="en-US" sz="1800" dirty="0" smtClean="0"/>
              <a:t>After </a:t>
            </a:r>
            <a:r>
              <a:rPr lang="en-US" sz="1800" dirty="0"/>
              <a:t>July </a:t>
            </a:r>
            <a:r>
              <a:rPr lang="en-US" sz="1800" dirty="0" smtClean="0"/>
              <a:t>2022 an application was erroneously filed with an </a:t>
            </a:r>
            <a:r>
              <a:rPr lang="en-US" sz="1800" dirty="0"/>
              <a:t>ST.25 </a:t>
            </a:r>
            <a:r>
              <a:rPr lang="en-US" sz="1800" dirty="0" smtClean="0"/>
              <a:t>txt listing. Can it </a:t>
            </a:r>
            <a:r>
              <a:rPr lang="en-US" sz="1800" dirty="0"/>
              <a:t>be </a:t>
            </a:r>
            <a:r>
              <a:rPr lang="en-US" sz="1800" dirty="0" smtClean="0"/>
              <a:t>considered a sequence listing part </a:t>
            </a:r>
            <a:r>
              <a:rPr lang="en-US" sz="1800" dirty="0"/>
              <a:t>of </a:t>
            </a:r>
            <a:r>
              <a:rPr lang="en-US" sz="1800" dirty="0" smtClean="0"/>
              <a:t>the description under Rule 5.2(a)?</a:t>
            </a:r>
          </a:p>
          <a:p>
            <a:pPr>
              <a:buFont typeface="Wingdings" panose="05000000000000000000" pitchFamily="2" charset="2"/>
              <a:buChar char="§"/>
            </a:pPr>
            <a:endParaRPr lang="en-US" sz="800" dirty="0" smtClean="0"/>
          </a:p>
          <a:p>
            <a:pPr marL="800100" lvl="2" indent="0">
              <a:spcBef>
                <a:spcPts val="0"/>
              </a:spcBef>
              <a:buNone/>
            </a:pPr>
            <a:r>
              <a:rPr lang="en-US" sz="1800" i="1" dirty="0" smtClean="0">
                <a:solidFill>
                  <a:srgbClr val="0070C0"/>
                </a:solidFill>
              </a:rPr>
              <a:t>No, only a standard compliant XML listing filed on the international filing date can become a sequence listing part of description satisfying Rule 5.2(a) (while the content of ST.25 could be included as normal pages of the description) </a:t>
            </a:r>
          </a:p>
          <a:p>
            <a:endParaRPr lang="en-US" sz="2000" dirty="0">
              <a:solidFill>
                <a:srgbClr val="0070C0"/>
              </a:solidFill>
            </a:endParaRPr>
          </a:p>
          <a:p>
            <a:pPr marL="457200" lvl="1" indent="0">
              <a:buNone/>
            </a:pPr>
            <a:r>
              <a:rPr lang="en-US" dirty="0">
                <a:solidFill>
                  <a:srgbClr val="0070C0"/>
                </a:solidFill>
              </a:rPr>
              <a:t> </a:t>
            </a:r>
          </a:p>
          <a:p>
            <a:endParaRPr lang="es-ES" dirty="0"/>
          </a:p>
        </p:txBody>
      </p:sp>
    </p:spTree>
    <p:extLst>
      <p:ext uri="{BB962C8B-B14F-4D97-AF65-F5344CB8AC3E}">
        <p14:creationId xmlns:p14="http://schemas.microsoft.com/office/powerpoint/2010/main" val="286543892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432048"/>
          </a:xfrm>
        </p:spPr>
        <p:txBody>
          <a:bodyPr/>
          <a:lstStyle/>
          <a:p>
            <a:pPr algn="ctr"/>
            <a:r>
              <a:rPr lang="en-GB" sz="2800" dirty="0" smtClean="0">
                <a:solidFill>
                  <a:schemeClr val="bg1">
                    <a:lumMod val="65000"/>
                  </a:schemeClr>
                </a:solidFill>
              </a:rPr>
              <a:t>Questions – Sequence listings (SL)</a:t>
            </a:r>
            <a:endParaRPr lang="es-ES" sz="2800" dirty="0"/>
          </a:p>
        </p:txBody>
      </p:sp>
      <p:sp>
        <p:nvSpPr>
          <p:cNvPr id="3" name="Content Placeholder 2"/>
          <p:cNvSpPr>
            <a:spLocks noGrp="1"/>
          </p:cNvSpPr>
          <p:nvPr>
            <p:ph idx="1"/>
          </p:nvPr>
        </p:nvSpPr>
        <p:spPr>
          <a:xfrm>
            <a:off x="251520" y="1268760"/>
            <a:ext cx="8064896" cy="4608512"/>
          </a:xfrm>
        </p:spPr>
        <p:txBody>
          <a:bodyPr/>
          <a:lstStyle/>
          <a:p>
            <a:pPr marL="0" indent="0">
              <a:spcBef>
                <a:spcPts val="0"/>
              </a:spcBef>
              <a:buNone/>
            </a:pPr>
            <a:endParaRPr lang="en-US" sz="1800" i="1" dirty="0">
              <a:solidFill>
                <a:srgbClr val="0070C0"/>
              </a:solidFill>
            </a:endParaRPr>
          </a:p>
          <a:p>
            <a:pPr defTabSz="933450">
              <a:spcBef>
                <a:spcPct val="25000"/>
              </a:spcBef>
              <a:spcAft>
                <a:spcPct val="35000"/>
              </a:spcAft>
              <a:buFont typeface="Wingdings" panose="05000000000000000000" pitchFamily="2" charset="2"/>
              <a:buChar char="§"/>
              <a:tabLst>
                <a:tab pos="457200" algn="l"/>
              </a:tabLst>
            </a:pPr>
            <a:r>
              <a:rPr lang="en-US" sz="2000" dirty="0" smtClean="0"/>
              <a:t>	</a:t>
            </a:r>
            <a:r>
              <a:rPr lang="en-US" sz="1800" dirty="0" smtClean="0"/>
              <a:t>What is the situation if an ST.26 </a:t>
            </a:r>
            <a:r>
              <a:rPr lang="en-US" sz="1800" dirty="0"/>
              <a:t>XML </a:t>
            </a:r>
            <a:r>
              <a:rPr lang="en-US" sz="1800" dirty="0" smtClean="0"/>
              <a:t>is subsequently furnished ?</a:t>
            </a:r>
            <a:endParaRPr lang="en-US" sz="1800" dirty="0"/>
          </a:p>
          <a:p>
            <a:pPr marL="857250" lvl="2" indent="0">
              <a:buNone/>
            </a:pPr>
            <a:r>
              <a:rPr lang="en-US" sz="1800" i="1" dirty="0" smtClean="0">
                <a:solidFill>
                  <a:srgbClr val="0070C0"/>
                </a:solidFill>
              </a:rPr>
              <a:t>It cannot become part of the application without </a:t>
            </a:r>
            <a:r>
              <a:rPr lang="en-US" sz="1800" i="1" dirty="0">
                <a:solidFill>
                  <a:srgbClr val="0070C0"/>
                </a:solidFill>
              </a:rPr>
              <a:t>affecting the international filing </a:t>
            </a:r>
            <a:r>
              <a:rPr lang="en-US" sz="1800" i="1" dirty="0" smtClean="0">
                <a:solidFill>
                  <a:srgbClr val="0070C0"/>
                </a:solidFill>
              </a:rPr>
              <a:t>date (unless </a:t>
            </a:r>
            <a:r>
              <a:rPr lang="en-US" sz="1800" i="1" dirty="0">
                <a:solidFill>
                  <a:srgbClr val="0070C0"/>
                </a:solidFill>
              </a:rPr>
              <a:t>incorporation by reference </a:t>
            </a:r>
            <a:r>
              <a:rPr lang="en-US" sz="1800" i="1" dirty="0" smtClean="0">
                <a:solidFill>
                  <a:srgbClr val="0070C0"/>
                </a:solidFill>
              </a:rPr>
              <a:t>applies). </a:t>
            </a:r>
          </a:p>
          <a:p>
            <a:pPr marL="857250" lvl="2" indent="0">
              <a:buNone/>
            </a:pPr>
            <a:r>
              <a:rPr lang="en-US" sz="1800" i="1" dirty="0" smtClean="0">
                <a:solidFill>
                  <a:srgbClr val="0070C0"/>
                </a:solidFill>
              </a:rPr>
              <a:t>If the international filing date is to be maintained, the XML listing will </a:t>
            </a:r>
            <a:r>
              <a:rPr lang="en-US" sz="1800" i="1" dirty="0">
                <a:solidFill>
                  <a:srgbClr val="0070C0"/>
                </a:solidFill>
              </a:rPr>
              <a:t>be used for search only (Rule 13ter</a:t>
            </a:r>
            <a:r>
              <a:rPr lang="en-US" sz="1800" i="1" dirty="0" smtClean="0">
                <a:solidFill>
                  <a:srgbClr val="0070C0"/>
                </a:solidFill>
              </a:rPr>
              <a:t>).</a:t>
            </a:r>
            <a:endParaRPr lang="en-US" sz="1800" i="1" dirty="0">
              <a:solidFill>
                <a:srgbClr val="0070C0"/>
              </a:solidFill>
            </a:endParaRPr>
          </a:p>
          <a:p>
            <a:pPr marL="857250" lvl="2" indent="0">
              <a:buNone/>
            </a:pPr>
            <a:r>
              <a:rPr lang="en-US" sz="1800" i="1" dirty="0" smtClean="0">
                <a:solidFill>
                  <a:srgbClr val="0070C0"/>
                </a:solidFill>
              </a:rPr>
              <a:t>It may become part of the application later, as an amendment under Art</a:t>
            </a:r>
            <a:r>
              <a:rPr lang="en-US" sz="1800" i="1" dirty="0">
                <a:solidFill>
                  <a:srgbClr val="0070C0"/>
                </a:solidFill>
              </a:rPr>
              <a:t>. </a:t>
            </a:r>
            <a:r>
              <a:rPr lang="en-US" sz="1800" i="1" dirty="0" smtClean="0">
                <a:solidFill>
                  <a:srgbClr val="0070C0"/>
                </a:solidFill>
              </a:rPr>
              <a:t>34, if a demand for international preliminary examination is filed, or as a national phase amendment.</a:t>
            </a:r>
            <a:endParaRPr lang="en-US" sz="1800" i="1" dirty="0">
              <a:solidFill>
                <a:srgbClr val="0070C0"/>
              </a:solidFill>
            </a:endParaRPr>
          </a:p>
          <a:p>
            <a:pPr marL="457200" lvl="1" indent="0">
              <a:buNone/>
            </a:pPr>
            <a:endParaRPr lang="en-US" sz="1800" i="1" dirty="0">
              <a:solidFill>
                <a:srgbClr val="0070C0"/>
              </a:solidFill>
            </a:endParaRPr>
          </a:p>
          <a:p>
            <a:pPr marL="0" indent="0">
              <a:spcBef>
                <a:spcPts val="0"/>
              </a:spcBef>
              <a:buNone/>
            </a:pPr>
            <a:endParaRPr lang="en-US" sz="1800" i="1" dirty="0">
              <a:solidFill>
                <a:srgbClr val="0070C0"/>
              </a:solidFill>
            </a:endParaRPr>
          </a:p>
          <a:p>
            <a:pPr marL="457200" indent="-457200">
              <a:buFont typeface="+mj-lt"/>
              <a:buAutoNum type="arabicPeriod" startAt="3"/>
            </a:pPr>
            <a:endParaRPr lang="en-US" sz="1800" i="1" dirty="0" smtClean="0">
              <a:solidFill>
                <a:srgbClr val="0070C0"/>
              </a:solidFill>
            </a:endParaRPr>
          </a:p>
          <a:p>
            <a:pPr marL="0" indent="0">
              <a:buNone/>
            </a:pPr>
            <a:endParaRPr lang="en-US" sz="1800" dirty="0"/>
          </a:p>
          <a:p>
            <a:endParaRPr lang="en-US" sz="2000" dirty="0">
              <a:solidFill>
                <a:srgbClr val="0070C0"/>
              </a:solidFill>
            </a:endParaRPr>
          </a:p>
          <a:p>
            <a:pPr marL="457200" lvl="1" indent="0">
              <a:buNone/>
            </a:pPr>
            <a:r>
              <a:rPr lang="en-US" dirty="0">
                <a:solidFill>
                  <a:srgbClr val="0070C0"/>
                </a:solidFill>
              </a:rPr>
              <a:t> </a:t>
            </a:r>
          </a:p>
          <a:p>
            <a:endParaRPr lang="es-ES" dirty="0"/>
          </a:p>
        </p:txBody>
      </p:sp>
    </p:spTree>
    <p:extLst>
      <p:ext uri="{BB962C8B-B14F-4D97-AF65-F5344CB8AC3E}">
        <p14:creationId xmlns:p14="http://schemas.microsoft.com/office/powerpoint/2010/main" val="301837440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subTitle" idx="1"/>
          </p:nvPr>
        </p:nvSpPr>
        <p:spPr>
          <a:xfrm>
            <a:off x="1219200" y="3501008"/>
            <a:ext cx="7529513" cy="1544553"/>
          </a:xfrm>
          <a:noFill/>
        </p:spPr>
        <p:txBody>
          <a:bodyPr/>
          <a:lstStyle/>
          <a:p>
            <a:pPr eaLnBrk="1" hangingPunct="1"/>
            <a:r>
              <a:rPr lang="en-US" sz="3400" b="1" dirty="0" err="1">
                <a:solidFill>
                  <a:srgbClr val="70899B"/>
                </a:solidFill>
              </a:rPr>
              <a:t>ePCT</a:t>
            </a:r>
            <a:r>
              <a:rPr lang="en-US" sz="3400" b="1" dirty="0">
                <a:solidFill>
                  <a:srgbClr val="70899B"/>
                </a:solidFill>
              </a:rPr>
              <a:t> </a:t>
            </a:r>
            <a:r>
              <a:rPr lang="en-US" sz="3400" b="1" dirty="0" smtClean="0">
                <a:solidFill>
                  <a:srgbClr val="70899B"/>
                </a:solidFill>
              </a:rPr>
              <a:t>Update</a:t>
            </a:r>
            <a:r>
              <a:rPr lang="en-US" sz="3400" b="1" dirty="0">
                <a:solidFill>
                  <a:srgbClr val="70899B"/>
                </a:solidFill>
              </a:rPr>
              <a:t/>
            </a:r>
            <a:br>
              <a:rPr lang="en-US" sz="3400" b="1" dirty="0">
                <a:solidFill>
                  <a:srgbClr val="70899B"/>
                </a:solidFill>
              </a:rPr>
            </a:br>
            <a:r>
              <a:rPr lang="en-US" sz="3400" b="1" dirty="0">
                <a:solidFill>
                  <a:srgbClr val="70899B"/>
                </a:solidFill>
              </a:rPr>
              <a:t>(</a:t>
            </a:r>
            <a:r>
              <a:rPr lang="en-US" altLang="zh-CN" sz="3400" b="1" dirty="0">
                <a:solidFill>
                  <a:srgbClr val="70899B"/>
                </a:solidFill>
              </a:rPr>
              <a:t>January 2023</a:t>
            </a:r>
            <a:r>
              <a:rPr lang="en-US" sz="3400" b="1" dirty="0">
                <a:solidFill>
                  <a:srgbClr val="70899B"/>
                </a:solidFill>
              </a:rPr>
              <a:t>)</a:t>
            </a:r>
          </a:p>
        </p:txBody>
      </p:sp>
      <p:pic>
        <p:nvPicPr>
          <p:cNvPr id="3077" name="Picture 5" descr="Puce-3_p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3610089"/>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72556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19100" y="476672"/>
            <a:ext cx="8579296" cy="763513"/>
          </a:xfrm>
        </p:spPr>
        <p:txBody>
          <a:bodyPr/>
          <a:lstStyle/>
          <a:p>
            <a:pPr eaLnBrk="1" hangingPunct="1"/>
            <a:r>
              <a:rPr lang="en-US"/>
              <a:t>Introduction</a:t>
            </a:r>
            <a:endParaRPr lang="en-US" dirty="0"/>
          </a:p>
        </p:txBody>
      </p:sp>
      <p:sp>
        <p:nvSpPr>
          <p:cNvPr id="22531" name="Rectangle 3"/>
          <p:cNvSpPr>
            <a:spLocks noGrp="1" noChangeArrowheads="1"/>
          </p:cNvSpPr>
          <p:nvPr>
            <p:ph idx="1"/>
          </p:nvPr>
        </p:nvSpPr>
        <p:spPr>
          <a:xfrm>
            <a:off x="419100" y="1484784"/>
            <a:ext cx="8229600" cy="5112568"/>
          </a:xfrm>
        </p:spPr>
        <p:txBody>
          <a:bodyPr/>
          <a:lstStyle/>
          <a:p>
            <a:pPr>
              <a:spcBef>
                <a:spcPts val="800"/>
              </a:spcBef>
              <a:spcAft>
                <a:spcPts val="800"/>
              </a:spcAft>
            </a:pPr>
            <a:r>
              <a:rPr lang="fr-CH" dirty="0"/>
              <a:t>New version </a:t>
            </a:r>
            <a:r>
              <a:rPr lang="fr-CH" dirty="0" err="1"/>
              <a:t>released</a:t>
            </a:r>
            <a:r>
              <a:rPr lang="fr-CH" dirty="0"/>
              <a:t> on 24 </a:t>
            </a:r>
            <a:r>
              <a:rPr lang="fr-CH" dirty="0" err="1"/>
              <a:t>January</a:t>
            </a:r>
            <a:r>
              <a:rPr lang="fr-CH" dirty="0"/>
              <a:t> 2023</a:t>
            </a:r>
          </a:p>
          <a:p>
            <a:pPr>
              <a:spcBef>
                <a:spcPts val="800"/>
              </a:spcBef>
              <a:spcAft>
                <a:spcPts val="800"/>
              </a:spcAft>
            </a:pPr>
            <a:r>
              <a:rPr lang="fr-CH" dirty="0" err="1">
                <a:hlinkClick r:id="rId3"/>
              </a:rPr>
              <a:t>What’s</a:t>
            </a:r>
            <a:r>
              <a:rPr lang="fr-CH" dirty="0">
                <a:hlinkClick r:id="rId3"/>
              </a:rPr>
              <a:t> New for </a:t>
            </a:r>
            <a:r>
              <a:rPr lang="fr-CH" dirty="0" err="1">
                <a:hlinkClick r:id="rId3"/>
              </a:rPr>
              <a:t>Applicants</a:t>
            </a:r>
            <a:r>
              <a:rPr lang="fr-CH" dirty="0">
                <a:hlinkClick r:id="rId3"/>
              </a:rPr>
              <a:t> in </a:t>
            </a:r>
            <a:r>
              <a:rPr lang="fr-CH" dirty="0" err="1">
                <a:hlinkClick r:id="rId3"/>
              </a:rPr>
              <a:t>ePCT</a:t>
            </a:r>
            <a:endParaRPr lang="fr-CH" dirty="0"/>
          </a:p>
          <a:p>
            <a:pPr lvl="1" indent="-360000" defTabSz="972000">
              <a:spcBef>
                <a:spcPts val="800"/>
              </a:spcBef>
              <a:spcAft>
                <a:spcPts val="800"/>
              </a:spcAft>
            </a:pPr>
            <a:r>
              <a:rPr lang="en-US" dirty="0"/>
              <a:t>New process for requesting access rights</a:t>
            </a:r>
          </a:p>
          <a:p>
            <a:pPr lvl="1" indent="-360000" defTabSz="972000">
              <a:spcBef>
                <a:spcPts val="800"/>
              </a:spcBef>
              <a:spcAft>
                <a:spcPts val="800"/>
              </a:spcAft>
            </a:pPr>
            <a:r>
              <a:rPr lang="en-US" dirty="0"/>
              <a:t>WIPO Standard ST.26 for Sequence Listings</a:t>
            </a:r>
          </a:p>
          <a:p>
            <a:pPr lvl="1" indent="-360000" defTabSz="972000">
              <a:spcBef>
                <a:spcPts val="800"/>
              </a:spcBef>
              <a:spcAft>
                <a:spcPts val="800"/>
              </a:spcAft>
            </a:pPr>
            <a:r>
              <a:rPr lang="fr-CH" dirty="0" err="1"/>
              <a:t>ePCT-Filing</a:t>
            </a:r>
            <a:r>
              <a:rPr lang="fr-CH" dirty="0"/>
              <a:t>: </a:t>
            </a:r>
            <a:r>
              <a:rPr lang="en-US" dirty="0"/>
              <a:t>.zip file type for XML specification; new online payment method for RO/IB</a:t>
            </a:r>
          </a:p>
          <a:p>
            <a:pPr lvl="1" indent="-360000" defTabSz="972000">
              <a:spcBef>
                <a:spcPts val="800"/>
              </a:spcBef>
              <a:spcAft>
                <a:spcPts val="800"/>
              </a:spcAft>
            </a:pPr>
            <a:r>
              <a:rPr lang="fr-FR" dirty="0"/>
              <a:t>Action: Rule 92bis change </a:t>
            </a:r>
            <a:r>
              <a:rPr lang="fr-FR" dirty="0" err="1"/>
              <a:t>request</a:t>
            </a:r>
            <a:r>
              <a:rPr lang="fr-FR" dirty="0"/>
              <a:t>; File </a:t>
            </a:r>
            <a:r>
              <a:rPr lang="fr-FR" dirty="0" err="1"/>
              <a:t>reference</a:t>
            </a:r>
            <a:r>
              <a:rPr lang="fr-FR" dirty="0"/>
              <a:t> update</a:t>
            </a:r>
            <a:endParaRPr lang="en-US" dirty="0"/>
          </a:p>
          <a:p>
            <a:pPr lvl="1" indent="-360000" defTabSz="972000">
              <a:spcBef>
                <a:spcPts val="800"/>
              </a:spcBef>
              <a:spcAft>
                <a:spcPts val="800"/>
              </a:spcAft>
            </a:pPr>
            <a:r>
              <a:rPr lang="en-US" dirty="0"/>
              <a:t>Others: </a:t>
            </a:r>
            <a:r>
              <a:rPr lang="fr-FR" dirty="0" err="1"/>
              <a:t>Declarations</a:t>
            </a:r>
            <a:r>
              <a:rPr lang="fr-FR" dirty="0"/>
              <a:t> </a:t>
            </a:r>
            <a:r>
              <a:rPr lang="fr-FR" dirty="0" err="1"/>
              <a:t>under</a:t>
            </a:r>
            <a:r>
              <a:rPr lang="fr-FR" dirty="0"/>
              <a:t> Rule 4.17; </a:t>
            </a:r>
            <a:r>
              <a:rPr lang="en-US" dirty="0"/>
              <a:t>Workbench - Filters; </a:t>
            </a:r>
            <a:r>
              <a:rPr lang="fr-FR" dirty="0" err="1"/>
              <a:t>ePCT</a:t>
            </a:r>
            <a:r>
              <a:rPr lang="fr-FR" dirty="0"/>
              <a:t> Messages</a:t>
            </a:r>
            <a:endParaRPr lang="fr-CH" dirty="0"/>
          </a:p>
          <a:p>
            <a:pPr>
              <a:spcBef>
                <a:spcPts val="800"/>
              </a:spcBef>
              <a:spcAft>
                <a:spcPts val="800"/>
              </a:spcAft>
            </a:pPr>
            <a:endParaRPr lang="fr-CH" dirty="0"/>
          </a:p>
          <a:p>
            <a:pPr>
              <a:spcBef>
                <a:spcPts val="800"/>
              </a:spcBef>
              <a:spcAft>
                <a:spcPts val="800"/>
              </a:spcAft>
            </a:pPr>
            <a:endParaRPr lang="fr-CH" dirty="0"/>
          </a:p>
          <a:p>
            <a:pPr lvl="1">
              <a:spcBef>
                <a:spcPts val="800"/>
              </a:spcBef>
              <a:spcAft>
                <a:spcPts val="800"/>
              </a:spcAft>
            </a:pPr>
            <a:endParaRPr lang="en-US" dirty="0"/>
          </a:p>
        </p:txBody>
      </p:sp>
    </p:spTree>
    <p:extLst>
      <p:ext uri="{BB962C8B-B14F-4D97-AF65-F5344CB8AC3E}">
        <p14:creationId xmlns:p14="http://schemas.microsoft.com/office/powerpoint/2010/main" val="7672608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141284" cy="1143000"/>
          </a:xfrm>
        </p:spPr>
        <p:txBody>
          <a:bodyPr/>
          <a:lstStyle/>
          <a:p>
            <a:r>
              <a:rPr lang="en-US"/>
              <a:t>Request Access Rights after Filing (1)</a:t>
            </a:r>
            <a:endParaRPr lang="en-GB"/>
          </a:p>
        </p:txBody>
      </p:sp>
      <p:sp>
        <p:nvSpPr>
          <p:cNvPr id="3" name="Content Placeholder 2"/>
          <p:cNvSpPr>
            <a:spLocks noGrp="1"/>
          </p:cNvSpPr>
          <p:nvPr>
            <p:ph idx="1"/>
          </p:nvPr>
        </p:nvSpPr>
        <p:spPr>
          <a:xfrm>
            <a:off x="457200" y="1547664"/>
            <a:ext cx="8435280" cy="4578499"/>
          </a:xfrm>
        </p:spPr>
        <p:txBody>
          <a:bodyPr/>
          <a:lstStyle/>
          <a:p>
            <a:r>
              <a:rPr lang="en-US"/>
              <a:t>Access rights requests are no longer sent to the IB but instead are sent to the e-mail for correspondence for the applicant/agent on record at the IB</a:t>
            </a:r>
          </a:p>
        </p:txBody>
      </p:sp>
      <p:pic>
        <p:nvPicPr>
          <p:cNvPr id="5" name="Picture 4"/>
          <p:cNvPicPr>
            <a:picLocks noChangeAspect="1"/>
          </p:cNvPicPr>
          <p:nvPr/>
        </p:nvPicPr>
        <p:blipFill>
          <a:blip r:embed="rId3"/>
          <a:stretch>
            <a:fillRect/>
          </a:stretch>
        </p:blipFill>
        <p:spPr>
          <a:xfrm>
            <a:off x="899592" y="2924944"/>
            <a:ext cx="7458388" cy="2808312"/>
          </a:xfrm>
          <a:prstGeom prst="rect">
            <a:avLst/>
          </a:prstGeom>
          <a:ln>
            <a:solidFill>
              <a:srgbClr val="336699"/>
            </a:solidFill>
          </a:ln>
        </p:spPr>
      </p:pic>
    </p:spTree>
    <p:extLst>
      <p:ext uri="{BB962C8B-B14F-4D97-AF65-F5344CB8AC3E}">
        <p14:creationId xmlns:p14="http://schemas.microsoft.com/office/powerpoint/2010/main" val="100629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198" y="332656"/>
            <a:ext cx="8141284" cy="1143000"/>
          </a:xfrm>
        </p:spPr>
        <p:txBody>
          <a:bodyPr/>
          <a:lstStyle/>
          <a:p>
            <a:r>
              <a:rPr lang="en-US"/>
              <a:t>Request Access Rights after Filing (2)</a:t>
            </a:r>
            <a:endParaRPr lang="en-GB"/>
          </a:p>
        </p:txBody>
      </p:sp>
      <p:sp>
        <p:nvSpPr>
          <p:cNvPr id="3" name="Content Placeholder 2"/>
          <p:cNvSpPr>
            <a:spLocks noGrp="1"/>
          </p:cNvSpPr>
          <p:nvPr>
            <p:ph idx="1"/>
          </p:nvPr>
        </p:nvSpPr>
        <p:spPr>
          <a:xfrm>
            <a:off x="457200" y="1412776"/>
            <a:ext cx="8075240" cy="4713387"/>
          </a:xfrm>
        </p:spPr>
        <p:txBody>
          <a:bodyPr/>
          <a:lstStyle/>
          <a:p>
            <a:r>
              <a:rPr lang="en-US"/>
              <a:t>ePCT compares the e-mail of the WIPO Account of the current user with the e-mail for correspondence for the applicant/agent on record at the IB</a:t>
            </a:r>
          </a:p>
          <a:p>
            <a:pPr lvl="1"/>
            <a:r>
              <a:rPr lang="en-US"/>
              <a:t>If both e-mails are the same, access rights are automatically granted to the current user and any access rights group that was selected as part of the request</a:t>
            </a:r>
          </a:p>
          <a:p>
            <a:pPr lvl="1"/>
            <a:r>
              <a:rPr lang="en-US"/>
              <a:t>If </a:t>
            </a:r>
            <a:r>
              <a:rPr lang="en-GB"/>
              <a:t>the e-mails are </a:t>
            </a:r>
            <a:r>
              <a:rPr lang="en-US"/>
              <a:t>not the same, the user is presented with an online form to submit the access rights request to the applicant/agent</a:t>
            </a:r>
          </a:p>
          <a:p>
            <a:pPr lvl="2"/>
            <a:r>
              <a:rPr lang="en-US"/>
              <a:t>applicant/agent to approve or refuse the access rights request via a link to a dedicated webpage</a:t>
            </a:r>
          </a:p>
          <a:p>
            <a:pPr lvl="1"/>
            <a:endParaRPr lang="en-US"/>
          </a:p>
          <a:p>
            <a:pPr lvl="1"/>
            <a:endParaRPr lang="en-US"/>
          </a:p>
        </p:txBody>
      </p:sp>
    </p:spTree>
    <p:extLst>
      <p:ext uri="{BB962C8B-B14F-4D97-AF65-F5344CB8AC3E}">
        <p14:creationId xmlns:p14="http://schemas.microsoft.com/office/powerpoint/2010/main" val="192302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ePCT Filing: SL in ST.26 Format</a:t>
            </a:r>
            <a:endParaRPr lang="en-GB"/>
          </a:p>
        </p:txBody>
      </p:sp>
      <p:sp>
        <p:nvSpPr>
          <p:cNvPr id="3" name="Content Placeholder 2"/>
          <p:cNvSpPr>
            <a:spLocks noGrp="1"/>
          </p:cNvSpPr>
          <p:nvPr>
            <p:ph idx="1"/>
          </p:nvPr>
        </p:nvSpPr>
        <p:spPr>
          <a:xfrm>
            <a:off x="457200" y="1484784"/>
            <a:ext cx="7715200" cy="4641379"/>
          </a:xfrm>
        </p:spPr>
        <p:txBody>
          <a:bodyPr/>
          <a:lstStyle/>
          <a:p>
            <a:r>
              <a:rPr lang="en-US"/>
              <a:t>At the time of adding a sequence listing file in ST.26 format, the applicant/agent’s file reference and the applicant name is extracted and temporarily displayed in the interface to help the user spot if perhaps the wrong file was added in error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130" y="3645024"/>
            <a:ext cx="4389339" cy="1656184"/>
          </a:xfrm>
          <a:prstGeom prst="rect">
            <a:avLst/>
          </a:prstGeom>
        </p:spPr>
      </p:pic>
    </p:spTree>
    <p:extLst>
      <p:ext uri="{BB962C8B-B14F-4D97-AF65-F5344CB8AC3E}">
        <p14:creationId xmlns:p14="http://schemas.microsoft.com/office/powerpoint/2010/main" val="111039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lstStyle/>
          <a:p>
            <a:r>
              <a:rPr lang="en-US"/>
              <a:t>ePCT Filing: </a:t>
            </a:r>
            <a:br>
              <a:rPr lang="en-US"/>
            </a:br>
            <a:r>
              <a:rPr lang="en-US" sz="3400"/>
              <a:t>Online Payment of Filing Fees for RO/IB </a:t>
            </a:r>
            <a:endParaRPr lang="en-GB" sz="3400"/>
          </a:p>
        </p:txBody>
      </p:sp>
      <p:sp>
        <p:nvSpPr>
          <p:cNvPr id="3" name="Content Placeholder 2"/>
          <p:cNvSpPr>
            <a:spLocks noGrp="1"/>
          </p:cNvSpPr>
          <p:nvPr>
            <p:ph idx="1"/>
          </p:nvPr>
        </p:nvSpPr>
        <p:spPr>
          <a:xfrm>
            <a:off x="457200" y="1417638"/>
            <a:ext cx="8435280" cy="4891682"/>
          </a:xfrm>
        </p:spPr>
        <p:txBody>
          <a:bodyPr/>
          <a:lstStyle/>
          <a:p>
            <a:r>
              <a:rPr lang="en-US"/>
              <a:t>Bank payment online (secured by SOFORT)</a:t>
            </a:r>
          </a:p>
          <a:p>
            <a:pPr lvl="1"/>
            <a:r>
              <a:rPr lang="en-US"/>
              <a:t>A new </a:t>
            </a:r>
            <a:r>
              <a:rPr lang="en-US">
                <a:hlinkClick r:id="rId3"/>
              </a:rPr>
              <a:t>online payment method</a:t>
            </a:r>
            <a:r>
              <a:rPr lang="en-US"/>
              <a:t> on the WIPO Pay platform for the payment of filing fees in Swiss francs (CHF) to the RO/IB </a:t>
            </a:r>
          </a:p>
          <a:p>
            <a:pPr lvl="1"/>
            <a:r>
              <a:rPr lang="en-US"/>
              <a:t>Can be used by applicants who have accounts with participating banks in a number of European countries</a:t>
            </a:r>
          </a:p>
          <a:p>
            <a:pPr lvl="1"/>
            <a:r>
              <a:rPr lang="en-US"/>
              <a:t>Use of SOFORT as an </a:t>
            </a:r>
            <a:r>
              <a:rPr lang="en-US" u="sng"/>
              <a:t>online</a:t>
            </a:r>
            <a:r>
              <a:rPr lang="en-US"/>
              <a:t> banking transaction is strongly encouraged where possible</a:t>
            </a:r>
          </a:p>
          <a:p>
            <a:pPr lvl="2"/>
            <a:r>
              <a:rPr lang="en-US"/>
              <a:t>it enables WIPO’s accounting systems to process payments more efficiently than offline bank transfers as the WIPO Pay reference data is already automatically included as part of the process </a:t>
            </a:r>
          </a:p>
          <a:p>
            <a:pPr marL="0" indent="0">
              <a:buNone/>
            </a:pPr>
            <a:endParaRPr lang="en-US"/>
          </a:p>
        </p:txBody>
      </p:sp>
    </p:spTree>
    <p:extLst>
      <p:ext uri="{BB962C8B-B14F-4D97-AF65-F5344CB8AC3E}">
        <p14:creationId xmlns:p14="http://schemas.microsoft.com/office/powerpoint/2010/main" val="423527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D692193C-3481-76E8-100B-DC83522DD7B6}"/>
              </a:ext>
            </a:extLst>
          </p:cNvPr>
          <p:cNvSpPr>
            <a:spLocks noChangeArrowheads="1"/>
          </p:cNvSpPr>
          <p:nvPr/>
        </p:nvSpPr>
        <p:spPr bwMode="auto">
          <a:xfrm>
            <a:off x="179388" y="-171450"/>
            <a:ext cx="878522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Blip>
                <a:blip r:embed="rId2"/>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2"/>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2"/>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2"/>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2"/>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9pPr>
          </a:lstStyle>
          <a:p>
            <a:pPr algn="ctr">
              <a:lnSpc>
                <a:spcPct val="90000"/>
              </a:lnSpc>
              <a:spcBef>
                <a:spcPct val="0"/>
              </a:spcBef>
              <a:buFontTx/>
              <a:buNone/>
            </a:pPr>
            <a:r>
              <a:rPr lang="en-US" altLang="en-US" sz="3200" b="1" dirty="0">
                <a:solidFill>
                  <a:srgbClr val="70899B"/>
                </a:solidFill>
              </a:rPr>
              <a:t>International applications in 2022 by country of origin </a:t>
            </a:r>
          </a:p>
        </p:txBody>
      </p:sp>
      <p:sp>
        <p:nvSpPr>
          <p:cNvPr id="15363" name="Oval 5">
            <a:extLst>
              <a:ext uri="{FF2B5EF4-FFF2-40B4-BE49-F238E27FC236}">
                <a16:creationId xmlns:a16="http://schemas.microsoft.com/office/drawing/2014/main" id="{0CC68AE0-413A-A403-A236-13B971B16599}"/>
              </a:ext>
            </a:extLst>
          </p:cNvPr>
          <p:cNvSpPr>
            <a:spLocks noChangeArrowheads="1"/>
          </p:cNvSpPr>
          <p:nvPr/>
        </p:nvSpPr>
        <p:spPr bwMode="auto">
          <a:xfrm>
            <a:off x="7740650" y="5013325"/>
            <a:ext cx="503238" cy="1152525"/>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Blip>
                <a:blip r:embed="rId2"/>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2"/>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2"/>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2"/>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2"/>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9pPr>
          </a:lstStyle>
          <a:p>
            <a:pPr>
              <a:spcBef>
                <a:spcPct val="0"/>
              </a:spcBef>
              <a:buFontTx/>
              <a:buChar char="•"/>
            </a:pPr>
            <a:endParaRPr lang="en-US" altLang="en-US" sz="1800"/>
          </a:p>
        </p:txBody>
      </p:sp>
      <p:sp>
        <p:nvSpPr>
          <p:cNvPr id="15364" name="Oval 6">
            <a:extLst>
              <a:ext uri="{FF2B5EF4-FFF2-40B4-BE49-F238E27FC236}">
                <a16:creationId xmlns:a16="http://schemas.microsoft.com/office/drawing/2014/main" id="{D1FCF2BB-581F-8E88-6488-849AFD97499E}"/>
              </a:ext>
            </a:extLst>
          </p:cNvPr>
          <p:cNvSpPr>
            <a:spLocks noChangeArrowheads="1"/>
          </p:cNvSpPr>
          <p:nvPr/>
        </p:nvSpPr>
        <p:spPr bwMode="auto">
          <a:xfrm>
            <a:off x="7524750" y="4868863"/>
            <a:ext cx="431800" cy="1584325"/>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Blip>
                <a:blip r:embed="rId2"/>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2"/>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2"/>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2"/>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2"/>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9pPr>
          </a:lstStyle>
          <a:p>
            <a:pPr>
              <a:spcBef>
                <a:spcPct val="0"/>
              </a:spcBef>
              <a:buFontTx/>
              <a:buChar char="•"/>
            </a:pPr>
            <a:endParaRPr lang="en-US" altLang="en-US" sz="1800"/>
          </a:p>
        </p:txBody>
      </p:sp>
      <p:sp>
        <p:nvSpPr>
          <p:cNvPr id="15365" name="TextBox 5">
            <a:extLst>
              <a:ext uri="{FF2B5EF4-FFF2-40B4-BE49-F238E27FC236}">
                <a16:creationId xmlns:a16="http://schemas.microsoft.com/office/drawing/2014/main" id="{2915BFBC-3B48-ADA6-90D5-E689D4D2A948}"/>
              </a:ext>
            </a:extLst>
          </p:cNvPr>
          <p:cNvSpPr txBox="1">
            <a:spLocks noChangeArrowheads="1"/>
          </p:cNvSpPr>
          <p:nvPr/>
        </p:nvSpPr>
        <p:spPr bwMode="auto">
          <a:xfrm>
            <a:off x="284163" y="6003925"/>
            <a:ext cx="74882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4775" indent="-104775">
              <a:spcBef>
                <a:spcPct val="20000"/>
              </a:spcBef>
              <a:buBlip>
                <a:blip r:embed="rId2"/>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2"/>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2"/>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2"/>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2"/>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9pPr>
          </a:lstStyle>
          <a:p>
            <a:pPr>
              <a:spcBef>
                <a:spcPct val="0"/>
              </a:spcBef>
              <a:buFontTx/>
              <a:buChar char="•"/>
            </a:pPr>
            <a:r>
              <a:rPr lang="en-US" altLang="LID4096" sz="1300"/>
              <a:t>25% originating in China, 21% in US, 18% in Japan</a:t>
            </a:r>
          </a:p>
          <a:p>
            <a:pPr>
              <a:spcBef>
                <a:spcPct val="0"/>
              </a:spcBef>
              <a:buFontTx/>
              <a:buChar char="•"/>
            </a:pPr>
            <a:r>
              <a:rPr lang="en-US" altLang="LID4096" sz="1300"/>
              <a:t>64% from the top 3 countries, 79% from top 5 countries, 92% of filings from top 15 countries</a:t>
            </a:r>
          </a:p>
        </p:txBody>
      </p:sp>
      <p:sp>
        <p:nvSpPr>
          <p:cNvPr id="15366" name="TextBox 7">
            <a:extLst>
              <a:ext uri="{FF2B5EF4-FFF2-40B4-BE49-F238E27FC236}">
                <a16:creationId xmlns:a16="http://schemas.microsoft.com/office/drawing/2014/main" id="{07CBBFCC-EB00-0163-7E41-F02E201108E6}"/>
              </a:ext>
            </a:extLst>
          </p:cNvPr>
          <p:cNvSpPr txBox="1">
            <a:spLocks noChangeArrowheads="1"/>
          </p:cNvSpPr>
          <p:nvPr/>
        </p:nvSpPr>
        <p:spPr bwMode="auto">
          <a:xfrm>
            <a:off x="6821488" y="2414588"/>
            <a:ext cx="2844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2"/>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2"/>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2"/>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2"/>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LID4096" sz="1600"/>
              <a:t>Asia: 54.7%</a:t>
            </a:r>
          </a:p>
          <a:p>
            <a:pPr>
              <a:spcBef>
                <a:spcPct val="0"/>
              </a:spcBef>
              <a:buFontTx/>
              <a:buNone/>
            </a:pPr>
            <a:endParaRPr lang="en-US" altLang="LID4096" sz="1600"/>
          </a:p>
        </p:txBody>
      </p:sp>
      <p:graphicFrame>
        <p:nvGraphicFramePr>
          <p:cNvPr id="2" name="Chart 15">
            <a:extLst>
              <a:ext uri="{FF2B5EF4-FFF2-40B4-BE49-F238E27FC236}">
                <a16:creationId xmlns:a16="http://schemas.microsoft.com/office/drawing/2014/main" id="{2B46C4AA-3251-7E92-B58C-E593CBE39626}"/>
              </a:ext>
            </a:extLst>
          </p:cNvPr>
          <p:cNvGraphicFramePr>
            <a:graphicFrameLocks/>
          </p:cNvGraphicFramePr>
          <p:nvPr>
            <p:extLst>
              <p:ext uri="{D42A27DB-BD31-4B8C-83A1-F6EECF244321}">
                <p14:modId xmlns:p14="http://schemas.microsoft.com/office/powerpoint/2010/main" val="1723475061"/>
              </p:ext>
            </p:extLst>
          </p:nvPr>
        </p:nvGraphicFramePr>
        <p:xfrm>
          <a:off x="468313" y="1112838"/>
          <a:ext cx="7632700" cy="4848225"/>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3B0189C4-F79B-761F-C813-06A52865E2A9}"/>
              </a:ext>
            </a:extLst>
          </p:cNvPr>
          <p:cNvSpPr txBox="1"/>
          <p:nvPr/>
        </p:nvSpPr>
        <p:spPr>
          <a:xfrm>
            <a:off x="4567238" y="3101975"/>
            <a:ext cx="1800225" cy="1076325"/>
          </a:xfrm>
          <a:prstGeom prst="rect">
            <a:avLst/>
          </a:prstGeom>
          <a:noFill/>
        </p:spPr>
        <p:txBody>
          <a:bodyPr>
            <a:spAutoFit/>
          </a:bodyPr>
          <a:lstStyle/>
          <a:p>
            <a:pPr marL="9525">
              <a:defRPr/>
            </a:pPr>
            <a:r>
              <a:rPr lang="en-US" sz="1600" dirty="0"/>
              <a:t>IN: +25.4%</a:t>
            </a:r>
          </a:p>
          <a:p>
            <a:pPr marL="9525">
              <a:defRPr/>
            </a:pPr>
            <a:r>
              <a:rPr lang="en-US" sz="1600" dirty="0"/>
              <a:t>KR: +6.2%</a:t>
            </a:r>
          </a:p>
          <a:p>
            <a:pPr marL="9525">
              <a:defRPr/>
            </a:pPr>
            <a:r>
              <a:rPr lang="en-US" sz="1600" dirty="0"/>
              <a:t>FR: +5.9%</a:t>
            </a:r>
          </a:p>
          <a:p>
            <a:pPr marL="176213" indent="-166688">
              <a:buFont typeface="Arial" panose="020B0604020202020204" pitchFamily="34" charset="0"/>
              <a:buChar char="•"/>
              <a:defRPr/>
            </a:pPr>
            <a:endParaRPr lang="en-US" sz="1600"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60036"/>
            <a:ext cx="7776864" cy="1143000"/>
          </a:xfrm>
        </p:spPr>
        <p:txBody>
          <a:bodyPr/>
          <a:lstStyle/>
          <a:p>
            <a:r>
              <a:rPr lang="en-US" dirty="0"/>
              <a:t>Declarations under Rule </a:t>
            </a:r>
            <a:r>
              <a:rPr lang="en-US" dirty="0" smtClean="0"/>
              <a:t>4.17(iv) </a:t>
            </a:r>
            <a:endParaRPr lang="en-GB" dirty="0"/>
          </a:p>
        </p:txBody>
      </p:sp>
      <p:sp>
        <p:nvSpPr>
          <p:cNvPr id="3" name="Content Placeholder 2"/>
          <p:cNvSpPr>
            <a:spLocks noGrp="1"/>
          </p:cNvSpPr>
          <p:nvPr>
            <p:ph idx="1"/>
          </p:nvPr>
        </p:nvSpPr>
        <p:spPr>
          <a:xfrm>
            <a:off x="457200" y="1821713"/>
            <a:ext cx="8003232" cy="3983552"/>
          </a:xfrm>
        </p:spPr>
        <p:txBody>
          <a:bodyPr/>
          <a:lstStyle/>
          <a:p>
            <a:r>
              <a:rPr lang="en-US" dirty="0"/>
              <a:t>Process improved for Declarations </a:t>
            </a:r>
            <a:r>
              <a:rPr lang="en-US" dirty="0" smtClean="0"/>
              <a:t>of </a:t>
            </a:r>
            <a:r>
              <a:rPr lang="en-US" dirty="0" err="1" smtClean="0"/>
              <a:t>inventorship</a:t>
            </a:r>
            <a:endParaRPr lang="en-US" dirty="0"/>
          </a:p>
          <a:p>
            <a:pPr lvl="1"/>
            <a:r>
              <a:rPr lang="en-US" dirty="0"/>
              <a:t>Possible to manage the external signature requests per declaration </a:t>
            </a:r>
          </a:p>
          <a:p>
            <a:pPr lvl="2"/>
            <a:r>
              <a:rPr lang="en-US" dirty="0"/>
              <a:t>for example, to delete individual external signature requests if required, without affecting the external signature status of the other declarations</a:t>
            </a:r>
          </a:p>
        </p:txBody>
      </p:sp>
    </p:spTree>
    <p:extLst>
      <p:ext uri="{BB962C8B-B14F-4D97-AF65-F5344CB8AC3E}">
        <p14:creationId xmlns:p14="http://schemas.microsoft.com/office/powerpoint/2010/main" val="117278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WIPO Account</a:t>
            </a:r>
            <a:r>
              <a:rPr lang="en-US"/>
              <a:t> – </a:t>
            </a:r>
            <a:r>
              <a:rPr lang="fr-CH"/>
              <a:t>Push notification</a:t>
            </a:r>
            <a:endParaRPr lang="en-GB"/>
          </a:p>
        </p:txBody>
      </p:sp>
      <p:sp>
        <p:nvSpPr>
          <p:cNvPr id="3" name="Content Placeholder 2"/>
          <p:cNvSpPr>
            <a:spLocks noGrp="1"/>
          </p:cNvSpPr>
          <p:nvPr>
            <p:ph idx="1"/>
          </p:nvPr>
        </p:nvSpPr>
        <p:spPr>
          <a:xfrm>
            <a:off x="457200" y="1417638"/>
            <a:ext cx="7859216" cy="4708525"/>
          </a:xfrm>
        </p:spPr>
        <p:txBody>
          <a:bodyPr/>
          <a:lstStyle/>
          <a:p>
            <a:r>
              <a:rPr lang="en-US"/>
              <a:t>New strong authentication option - </a:t>
            </a:r>
            <a:r>
              <a:rPr lang="en-US">
                <a:hlinkClick r:id="rId3"/>
              </a:rPr>
              <a:t>Push notification</a:t>
            </a:r>
            <a:r>
              <a:rPr lang="en-US"/>
              <a:t> </a:t>
            </a:r>
          </a:p>
          <a:p>
            <a:pPr lvl="1"/>
            <a:r>
              <a:rPr lang="en-US"/>
              <a:t>Install the ForgeRock app on a mobile device and then register it with your WIPO Account</a:t>
            </a:r>
          </a:p>
        </p:txBody>
      </p:sp>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2852936"/>
            <a:ext cx="5976664" cy="2016224"/>
          </a:xfrm>
          <a:prstGeom prst="rect">
            <a:avLst/>
          </a:prstGeom>
          <a:noFill/>
          <a:ln>
            <a:solidFill>
              <a:schemeClr val="accent1"/>
            </a:solidFill>
          </a:ln>
        </p:spPr>
      </p:pic>
    </p:spTree>
    <p:extLst>
      <p:ext uri="{BB962C8B-B14F-4D97-AF65-F5344CB8AC3E}">
        <p14:creationId xmlns:p14="http://schemas.microsoft.com/office/powerpoint/2010/main" val="115028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0" y="0"/>
            <a:ext cx="9036496" cy="6858000"/>
          </a:xfrm>
          <a:prstGeom prst="rect">
            <a:avLst/>
          </a:prstGeom>
        </p:spPr>
      </p:pic>
    </p:spTree>
    <p:extLst>
      <p:ext uri="{BB962C8B-B14F-4D97-AF65-F5344CB8AC3E}">
        <p14:creationId xmlns:p14="http://schemas.microsoft.com/office/powerpoint/2010/main" val="37390944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subTitle" idx="1"/>
          </p:nvPr>
        </p:nvSpPr>
        <p:spPr>
          <a:xfrm>
            <a:off x="1835696" y="4071938"/>
            <a:ext cx="6552728" cy="1406525"/>
          </a:xfrm>
          <a:noFill/>
          <a:ln/>
        </p:spPr>
        <p:txBody>
          <a:bodyPr/>
          <a:lstStyle/>
          <a:p>
            <a:r>
              <a:rPr lang="en-US" sz="3400" b="1" dirty="0" smtClean="0">
                <a:solidFill>
                  <a:srgbClr val="70899B"/>
                </a:solidFill>
              </a:rPr>
              <a:t>Miscellaneous</a:t>
            </a:r>
            <a:endParaRPr lang="en-US" sz="3400" dirty="0">
              <a:solidFill>
                <a:srgbClr val="70899B"/>
              </a:solidFill>
            </a:endParaRPr>
          </a:p>
        </p:txBody>
      </p:sp>
      <p:pic>
        <p:nvPicPr>
          <p:cNvPr id="2056" name="Picture 8" descr="Puce-3_p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3" y="3698875"/>
            <a:ext cx="381000"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15875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67940" y="89982"/>
            <a:ext cx="8669337" cy="1282686"/>
          </a:xfrm>
        </p:spPr>
        <p:txBody>
          <a:bodyPr/>
          <a:lstStyle/>
          <a:p>
            <a:pPr algn="ctr"/>
            <a:r>
              <a:rPr lang="en-US" sz="2800" dirty="0"/>
              <a:t>Omission of sensitive information from </a:t>
            </a:r>
            <a:r>
              <a:rPr lang="en-US" sz="2800" dirty="0" smtClean="0"/>
              <a:t>publication/public file access </a:t>
            </a:r>
            <a:br>
              <a:rPr lang="en-US" sz="2800" dirty="0" smtClean="0"/>
            </a:br>
            <a:r>
              <a:rPr lang="en-US" sz="2800" dirty="0" smtClean="0"/>
              <a:t>(</a:t>
            </a:r>
            <a:r>
              <a:rPr lang="en-US" sz="2800" dirty="0"/>
              <a:t>Article </a:t>
            </a:r>
            <a:r>
              <a:rPr lang="en-US" sz="2800" dirty="0" smtClean="0"/>
              <a:t>21, Rules 48 and 94)</a:t>
            </a:r>
            <a:endParaRPr lang="en-US" sz="2800" dirty="0"/>
          </a:p>
        </p:txBody>
      </p:sp>
      <p:sp>
        <p:nvSpPr>
          <p:cNvPr id="12291" name="Rectangle 3"/>
          <p:cNvSpPr>
            <a:spLocks noGrp="1" noChangeArrowheads="1"/>
          </p:cNvSpPr>
          <p:nvPr>
            <p:ph type="body" idx="1"/>
          </p:nvPr>
        </p:nvSpPr>
        <p:spPr>
          <a:xfrm>
            <a:off x="165132" y="1372668"/>
            <a:ext cx="8872538" cy="5635761"/>
          </a:xfrm>
        </p:spPr>
        <p:txBody>
          <a:bodyPr/>
          <a:lstStyle/>
          <a:p>
            <a:pPr marL="441325">
              <a:spcBef>
                <a:spcPts val="400"/>
              </a:spcBef>
              <a:spcAft>
                <a:spcPts val="400"/>
              </a:spcAft>
              <a:tabLst>
                <a:tab pos="476250" algn="l"/>
                <a:tab pos="663575" algn="l"/>
                <a:tab pos="1717675" algn="l"/>
                <a:tab pos="2092325" algn="l"/>
              </a:tabLst>
            </a:pPr>
            <a:r>
              <a:rPr lang="en-US" sz="2000" dirty="0" smtClean="0"/>
              <a:t>Omission of sensitive information which was </a:t>
            </a:r>
            <a:r>
              <a:rPr lang="en-US" sz="2000" u="sng" dirty="0" smtClean="0"/>
              <a:t>accidentally</a:t>
            </a:r>
            <a:r>
              <a:rPr lang="en-US" sz="2000" dirty="0" smtClean="0"/>
              <a:t> included in the PCT application/file</a:t>
            </a:r>
            <a:endParaRPr lang="en-US" sz="2000" dirty="0"/>
          </a:p>
          <a:p>
            <a:pPr marL="841375" lvl="1">
              <a:spcBef>
                <a:spcPts val="400"/>
              </a:spcBef>
              <a:spcAft>
                <a:spcPts val="400"/>
              </a:spcAft>
              <a:tabLst>
                <a:tab pos="476250" algn="l"/>
                <a:tab pos="663575" algn="l"/>
                <a:tab pos="1717675" algn="l"/>
                <a:tab pos="2092325" algn="l"/>
              </a:tabLst>
            </a:pPr>
            <a:r>
              <a:rPr lang="en-US" sz="2000" u="sng" dirty="0"/>
              <a:t>Reasoned request </a:t>
            </a:r>
            <a:r>
              <a:rPr lang="en-US" sz="2000" dirty="0" smtClean="0"/>
              <a:t>of </a:t>
            </a:r>
            <a:r>
              <a:rPr lang="en-US" sz="2000" dirty="0"/>
              <a:t>applicant to </a:t>
            </a:r>
            <a:r>
              <a:rPr lang="en-US" sz="2000" dirty="0" smtClean="0"/>
              <a:t>IB (Form IB/384 may be used)</a:t>
            </a:r>
            <a:endParaRPr lang="en-US" sz="2000" dirty="0"/>
          </a:p>
          <a:p>
            <a:pPr marL="1241425" lvl="2">
              <a:spcBef>
                <a:spcPts val="400"/>
              </a:spcBef>
              <a:spcAft>
                <a:spcPts val="400"/>
              </a:spcAft>
              <a:tabLst>
                <a:tab pos="476250" algn="l"/>
                <a:tab pos="663575" algn="l"/>
                <a:tab pos="1717675" algn="l"/>
                <a:tab pos="2092325" algn="l"/>
              </a:tabLst>
            </a:pPr>
            <a:r>
              <a:rPr lang="en-US" sz="2000" dirty="0"/>
              <a:t>Accompanied by replacement </a:t>
            </a:r>
            <a:r>
              <a:rPr lang="en-US" sz="2000" dirty="0" smtClean="0"/>
              <a:t>sheets</a:t>
            </a:r>
            <a:endParaRPr lang="en-US" sz="2000" dirty="0"/>
          </a:p>
          <a:p>
            <a:pPr marL="841375" lvl="1">
              <a:spcBef>
                <a:spcPts val="400"/>
              </a:spcBef>
              <a:spcAft>
                <a:spcPts val="400"/>
              </a:spcAft>
              <a:tabLst>
                <a:tab pos="476250" algn="l"/>
                <a:tab pos="663575" algn="l"/>
                <a:tab pos="1717675" algn="l"/>
                <a:tab pos="2092325" algn="l"/>
              </a:tabLst>
            </a:pPr>
            <a:r>
              <a:rPr lang="en-US" sz="2000" dirty="0"/>
              <a:t>Time limit for a request </a:t>
            </a:r>
            <a:r>
              <a:rPr lang="en-US" sz="2000" dirty="0" smtClean="0"/>
              <a:t>to omit:</a:t>
            </a:r>
            <a:endParaRPr lang="en-US" sz="2000" dirty="0"/>
          </a:p>
          <a:p>
            <a:pPr marL="1241425" lvl="2">
              <a:spcBef>
                <a:spcPts val="400"/>
              </a:spcBef>
              <a:spcAft>
                <a:spcPts val="400"/>
              </a:spcAft>
              <a:tabLst>
                <a:tab pos="476250" algn="l"/>
                <a:tab pos="663575" algn="l"/>
                <a:tab pos="1717675" algn="l"/>
                <a:tab pos="2092325" algn="l"/>
              </a:tabLst>
            </a:pPr>
            <a:r>
              <a:rPr lang="en-US" sz="2000" dirty="0" smtClean="0"/>
              <a:t>from publication: completion </a:t>
            </a:r>
            <a:r>
              <a:rPr lang="en-US" sz="2000" dirty="0"/>
              <a:t>of technical preparations </a:t>
            </a:r>
            <a:r>
              <a:rPr lang="en-US" sz="2000" dirty="0" smtClean="0"/>
              <a:t>(Rule 48.2)</a:t>
            </a:r>
          </a:p>
          <a:p>
            <a:pPr marL="1241425" lvl="2">
              <a:spcBef>
                <a:spcPts val="400"/>
              </a:spcBef>
              <a:spcAft>
                <a:spcPts val="400"/>
              </a:spcAft>
              <a:tabLst>
                <a:tab pos="476250" algn="l"/>
                <a:tab pos="663575" algn="l"/>
                <a:tab pos="1717675" algn="l"/>
                <a:tab pos="2092325" algn="l"/>
              </a:tabLst>
            </a:pPr>
            <a:r>
              <a:rPr lang="en-US" sz="2000" dirty="0" smtClean="0"/>
              <a:t>from public file access </a:t>
            </a:r>
            <a:r>
              <a:rPr lang="en-US" sz="2000" dirty="0"/>
              <a:t>under Rule 94.1:  any </a:t>
            </a:r>
            <a:r>
              <a:rPr lang="en-US" sz="2000" dirty="0" smtClean="0"/>
              <a:t>time</a:t>
            </a:r>
            <a:endParaRPr lang="en-US" sz="2000" dirty="0"/>
          </a:p>
          <a:p>
            <a:pPr marL="841375" lvl="1">
              <a:spcBef>
                <a:spcPts val="400"/>
              </a:spcBef>
              <a:spcAft>
                <a:spcPts val="400"/>
              </a:spcAft>
              <a:tabLst>
                <a:tab pos="476250" algn="l"/>
                <a:tab pos="663575" algn="l"/>
                <a:tab pos="1717675" algn="l"/>
                <a:tab pos="2092325" algn="l"/>
              </a:tabLst>
            </a:pPr>
            <a:r>
              <a:rPr lang="en-US" sz="2000" dirty="0"/>
              <a:t>Information qualifies for </a:t>
            </a:r>
            <a:r>
              <a:rPr lang="en-US" sz="2000" dirty="0" smtClean="0"/>
              <a:t>omission, </a:t>
            </a:r>
            <a:r>
              <a:rPr lang="en-US" sz="2000" dirty="0"/>
              <a:t>if</a:t>
            </a:r>
          </a:p>
          <a:p>
            <a:pPr marL="1241425" lvl="2">
              <a:spcBef>
                <a:spcPts val="400"/>
              </a:spcBef>
              <a:spcAft>
                <a:spcPts val="400"/>
              </a:spcAft>
              <a:tabLst>
                <a:tab pos="476250" algn="l"/>
                <a:tab pos="663575" algn="l"/>
                <a:tab pos="1717675" algn="l"/>
                <a:tab pos="2092325" algn="l"/>
              </a:tabLst>
            </a:pPr>
            <a:r>
              <a:rPr lang="en-US" sz="2000" dirty="0"/>
              <a:t>it does not </a:t>
            </a:r>
            <a:r>
              <a:rPr lang="en-US" sz="2000" u="sng" dirty="0"/>
              <a:t>obviously</a:t>
            </a:r>
            <a:r>
              <a:rPr lang="en-US" sz="2000" dirty="0"/>
              <a:t> serve the purpose of informing the public about the international application,</a:t>
            </a:r>
          </a:p>
          <a:p>
            <a:pPr marL="1241425" lvl="2">
              <a:spcBef>
                <a:spcPts val="400"/>
              </a:spcBef>
              <a:spcAft>
                <a:spcPts val="400"/>
              </a:spcAft>
              <a:tabLst>
                <a:tab pos="476250" algn="l"/>
                <a:tab pos="663575" algn="l"/>
                <a:tab pos="1717675" algn="l"/>
                <a:tab pos="2092325" algn="l"/>
              </a:tabLst>
            </a:pPr>
            <a:r>
              <a:rPr lang="en-US" sz="2000" dirty="0" smtClean="0"/>
              <a:t>Publication/public access would </a:t>
            </a:r>
            <a:r>
              <a:rPr lang="en-US" sz="2000" u="sng" dirty="0"/>
              <a:t>clearly</a:t>
            </a:r>
            <a:r>
              <a:rPr lang="en-US" sz="2000" dirty="0"/>
              <a:t> prejudice the personal or economic interests of any person, and</a:t>
            </a:r>
          </a:p>
          <a:p>
            <a:pPr marL="1241425" lvl="2">
              <a:spcBef>
                <a:spcPts val="400"/>
              </a:spcBef>
              <a:spcAft>
                <a:spcPts val="400"/>
              </a:spcAft>
              <a:tabLst>
                <a:tab pos="476250" algn="l"/>
                <a:tab pos="663575" algn="l"/>
                <a:tab pos="1717675" algn="l"/>
                <a:tab pos="2092325" algn="l"/>
              </a:tabLst>
            </a:pPr>
            <a:r>
              <a:rPr lang="en-US" sz="2000" dirty="0"/>
              <a:t>there is no prevailing public interest to have access to that information</a:t>
            </a:r>
          </a:p>
        </p:txBody>
      </p:sp>
    </p:spTree>
    <p:extLst>
      <p:ext uri="{BB962C8B-B14F-4D97-AF65-F5344CB8AC3E}">
        <p14:creationId xmlns:p14="http://schemas.microsoft.com/office/powerpoint/2010/main" val="135507712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68" y="261759"/>
            <a:ext cx="8229600" cy="850106"/>
          </a:xfrm>
        </p:spPr>
        <p:txBody>
          <a:bodyPr/>
          <a:lstStyle/>
          <a:p>
            <a:pPr algn="ctr"/>
            <a:r>
              <a:rPr lang="en-US" sz="3200" dirty="0"/>
              <a:t>Color drawings (1)</a:t>
            </a:r>
          </a:p>
        </p:txBody>
      </p:sp>
      <p:sp>
        <p:nvSpPr>
          <p:cNvPr id="3" name="Content Placeholder 2"/>
          <p:cNvSpPr>
            <a:spLocks noGrp="1"/>
          </p:cNvSpPr>
          <p:nvPr>
            <p:ph idx="1"/>
          </p:nvPr>
        </p:nvSpPr>
        <p:spPr>
          <a:xfrm>
            <a:off x="251520" y="1047470"/>
            <a:ext cx="8496944" cy="5642382"/>
          </a:xfrm>
        </p:spPr>
        <p:txBody>
          <a:bodyPr/>
          <a:lstStyle/>
          <a:p>
            <a:pPr lvl="0">
              <a:spcBef>
                <a:spcPts val="600"/>
              </a:spcBef>
              <a:spcAft>
                <a:spcPts val="600"/>
              </a:spcAft>
            </a:pPr>
            <a:r>
              <a:rPr lang="en-US" sz="2000" dirty="0"/>
              <a:t>Applications containing color or greyscale content </a:t>
            </a:r>
          </a:p>
          <a:p>
            <a:pPr lvl="1">
              <a:spcBef>
                <a:spcPts val="600"/>
              </a:spcBef>
              <a:spcAft>
                <a:spcPts val="600"/>
              </a:spcAft>
            </a:pPr>
            <a:r>
              <a:rPr lang="en-US" sz="2000" dirty="0"/>
              <a:t>Not permitted in PCT applications (Rule 11) </a:t>
            </a:r>
          </a:p>
          <a:p>
            <a:pPr lvl="1">
              <a:spcBef>
                <a:spcPts val="600"/>
              </a:spcBef>
              <a:spcAft>
                <a:spcPts val="600"/>
              </a:spcAft>
            </a:pPr>
            <a:r>
              <a:rPr lang="en-US" sz="2000" dirty="0" smtClean="0"/>
              <a:t>However, applications </a:t>
            </a:r>
            <a:r>
              <a:rPr lang="en-US" sz="2000" dirty="0"/>
              <a:t>often contain color or greyscale </a:t>
            </a:r>
            <a:r>
              <a:rPr lang="en-US" sz="2000" dirty="0" smtClean="0"/>
              <a:t>content: </a:t>
            </a:r>
            <a:endParaRPr lang="en-US" sz="2000" dirty="0"/>
          </a:p>
          <a:p>
            <a:pPr lvl="2">
              <a:spcBef>
                <a:spcPts val="600"/>
              </a:spcBef>
              <a:spcAft>
                <a:spcPts val="600"/>
              </a:spcAft>
            </a:pPr>
            <a:r>
              <a:rPr lang="en-US" sz="2000" b="1" dirty="0" err="1"/>
              <a:t>ePCT</a:t>
            </a:r>
            <a:r>
              <a:rPr lang="en-US" sz="2000" b="1" dirty="0"/>
              <a:t>-Filing</a:t>
            </a:r>
            <a:r>
              <a:rPr lang="en-US" sz="2000" dirty="0"/>
              <a:t> will automatically detect color or greyscale content and warn the applicant that the application content should be in black and white </a:t>
            </a:r>
          </a:p>
          <a:p>
            <a:pPr lvl="1">
              <a:spcBef>
                <a:spcPts val="600"/>
              </a:spcBef>
              <a:spcAft>
                <a:spcPts val="600"/>
              </a:spcAft>
            </a:pPr>
            <a:r>
              <a:rPr lang="en-US" sz="2000" dirty="0" smtClean="0"/>
              <a:t>A </a:t>
            </a:r>
            <a:r>
              <a:rPr lang="en-US" sz="2000" dirty="0"/>
              <a:t>dedicated preview </a:t>
            </a:r>
            <a:r>
              <a:rPr lang="en-US" sz="2000" dirty="0" smtClean="0"/>
              <a:t>function in </a:t>
            </a:r>
            <a:r>
              <a:rPr lang="en-US" sz="2000" dirty="0" err="1" smtClean="0"/>
              <a:t>ePCT</a:t>
            </a:r>
            <a:r>
              <a:rPr lang="en-US" sz="2000" dirty="0" smtClean="0"/>
              <a:t> is </a:t>
            </a:r>
            <a:r>
              <a:rPr lang="en-US" sz="2000" dirty="0"/>
              <a:t>available </a:t>
            </a:r>
            <a:r>
              <a:rPr lang="en-US" sz="2000" dirty="0" smtClean="0"/>
              <a:t>to </a:t>
            </a:r>
            <a:r>
              <a:rPr lang="en-US" sz="2000" dirty="0"/>
              <a:t>allow applicants to view the application content as it will be rendered by the IB</a:t>
            </a:r>
          </a:p>
          <a:p>
            <a:pPr lvl="2">
              <a:spcBef>
                <a:spcPts val="600"/>
              </a:spcBef>
              <a:spcAft>
                <a:spcPts val="600"/>
              </a:spcAft>
            </a:pPr>
            <a:r>
              <a:rPr lang="en-US" sz="2000" dirty="0" smtClean="0">
                <a:hlinkClick r:id="rId2"/>
              </a:rPr>
              <a:t>https</a:t>
            </a:r>
            <a:r>
              <a:rPr lang="en-US" sz="2000" dirty="0">
                <a:hlinkClick r:id="rId2"/>
              </a:rPr>
              <a:t>://pctdemo.wipo.int/DocConverter/pages/pdfValidator.xhtml</a:t>
            </a:r>
            <a:r>
              <a:rPr lang="en-US" sz="2000" dirty="0"/>
              <a:t> </a:t>
            </a:r>
          </a:p>
          <a:p>
            <a:pPr>
              <a:spcBef>
                <a:spcPts val="600"/>
              </a:spcBef>
              <a:spcAft>
                <a:spcPts val="600"/>
              </a:spcAft>
            </a:pPr>
            <a:endParaRPr lang="en-US" sz="1800" dirty="0"/>
          </a:p>
        </p:txBody>
      </p:sp>
    </p:spTree>
    <p:extLst>
      <p:ext uri="{BB962C8B-B14F-4D97-AF65-F5344CB8AC3E}">
        <p14:creationId xmlns:p14="http://schemas.microsoft.com/office/powerpoint/2010/main" val="3777360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68" y="261759"/>
            <a:ext cx="8229600" cy="850106"/>
          </a:xfrm>
        </p:spPr>
        <p:txBody>
          <a:bodyPr/>
          <a:lstStyle/>
          <a:p>
            <a:pPr algn="ctr"/>
            <a:r>
              <a:rPr lang="en-US" sz="3200" dirty="0"/>
              <a:t>Color drawings (2)</a:t>
            </a:r>
          </a:p>
        </p:txBody>
      </p:sp>
      <p:sp>
        <p:nvSpPr>
          <p:cNvPr id="3" name="Content Placeholder 2"/>
          <p:cNvSpPr>
            <a:spLocks noGrp="1"/>
          </p:cNvSpPr>
          <p:nvPr>
            <p:ph idx="1"/>
          </p:nvPr>
        </p:nvSpPr>
        <p:spPr>
          <a:xfrm>
            <a:off x="377391" y="1047470"/>
            <a:ext cx="8229600" cy="5642382"/>
          </a:xfrm>
        </p:spPr>
        <p:txBody>
          <a:bodyPr/>
          <a:lstStyle/>
          <a:p>
            <a:pPr lvl="0">
              <a:spcBef>
                <a:spcPts val="600"/>
              </a:spcBef>
              <a:spcAft>
                <a:spcPts val="600"/>
              </a:spcAft>
            </a:pPr>
            <a:r>
              <a:rPr lang="en-US" sz="2200" dirty="0"/>
              <a:t>Publication of applications containing color or greyscale content </a:t>
            </a:r>
          </a:p>
          <a:p>
            <a:pPr lvl="1">
              <a:spcBef>
                <a:spcPts val="600"/>
              </a:spcBef>
              <a:spcAft>
                <a:spcPts val="600"/>
              </a:spcAft>
            </a:pPr>
            <a:r>
              <a:rPr lang="en-US" sz="2200" dirty="0"/>
              <a:t>The application will be converted into black and white format for further processing and publication by the IB </a:t>
            </a:r>
          </a:p>
          <a:p>
            <a:pPr lvl="1">
              <a:spcBef>
                <a:spcPts val="600"/>
              </a:spcBef>
              <a:spcAft>
                <a:spcPts val="600"/>
              </a:spcAft>
            </a:pPr>
            <a:r>
              <a:rPr lang="en-US" sz="2200" dirty="0"/>
              <a:t>If the application contained color or greyscale content, the front page of the published PCT application will contain a notice to that effect</a:t>
            </a:r>
          </a:p>
          <a:p>
            <a:pPr lvl="1">
              <a:spcBef>
                <a:spcPts val="600"/>
              </a:spcBef>
              <a:spcAft>
                <a:spcPts val="600"/>
              </a:spcAft>
            </a:pPr>
            <a:r>
              <a:rPr lang="en-US" sz="2200" dirty="0"/>
              <a:t>Any original color or greyscale content will be made available on PATENTSCOPE as part of the public application file</a:t>
            </a:r>
          </a:p>
          <a:p>
            <a:pPr>
              <a:spcBef>
                <a:spcPts val="600"/>
              </a:spcBef>
              <a:spcAft>
                <a:spcPts val="600"/>
              </a:spcAft>
            </a:pPr>
            <a:r>
              <a:rPr lang="en-US" sz="2200" dirty="0"/>
              <a:t>Attention:</a:t>
            </a:r>
          </a:p>
          <a:p>
            <a:pPr lvl="1">
              <a:spcBef>
                <a:spcPts val="600"/>
              </a:spcBef>
              <a:spcAft>
                <a:spcPts val="600"/>
              </a:spcAft>
            </a:pPr>
            <a:r>
              <a:rPr lang="en-US" sz="2200" dirty="0" smtClean="0"/>
              <a:t>DOs </a:t>
            </a:r>
            <a:r>
              <a:rPr lang="en-US" sz="2200" dirty="0"/>
              <a:t>are not obliged to take the color or greyscale content into account, and may rely on the PCT application as published in black and white</a:t>
            </a:r>
          </a:p>
          <a:p>
            <a:pPr lvl="1">
              <a:spcBef>
                <a:spcPts val="600"/>
              </a:spcBef>
              <a:spcAft>
                <a:spcPts val="600"/>
              </a:spcAft>
            </a:pPr>
            <a:endParaRPr lang="en-US" sz="2200" dirty="0"/>
          </a:p>
          <a:p>
            <a:pPr>
              <a:spcBef>
                <a:spcPts val="600"/>
              </a:spcBef>
              <a:spcAft>
                <a:spcPts val="600"/>
              </a:spcAft>
            </a:pPr>
            <a:endParaRPr lang="en-US" sz="2200" dirty="0"/>
          </a:p>
        </p:txBody>
      </p:sp>
    </p:spTree>
    <p:extLst>
      <p:ext uri="{BB962C8B-B14F-4D97-AF65-F5344CB8AC3E}">
        <p14:creationId xmlns:p14="http://schemas.microsoft.com/office/powerpoint/2010/main" val="113843645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txBody>
          <a:bodyPr/>
          <a:lstStyle/>
          <a:p>
            <a:r>
              <a:rPr lang="fr-CH" sz="3200" dirty="0" smtClean="0"/>
              <a:t>Future </a:t>
            </a:r>
            <a:r>
              <a:rPr lang="fr-CH" sz="3200" dirty="0" err="1" smtClean="0"/>
              <a:t>developments</a:t>
            </a:r>
            <a:endParaRPr lang="fr-CH" sz="3200" dirty="0"/>
          </a:p>
        </p:txBody>
      </p:sp>
      <p:sp>
        <p:nvSpPr>
          <p:cNvPr id="3" name="Content Placeholder 2"/>
          <p:cNvSpPr>
            <a:spLocks noGrp="1"/>
          </p:cNvSpPr>
          <p:nvPr>
            <p:ph idx="1"/>
          </p:nvPr>
        </p:nvSpPr>
        <p:spPr>
          <a:xfrm>
            <a:off x="107504" y="2204864"/>
            <a:ext cx="8856984" cy="5087517"/>
          </a:xfrm>
        </p:spPr>
        <p:txBody>
          <a:bodyPr/>
          <a:lstStyle/>
          <a:p>
            <a:pPr marL="349250" indent="-349250" defTabSz="933450">
              <a:spcBef>
                <a:spcPct val="25000"/>
              </a:spcBef>
              <a:spcAft>
                <a:spcPct val="35000"/>
              </a:spcAft>
            </a:pPr>
            <a:r>
              <a:rPr lang="fr-CH" sz="1800" dirty="0" err="1" smtClean="0"/>
              <a:t>Proposal</a:t>
            </a:r>
            <a:r>
              <a:rPr lang="fr-CH" sz="1800" dirty="0" smtClean="0"/>
              <a:t> of the PCT </a:t>
            </a:r>
            <a:r>
              <a:rPr lang="fr-CH" sz="1800" dirty="0" err="1" smtClean="0"/>
              <a:t>Working</a:t>
            </a:r>
            <a:r>
              <a:rPr lang="fr-CH" sz="1800" dirty="0" smtClean="0"/>
              <a:t> Group to the PCT </a:t>
            </a:r>
            <a:r>
              <a:rPr lang="fr-CH" sz="1800" dirty="0" err="1" smtClean="0"/>
              <a:t>Assembly</a:t>
            </a:r>
            <a:r>
              <a:rPr lang="fr-CH" sz="1800" dirty="0" smtClean="0"/>
              <a:t> meeting in July 2023 to </a:t>
            </a:r>
            <a:r>
              <a:rPr lang="fr-CH" sz="1800" dirty="0" err="1" smtClean="0"/>
              <a:t>amend</a:t>
            </a:r>
            <a:r>
              <a:rPr lang="fr-CH" sz="1800" dirty="0" smtClean="0"/>
              <a:t> </a:t>
            </a:r>
            <a:r>
              <a:rPr lang="fr-CH" sz="1800" dirty="0" err="1" smtClean="0"/>
              <a:t>Rule</a:t>
            </a:r>
            <a:r>
              <a:rPr lang="fr-CH" sz="1800" dirty="0" smtClean="0"/>
              <a:t> 26 to </a:t>
            </a:r>
            <a:r>
              <a:rPr lang="fr-CH" sz="1800" dirty="0" err="1" smtClean="0"/>
              <a:t>clarify</a:t>
            </a:r>
            <a:r>
              <a:rPr lang="fr-CH" sz="1800" dirty="0" smtClean="0"/>
              <a:t> the </a:t>
            </a:r>
            <a:r>
              <a:rPr lang="fr-CH" sz="1800" dirty="0" err="1" smtClean="0"/>
              <a:t>procedure</a:t>
            </a:r>
            <a:r>
              <a:rPr lang="fr-CH" sz="1800" dirty="0" smtClean="0"/>
              <a:t> for (rare cases of) </a:t>
            </a:r>
            <a:r>
              <a:rPr lang="en-GB" sz="1800" dirty="0" smtClean="0"/>
              <a:t>“</a:t>
            </a:r>
            <a:r>
              <a:rPr lang="fr-CH" sz="1800" dirty="0" smtClean="0"/>
              <a:t>mixed-</a:t>
            </a:r>
            <a:r>
              <a:rPr lang="fr-CH" sz="1800" dirty="0" err="1" smtClean="0"/>
              <a:t>language</a:t>
            </a:r>
            <a:r>
              <a:rPr lang="fr-CH" sz="1800" dirty="0" smtClean="0"/>
              <a:t> applications</a:t>
            </a:r>
            <a:r>
              <a:rPr lang="en-GB" sz="1800" dirty="0" smtClean="0"/>
              <a:t>”</a:t>
            </a:r>
            <a:endParaRPr lang="en-US" sz="1800" dirty="0" smtClean="0"/>
          </a:p>
          <a:p>
            <a:pPr marL="868363" lvl="1" indent="-411163" defTabSz="933450">
              <a:lnSpc>
                <a:spcPct val="95000"/>
              </a:lnSpc>
              <a:spcBef>
                <a:spcPct val="25000"/>
              </a:spcBef>
              <a:spcAft>
                <a:spcPct val="35000"/>
              </a:spcAft>
              <a:buClr>
                <a:srgbClr val="990033"/>
              </a:buClr>
            </a:pPr>
            <a:r>
              <a:rPr lang="fr-CH" sz="1800" dirty="0" smtClean="0"/>
              <a:t>Background: </a:t>
            </a:r>
            <a:r>
              <a:rPr lang="fr-CH" sz="1800" dirty="0" err="1" smtClean="0"/>
              <a:t>generally</a:t>
            </a:r>
            <a:r>
              <a:rPr lang="fr-CH" sz="1800" dirty="0" smtClean="0"/>
              <a:t>, description and claims must </a:t>
            </a:r>
            <a:r>
              <a:rPr lang="fr-CH" sz="1800" dirty="0" err="1" smtClean="0"/>
              <a:t>be</a:t>
            </a:r>
            <a:r>
              <a:rPr lang="fr-CH" sz="1800" dirty="0" smtClean="0"/>
              <a:t> in one and the </a:t>
            </a:r>
            <a:r>
              <a:rPr lang="fr-CH" sz="1800" dirty="0" err="1" smtClean="0"/>
              <a:t>same</a:t>
            </a:r>
            <a:r>
              <a:rPr lang="fr-CH" sz="1800" dirty="0" smtClean="0"/>
              <a:t> </a:t>
            </a:r>
            <a:r>
              <a:rPr lang="fr-CH" sz="1800" dirty="0" err="1" smtClean="0"/>
              <a:t>language</a:t>
            </a:r>
            <a:r>
              <a:rPr lang="fr-CH" sz="1800" dirty="0" smtClean="0"/>
              <a:t>, as a condition for an international </a:t>
            </a:r>
            <a:r>
              <a:rPr lang="fr-CH" sz="1800" dirty="0" err="1" smtClean="0"/>
              <a:t>filing</a:t>
            </a:r>
            <a:r>
              <a:rPr lang="fr-CH" sz="1800" dirty="0" smtClean="0"/>
              <a:t> date (</a:t>
            </a:r>
            <a:r>
              <a:rPr lang="fr-CH" sz="1800" dirty="0"/>
              <a:t>Article 11(1)(i), </a:t>
            </a:r>
            <a:r>
              <a:rPr lang="fr-CH" sz="1800" dirty="0" err="1"/>
              <a:t>Rules</a:t>
            </a:r>
            <a:r>
              <a:rPr lang="fr-CH" sz="1800" dirty="0"/>
              <a:t> 12.1(a) and 20.1(c</a:t>
            </a:r>
            <a:r>
              <a:rPr lang="fr-CH" sz="1800" dirty="0" smtClean="0"/>
              <a:t>))</a:t>
            </a:r>
          </a:p>
          <a:p>
            <a:pPr marL="868363" lvl="1" indent="-411163" defTabSz="933450">
              <a:lnSpc>
                <a:spcPct val="95000"/>
              </a:lnSpc>
              <a:spcBef>
                <a:spcPct val="25000"/>
              </a:spcBef>
              <a:spcAft>
                <a:spcPct val="35000"/>
              </a:spcAft>
              <a:buClr>
                <a:srgbClr val="990033"/>
              </a:buClr>
            </a:pPr>
            <a:r>
              <a:rPr lang="fr-CH" sz="1800" dirty="0" err="1" smtClean="0"/>
              <a:t>Where</a:t>
            </a:r>
            <a:r>
              <a:rPr lang="fr-CH" sz="1800" dirty="0" smtClean="0"/>
              <a:t> description and claims are not in the </a:t>
            </a:r>
            <a:r>
              <a:rPr lang="fr-CH" sz="1800" dirty="0" err="1" smtClean="0"/>
              <a:t>same</a:t>
            </a:r>
            <a:r>
              <a:rPr lang="fr-CH" sz="1800" dirty="0" smtClean="0"/>
              <a:t> </a:t>
            </a:r>
            <a:r>
              <a:rPr lang="fr-CH" sz="1800" dirty="0" err="1" smtClean="0"/>
              <a:t>language</a:t>
            </a:r>
            <a:r>
              <a:rPr lang="fr-CH" sz="1800" dirty="0" smtClean="0"/>
              <a:t> or parts of description/claims are </a:t>
            </a:r>
            <a:r>
              <a:rPr lang="fr-CH" sz="1800" dirty="0" err="1" smtClean="0"/>
              <a:t>filed</a:t>
            </a:r>
            <a:r>
              <a:rPr lang="fr-CH" sz="1800" dirty="0" smtClean="0"/>
              <a:t> in a </a:t>
            </a:r>
            <a:r>
              <a:rPr lang="fr-CH" sz="1800" dirty="0" err="1" smtClean="0"/>
              <a:t>language</a:t>
            </a:r>
            <a:r>
              <a:rPr lang="fr-CH" sz="1800" dirty="0" smtClean="0"/>
              <a:t> </a:t>
            </a:r>
            <a:r>
              <a:rPr lang="fr-CH" sz="1800" dirty="0" err="1" smtClean="0"/>
              <a:t>different</a:t>
            </a:r>
            <a:r>
              <a:rPr lang="fr-CH" sz="1800" dirty="0" smtClean="0"/>
              <a:t> </a:t>
            </a:r>
            <a:r>
              <a:rPr lang="fr-CH" sz="1800" dirty="0" err="1" smtClean="0"/>
              <a:t>from</a:t>
            </a:r>
            <a:r>
              <a:rPr lang="fr-CH" sz="1800" dirty="0" smtClean="0"/>
              <a:t> the </a:t>
            </a:r>
            <a:r>
              <a:rPr lang="fr-CH" sz="1800" dirty="0" err="1" smtClean="0"/>
              <a:t>remainder</a:t>
            </a:r>
            <a:r>
              <a:rPr lang="fr-CH" sz="1800" dirty="0" smtClean="0"/>
              <a:t> of the </a:t>
            </a:r>
            <a:r>
              <a:rPr lang="fr-CH" sz="1800" dirty="0" err="1" smtClean="0"/>
              <a:t>element</a:t>
            </a:r>
            <a:r>
              <a:rPr lang="fr-CH" sz="1800" dirty="0" smtClean="0"/>
              <a:t>, but the </a:t>
            </a:r>
            <a:r>
              <a:rPr lang="fr-CH" sz="1800" dirty="0" err="1" smtClean="0"/>
              <a:t>languages</a:t>
            </a:r>
            <a:r>
              <a:rPr lang="fr-CH" sz="1800" dirty="0" smtClean="0"/>
              <a:t> </a:t>
            </a:r>
            <a:r>
              <a:rPr lang="fr-CH" sz="1800" dirty="0" err="1" smtClean="0"/>
              <a:t>concerned</a:t>
            </a:r>
            <a:r>
              <a:rPr lang="fr-CH" sz="1800" dirty="0" smtClean="0"/>
              <a:t> are </a:t>
            </a:r>
            <a:r>
              <a:rPr lang="fr-CH" sz="1800" dirty="0" err="1" smtClean="0"/>
              <a:t>languages</a:t>
            </a:r>
            <a:r>
              <a:rPr lang="fr-CH" sz="1800" dirty="0" smtClean="0"/>
              <a:t> </a:t>
            </a:r>
            <a:r>
              <a:rPr lang="fr-CH" sz="1800" dirty="0" err="1" smtClean="0"/>
              <a:t>accepted</a:t>
            </a:r>
            <a:r>
              <a:rPr lang="fr-CH" sz="1800" dirty="0" smtClean="0"/>
              <a:t> by the RO, the </a:t>
            </a:r>
            <a:r>
              <a:rPr lang="fr-CH" sz="1800" dirty="0" err="1" smtClean="0"/>
              <a:t>proposed</a:t>
            </a:r>
            <a:r>
              <a:rPr lang="fr-CH" sz="1800" dirty="0" smtClean="0"/>
              <a:t> </a:t>
            </a:r>
            <a:r>
              <a:rPr lang="fr-CH" sz="1800" dirty="0" err="1" smtClean="0"/>
              <a:t>amendments</a:t>
            </a:r>
            <a:r>
              <a:rPr lang="fr-CH" sz="1800" dirty="0" smtClean="0"/>
              <a:t> </a:t>
            </a:r>
            <a:r>
              <a:rPr lang="fr-CH" sz="1800" dirty="0" err="1" smtClean="0"/>
              <a:t>provide</a:t>
            </a:r>
            <a:r>
              <a:rPr lang="fr-CH" sz="1800" dirty="0" smtClean="0"/>
              <a:t> for an invitation/correction </a:t>
            </a:r>
            <a:r>
              <a:rPr lang="fr-CH" sz="1800" dirty="0" err="1" smtClean="0"/>
              <a:t>procedure</a:t>
            </a:r>
            <a:r>
              <a:rPr lang="fr-CH" sz="1800" dirty="0" smtClean="0"/>
              <a:t> </a:t>
            </a:r>
          </a:p>
          <a:p>
            <a:pPr marL="868363" lvl="1" indent="-411163" defTabSz="933450">
              <a:lnSpc>
                <a:spcPct val="95000"/>
              </a:lnSpc>
              <a:spcBef>
                <a:spcPct val="25000"/>
              </a:spcBef>
              <a:spcAft>
                <a:spcPct val="35000"/>
              </a:spcAft>
              <a:buClr>
                <a:srgbClr val="990033"/>
              </a:buClr>
            </a:pPr>
            <a:r>
              <a:rPr lang="fr-CH" sz="1800" dirty="0" err="1" smtClean="0"/>
              <a:t>Where</a:t>
            </a:r>
            <a:r>
              <a:rPr lang="fr-CH" sz="1800" dirty="0" smtClean="0"/>
              <a:t> the </a:t>
            </a:r>
            <a:r>
              <a:rPr lang="fr-CH" sz="1800" dirty="0" err="1" smtClean="0"/>
              <a:t>languages</a:t>
            </a:r>
            <a:r>
              <a:rPr lang="fr-CH" sz="1800" dirty="0" smtClean="0"/>
              <a:t> </a:t>
            </a:r>
            <a:r>
              <a:rPr lang="fr-CH" sz="1800" dirty="0" err="1" smtClean="0"/>
              <a:t>concerned</a:t>
            </a:r>
            <a:r>
              <a:rPr lang="fr-CH" sz="1800" dirty="0" smtClean="0"/>
              <a:t> are not </a:t>
            </a:r>
            <a:r>
              <a:rPr lang="fr-CH" sz="1800" dirty="0" err="1" smtClean="0"/>
              <a:t>accepted</a:t>
            </a:r>
            <a:r>
              <a:rPr lang="fr-CH" sz="1800" dirty="0" smtClean="0"/>
              <a:t> by the RO, the application </a:t>
            </a:r>
            <a:r>
              <a:rPr lang="fr-CH" sz="1800" dirty="0" err="1" smtClean="0"/>
              <a:t>is</a:t>
            </a:r>
            <a:r>
              <a:rPr lang="fr-CH" sz="1800" dirty="0" smtClean="0"/>
              <a:t> </a:t>
            </a:r>
            <a:r>
              <a:rPr lang="fr-CH" sz="1800" dirty="0" err="1" smtClean="0"/>
              <a:t>transmitted</a:t>
            </a:r>
            <a:r>
              <a:rPr lang="fr-CH" sz="1800" dirty="0" smtClean="0"/>
              <a:t> to RO/IB </a:t>
            </a:r>
            <a:r>
              <a:rPr lang="fr-CH" sz="1800" dirty="0" err="1" smtClean="0"/>
              <a:t>under</a:t>
            </a:r>
            <a:r>
              <a:rPr lang="fr-CH" sz="1800" dirty="0" smtClean="0"/>
              <a:t> </a:t>
            </a:r>
            <a:r>
              <a:rPr lang="fr-CH" sz="1800" dirty="0" err="1" smtClean="0"/>
              <a:t>Rule</a:t>
            </a:r>
            <a:r>
              <a:rPr lang="fr-CH" sz="1800" dirty="0" smtClean="0"/>
              <a:t> 19.4 (</a:t>
            </a:r>
            <a:r>
              <a:rPr lang="fr-CH" sz="1800" dirty="0" err="1" smtClean="0"/>
              <a:t>current</a:t>
            </a:r>
            <a:r>
              <a:rPr lang="fr-CH" sz="1800" dirty="0" smtClean="0"/>
              <a:t> </a:t>
            </a:r>
            <a:r>
              <a:rPr lang="fr-CH" sz="1800" dirty="0" err="1" smtClean="0"/>
              <a:t>procedure</a:t>
            </a:r>
            <a:r>
              <a:rPr lang="fr-CH" sz="1800" dirty="0" smtClean="0"/>
              <a:t> </a:t>
            </a:r>
            <a:r>
              <a:rPr lang="fr-CH" sz="1800" dirty="0" err="1" smtClean="0"/>
              <a:t>remains</a:t>
            </a:r>
            <a:r>
              <a:rPr lang="fr-CH" sz="1800" dirty="0" smtClean="0"/>
              <a:t>)</a:t>
            </a:r>
            <a:endParaRPr lang="fr-CH" sz="1800" dirty="0"/>
          </a:p>
        </p:txBody>
      </p:sp>
      <p:pic>
        <p:nvPicPr>
          <p:cNvPr id="4" name="Content Placeholder 3"/>
          <p:cNvPicPr>
            <a:picLocks noGrp="1" noChangeAspect="1"/>
          </p:cNvPicPr>
          <p:nvPr>
            <p:ph idx="1"/>
          </p:nvPr>
        </p:nvPicPr>
        <p:blipFill>
          <a:blip r:embed="rId2"/>
          <a:stretch>
            <a:fillRect/>
          </a:stretch>
        </p:blipFill>
        <p:spPr>
          <a:xfrm>
            <a:off x="4860032" y="44624"/>
            <a:ext cx="3212114" cy="2086837"/>
          </a:xfrm>
          <a:prstGeom prst="rect">
            <a:avLst/>
          </a:prstGeom>
        </p:spPr>
      </p:pic>
    </p:spTree>
    <p:extLst>
      <p:ext uri="{BB962C8B-B14F-4D97-AF65-F5344CB8AC3E}">
        <p14:creationId xmlns:p14="http://schemas.microsoft.com/office/powerpoint/2010/main" val="257003917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70437" y="548680"/>
            <a:ext cx="7070213" cy="1195603"/>
          </a:xfrm>
        </p:spPr>
        <p:txBody>
          <a:bodyPr/>
          <a:lstStyle/>
          <a:p>
            <a:r>
              <a:rPr lang="en-US" dirty="0"/>
              <a:t>Best means of communication with </a:t>
            </a:r>
            <a:r>
              <a:rPr lang="en-US" dirty="0" smtClean="0"/>
              <a:t>IB</a:t>
            </a:r>
            <a:endParaRPr lang="en-US" dirty="0"/>
          </a:p>
        </p:txBody>
      </p:sp>
      <p:sp>
        <p:nvSpPr>
          <p:cNvPr id="5123" name="Rectangle 3"/>
          <p:cNvSpPr>
            <a:spLocks noGrp="1" noChangeArrowheads="1"/>
          </p:cNvSpPr>
          <p:nvPr>
            <p:ph type="body" idx="1"/>
          </p:nvPr>
        </p:nvSpPr>
        <p:spPr>
          <a:xfrm>
            <a:off x="670437" y="2060848"/>
            <a:ext cx="8031507" cy="4104456"/>
          </a:xfrm>
        </p:spPr>
        <p:txBody>
          <a:bodyPr/>
          <a:lstStyle/>
          <a:p>
            <a:pPr>
              <a:spcBef>
                <a:spcPts val="1200"/>
              </a:spcBef>
              <a:spcAft>
                <a:spcPts val="1200"/>
              </a:spcAft>
            </a:pPr>
            <a:r>
              <a:rPr lang="en-US" dirty="0"/>
              <a:t>For </a:t>
            </a:r>
            <a:r>
              <a:rPr lang="en-US" dirty="0" smtClean="0"/>
              <a:t>submissions to RO/IB or IB:</a:t>
            </a:r>
            <a:endParaRPr lang="en-US" dirty="0"/>
          </a:p>
          <a:p>
            <a:pPr lvl="1">
              <a:spcBef>
                <a:spcPts val="1200"/>
              </a:spcBef>
              <a:spcAft>
                <a:spcPts val="1200"/>
              </a:spcAft>
            </a:pPr>
            <a:r>
              <a:rPr lang="en-US" dirty="0" smtClean="0"/>
              <a:t> Use </a:t>
            </a:r>
            <a:r>
              <a:rPr lang="en-US" dirty="0" err="1" smtClean="0"/>
              <a:t>ePCT</a:t>
            </a:r>
            <a:endParaRPr lang="en-US" dirty="0" smtClean="0"/>
          </a:p>
          <a:p>
            <a:pPr lvl="1">
              <a:spcBef>
                <a:spcPts val="1200"/>
              </a:spcBef>
              <a:spcAft>
                <a:spcPts val="1200"/>
              </a:spcAft>
            </a:pPr>
            <a:r>
              <a:rPr lang="en-US" dirty="0" smtClean="0"/>
              <a:t>In </a:t>
            </a:r>
            <a:r>
              <a:rPr lang="en-US" dirty="0"/>
              <a:t>the event that </a:t>
            </a:r>
            <a:r>
              <a:rPr lang="en-US" dirty="0" smtClean="0"/>
              <a:t>the service is not </a:t>
            </a:r>
            <a:r>
              <a:rPr lang="en-US" dirty="0"/>
              <a:t>available, </a:t>
            </a:r>
            <a:r>
              <a:rPr lang="en-US" dirty="0" smtClean="0"/>
              <a:t>uploaded </a:t>
            </a:r>
            <a:r>
              <a:rPr lang="en-US" dirty="0"/>
              <a:t>through the “Contingency Upload Service” (see https://pct.wipo.int/ePCTExternal/pages/UploadDocument.xhtml</a:t>
            </a:r>
            <a:r>
              <a:rPr lang="en-US" dirty="0" smtClean="0"/>
              <a:t>)</a:t>
            </a:r>
          </a:p>
          <a:p>
            <a:pPr lvl="1">
              <a:spcBef>
                <a:spcPts val="1200"/>
              </a:spcBef>
              <a:spcAft>
                <a:spcPts val="1200"/>
              </a:spcAft>
            </a:pPr>
            <a:r>
              <a:rPr lang="en-US" dirty="0" smtClean="0"/>
              <a:t>No fax</a:t>
            </a:r>
            <a:endParaRPr lang="en-US" dirty="0"/>
          </a:p>
        </p:txBody>
      </p:sp>
    </p:spTree>
    <p:extLst>
      <p:ext uri="{BB962C8B-B14F-4D97-AF65-F5344CB8AC3E}">
        <p14:creationId xmlns:p14="http://schemas.microsoft.com/office/powerpoint/2010/main" val="141728230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subTitle" idx="1"/>
          </p:nvPr>
        </p:nvSpPr>
        <p:spPr>
          <a:xfrm>
            <a:off x="1835696" y="4071938"/>
            <a:ext cx="6552728" cy="1406525"/>
          </a:xfrm>
          <a:noFill/>
          <a:ln/>
        </p:spPr>
        <p:txBody>
          <a:bodyPr/>
          <a:lstStyle/>
          <a:p>
            <a:r>
              <a:rPr lang="en-US" sz="3400" b="1" dirty="0" smtClean="0">
                <a:solidFill>
                  <a:srgbClr val="70899B"/>
                </a:solidFill>
              </a:rPr>
              <a:t>Where to get help</a:t>
            </a:r>
            <a:endParaRPr lang="en-US" sz="3400" dirty="0">
              <a:solidFill>
                <a:srgbClr val="70899B"/>
              </a:solidFill>
            </a:endParaRPr>
          </a:p>
        </p:txBody>
      </p:sp>
      <p:pic>
        <p:nvPicPr>
          <p:cNvPr id="2056" name="Picture 8" descr="Puce-3_p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3" y="3698875"/>
            <a:ext cx="381000"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92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subTitle" idx="1"/>
          </p:nvPr>
        </p:nvSpPr>
        <p:spPr>
          <a:xfrm>
            <a:off x="1219200" y="4087813"/>
            <a:ext cx="4937125" cy="1406525"/>
          </a:xfrm>
          <a:noFill/>
          <a:ln/>
        </p:spPr>
        <p:txBody>
          <a:bodyPr/>
          <a:lstStyle/>
          <a:p>
            <a:r>
              <a:rPr lang="en-US" sz="3200" b="1" dirty="0">
                <a:solidFill>
                  <a:srgbClr val="70899B"/>
                </a:solidFill>
              </a:rPr>
              <a:t>PCT Timeline</a:t>
            </a:r>
          </a:p>
        </p:txBody>
      </p:sp>
      <p:pic>
        <p:nvPicPr>
          <p:cNvPr id="2056" name="Picture 8" descr="Puce-3_p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3" y="3714750"/>
            <a:ext cx="381000"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47670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2904" y="908720"/>
            <a:ext cx="8229600" cy="811697"/>
          </a:xfrm>
        </p:spPr>
        <p:txBody>
          <a:bodyPr/>
          <a:lstStyle/>
          <a:p>
            <a:r>
              <a:rPr lang="en-US" altLang="ja-JP" sz="3200" dirty="0" smtClean="0">
                <a:solidFill>
                  <a:srgbClr val="70869B"/>
                </a:solidFill>
                <a:ea typeface="MS PGothic" pitchFamily="34" charset="-128"/>
              </a:rPr>
              <a:t>Where to get help</a:t>
            </a:r>
            <a:endParaRPr lang="en-US" sz="3200" dirty="0">
              <a:solidFill>
                <a:srgbClr val="70869B"/>
              </a:solidFill>
            </a:endParaRPr>
          </a:p>
        </p:txBody>
      </p:sp>
      <p:sp>
        <p:nvSpPr>
          <p:cNvPr id="14339" name="Rectangle 3"/>
          <p:cNvSpPr>
            <a:spLocks noGrp="1" noChangeArrowheads="1"/>
          </p:cNvSpPr>
          <p:nvPr>
            <p:ph type="body" idx="1"/>
          </p:nvPr>
        </p:nvSpPr>
        <p:spPr>
          <a:xfrm>
            <a:off x="515169" y="2348880"/>
            <a:ext cx="7968556" cy="4104457"/>
          </a:xfrm>
        </p:spPr>
        <p:txBody>
          <a:bodyPr/>
          <a:lstStyle/>
          <a:p>
            <a:pPr marL="0" indent="0">
              <a:spcBef>
                <a:spcPts val="600"/>
              </a:spcBef>
              <a:spcAft>
                <a:spcPts val="0"/>
              </a:spcAft>
              <a:buNone/>
            </a:pPr>
            <a:r>
              <a:rPr lang="en-US" altLang="en-US" dirty="0">
                <a:ea typeface="ヒラギノ角ゴ Pro W3"/>
                <a:cs typeface="ヒラギノ角ゴ Pro W3"/>
              </a:rPr>
              <a:t> </a:t>
            </a:r>
            <a:endParaRPr lang="en-US" sz="2000" dirty="0">
              <a:solidFill>
                <a:srgbClr val="70869B"/>
              </a:solidFill>
            </a:endParaRPr>
          </a:p>
          <a:p>
            <a:pPr marL="292100" indent="-292100">
              <a:spcBef>
                <a:spcPts val="0"/>
              </a:spcBef>
              <a:spcAft>
                <a:spcPts val="0"/>
              </a:spcAft>
            </a:pPr>
            <a:r>
              <a:rPr lang="fr-CH" altLang="en-US" sz="2000" dirty="0" smtClean="0">
                <a:ea typeface="ヒラギノ角ゴ Pro W3"/>
                <a:cs typeface="ヒラギノ角ゴ Pro W3"/>
              </a:rPr>
              <a:t>General questions about the PCT</a:t>
            </a:r>
          </a:p>
          <a:p>
            <a:pPr marL="0" indent="0">
              <a:spcBef>
                <a:spcPts val="600"/>
              </a:spcBef>
              <a:spcAft>
                <a:spcPts val="0"/>
              </a:spcAft>
              <a:buNone/>
            </a:pPr>
            <a:r>
              <a:rPr lang="en-US" altLang="en-US" sz="2000" dirty="0" smtClean="0">
                <a:solidFill>
                  <a:srgbClr val="70869B"/>
                </a:solidFill>
                <a:ea typeface="ヒラギノ角ゴ Pro W3"/>
                <a:cs typeface="ヒラギノ角ゴ Pro W3"/>
              </a:rPr>
              <a:t>	       PCT </a:t>
            </a:r>
            <a:r>
              <a:rPr lang="en-US" altLang="en-US" sz="2000" dirty="0">
                <a:solidFill>
                  <a:srgbClr val="70869B"/>
                </a:solidFill>
                <a:ea typeface="ヒラギノ角ゴ Pro W3"/>
                <a:cs typeface="ヒラギノ角ゴ Pro W3"/>
              </a:rPr>
              <a:t>Information </a:t>
            </a:r>
            <a:r>
              <a:rPr lang="en-US" altLang="en-US" sz="2000" dirty="0" smtClean="0">
                <a:solidFill>
                  <a:srgbClr val="70869B"/>
                </a:solidFill>
                <a:ea typeface="ヒラギノ角ゴ Pro W3"/>
                <a:cs typeface="ヒラギノ角ゴ Pro W3"/>
              </a:rPr>
              <a:t>Service    	+</a:t>
            </a:r>
            <a:r>
              <a:rPr lang="en-US" altLang="en-US" sz="2000" dirty="0">
                <a:solidFill>
                  <a:srgbClr val="70869B"/>
                </a:solidFill>
                <a:ea typeface="ヒラギノ角ゴ Pro W3"/>
                <a:cs typeface="ヒラギノ角ゴ Pro W3"/>
              </a:rPr>
              <a:t>41 22 338 83 38 </a:t>
            </a:r>
          </a:p>
          <a:p>
            <a:pPr marL="0" lvl="3" indent="0">
              <a:spcBef>
                <a:spcPts val="0"/>
              </a:spcBef>
              <a:spcAft>
                <a:spcPts val="0"/>
              </a:spcAft>
              <a:buFont typeface="Symbol" pitchFamily="18" charset="2"/>
              <a:buNone/>
              <a:tabLst>
                <a:tab pos="1430338" algn="l"/>
              </a:tabLst>
            </a:pPr>
            <a:r>
              <a:rPr lang="en-US" altLang="en-US" sz="2000" dirty="0">
                <a:solidFill>
                  <a:srgbClr val="70869B"/>
                </a:solidFill>
                <a:ea typeface="ヒラギノ角ゴ Pro W3"/>
                <a:cs typeface="ヒラギノ角ゴ Pro W3"/>
              </a:rPr>
              <a:t>	</a:t>
            </a:r>
            <a:r>
              <a:rPr lang="fr-CH" altLang="en-US" sz="2000" dirty="0">
                <a:solidFill>
                  <a:srgbClr val="70869B"/>
                </a:solidFill>
                <a:ea typeface="ヒラギノ角ゴ Pro W3"/>
                <a:cs typeface="ヒラギノ角ゴ Pro W3"/>
              </a:rPr>
              <a:t>	             		</a:t>
            </a:r>
            <a:r>
              <a:rPr lang="fr-CH" altLang="en-US" sz="2000" dirty="0" smtClean="0">
                <a:solidFill>
                  <a:srgbClr val="70869B"/>
                </a:solidFill>
                <a:ea typeface="ヒラギノ角ゴ Pro W3"/>
                <a:cs typeface="ヒラギノ角ゴ Pro W3"/>
              </a:rPr>
              <a:t>	pct.infoline@wipo.int </a:t>
            </a:r>
            <a:endParaRPr lang="fr-CH" altLang="en-US" sz="2000" dirty="0">
              <a:solidFill>
                <a:srgbClr val="70869B"/>
              </a:solidFill>
              <a:ea typeface="ヒラギノ角ゴ Pro W3"/>
              <a:cs typeface="ヒラギノ角ゴ Pro W3"/>
            </a:endParaRPr>
          </a:p>
          <a:p>
            <a:pPr marL="292100" indent="-292100">
              <a:spcBef>
                <a:spcPts val="0"/>
              </a:spcBef>
              <a:spcAft>
                <a:spcPts val="0"/>
              </a:spcAft>
            </a:pPr>
            <a:r>
              <a:rPr lang="fr-CH" altLang="en-US" sz="2000" dirty="0" smtClean="0">
                <a:ea typeface="ヒラギノ角ゴ Pro W3"/>
                <a:cs typeface="ヒラギノ角ゴ Pro W3"/>
              </a:rPr>
              <a:t>Questions </a:t>
            </a:r>
            <a:r>
              <a:rPr lang="fr-CH" altLang="en-US" sz="2000" dirty="0">
                <a:ea typeface="ヒラギノ角ゴ Pro W3"/>
                <a:cs typeface="ヒラギノ角ゴ Pro W3"/>
              </a:rPr>
              <a:t>about </a:t>
            </a:r>
            <a:r>
              <a:rPr lang="fr-CH" altLang="en-US" sz="2000" dirty="0" err="1">
                <a:ea typeface="ヒラギノ角ゴ Pro W3"/>
                <a:cs typeface="ヒラギノ角ゴ Pro W3"/>
              </a:rPr>
              <a:t>ePCT</a:t>
            </a:r>
            <a:r>
              <a:rPr lang="fr-CH" altLang="en-US" sz="2000" dirty="0" smtClean="0">
                <a:ea typeface="ヒラギノ角ゴ Pro W3"/>
                <a:cs typeface="ヒラギノ角ゴ Pro W3"/>
              </a:rPr>
              <a:t>:</a:t>
            </a:r>
          </a:p>
          <a:p>
            <a:pPr marL="0" indent="-1257300">
              <a:spcBef>
                <a:spcPts val="0"/>
              </a:spcBef>
              <a:spcAft>
                <a:spcPts val="0"/>
              </a:spcAft>
              <a:buFont typeface="Symbol" pitchFamily="18" charset="2"/>
              <a:buNone/>
              <a:tabLst>
                <a:tab pos="1430338" algn="l"/>
              </a:tabLst>
            </a:pPr>
            <a:r>
              <a:rPr lang="en-US" sz="2000" dirty="0" smtClean="0">
                <a:solidFill>
                  <a:srgbClr val="70869B"/>
                </a:solidFill>
                <a:ea typeface="ヒラギノ角ゴ Pro W3"/>
                <a:cs typeface="ヒラギノ角ゴ Pro W3"/>
              </a:rPr>
              <a:t>    	</a:t>
            </a:r>
            <a:r>
              <a:rPr lang="en-US" sz="2000" dirty="0" err="1" smtClean="0">
                <a:solidFill>
                  <a:srgbClr val="70869B"/>
                </a:solidFill>
                <a:ea typeface="ヒラギノ角ゴ Pro W3"/>
                <a:cs typeface="ヒラギノ角ゴ Pro W3"/>
              </a:rPr>
              <a:t>eServices</a:t>
            </a:r>
            <a:r>
              <a:rPr lang="en-US" sz="2000" dirty="0" smtClean="0">
                <a:solidFill>
                  <a:srgbClr val="70869B"/>
                </a:solidFill>
                <a:ea typeface="ヒラギノ角ゴ Pro W3"/>
                <a:cs typeface="ヒラギノ角ゴ Pro W3"/>
              </a:rPr>
              <a:t> </a:t>
            </a:r>
            <a:r>
              <a:rPr lang="en-US" sz="2000" dirty="0">
                <a:solidFill>
                  <a:srgbClr val="70869B"/>
                </a:solidFill>
                <a:ea typeface="ヒラギノ角ゴ Pro W3"/>
                <a:cs typeface="ヒラギノ角ゴ Pro W3"/>
              </a:rPr>
              <a:t>Help </a:t>
            </a:r>
            <a:r>
              <a:rPr lang="en-US" sz="2000" dirty="0" smtClean="0">
                <a:solidFill>
                  <a:srgbClr val="70869B"/>
                </a:solidFill>
                <a:ea typeface="ヒラギノ角ゴ Pro W3"/>
                <a:cs typeface="ヒラギノ角ゴ Pro W3"/>
              </a:rPr>
              <a:t>Desk</a:t>
            </a:r>
            <a:r>
              <a:rPr lang="en-US" altLang="en-US" sz="2000" dirty="0" smtClean="0">
                <a:solidFill>
                  <a:srgbClr val="70869B"/>
                </a:solidFill>
                <a:ea typeface="ヒラギノ角ゴ Pro W3"/>
                <a:cs typeface="ヒラギノ角ゴ Pro W3"/>
              </a:rPr>
              <a:t>       	+</a:t>
            </a:r>
            <a:r>
              <a:rPr lang="en-US" altLang="en-US" sz="2000" dirty="0">
                <a:solidFill>
                  <a:srgbClr val="70869B"/>
                </a:solidFill>
                <a:ea typeface="ヒラギノ角ゴ Pro W3"/>
                <a:cs typeface="ヒラギノ角ゴ Pro W3"/>
              </a:rPr>
              <a:t>41 22 338 95 23 </a:t>
            </a:r>
          </a:p>
          <a:p>
            <a:pPr marL="0" lvl="3" indent="0">
              <a:spcBef>
                <a:spcPts val="0"/>
              </a:spcBef>
              <a:spcAft>
                <a:spcPts val="0"/>
              </a:spcAft>
              <a:buFont typeface="Symbol" pitchFamily="18" charset="2"/>
              <a:buNone/>
              <a:tabLst>
                <a:tab pos="1430338" algn="l"/>
              </a:tabLst>
            </a:pPr>
            <a:r>
              <a:rPr lang="en-US" altLang="en-US" sz="2000" dirty="0">
                <a:solidFill>
                  <a:srgbClr val="70869B"/>
                </a:solidFill>
                <a:ea typeface="ヒラギノ角ゴ Pro W3"/>
                <a:cs typeface="ヒラギノ角ゴ Pro W3"/>
              </a:rPr>
              <a:t>	      </a:t>
            </a:r>
            <a:r>
              <a:rPr lang="fr-CH" altLang="en-US" sz="2000" dirty="0">
                <a:solidFill>
                  <a:srgbClr val="70869B"/>
                </a:solidFill>
                <a:ea typeface="ヒラギノ角ゴ Pro W3"/>
                <a:cs typeface="ヒラギノ角ゴ Pro W3"/>
              </a:rPr>
              <a:t>	</a:t>
            </a:r>
            <a:r>
              <a:rPr lang="fr-CH" altLang="en-US" sz="2000" dirty="0" smtClean="0">
                <a:solidFill>
                  <a:srgbClr val="70869B"/>
                </a:solidFill>
                <a:ea typeface="ヒラギノ角ゴ Pro W3"/>
                <a:cs typeface="ヒラギノ角ゴ Pro W3"/>
              </a:rPr>
              <a:t>		pct.eservices@wipo.int </a:t>
            </a:r>
            <a:endParaRPr lang="fr-CH" altLang="en-US" sz="2000" dirty="0">
              <a:ea typeface="ヒラギノ角ゴ Pro W3"/>
              <a:cs typeface="ヒラギノ角ゴ Pro W3"/>
            </a:endParaRPr>
          </a:p>
          <a:p>
            <a:pPr marL="0" indent="0">
              <a:spcBef>
                <a:spcPts val="0"/>
              </a:spcBef>
              <a:spcAft>
                <a:spcPts val="0"/>
              </a:spcAft>
              <a:buNone/>
            </a:pPr>
            <a:endParaRPr lang="fr-CH" altLang="en-US" sz="2000" dirty="0">
              <a:ea typeface="ヒラギノ角ゴ Pro W3"/>
              <a:cs typeface="ヒラギノ角ゴ Pro W3"/>
            </a:endParaRPr>
          </a:p>
          <a:p>
            <a:pPr marL="292100" indent="-292100">
              <a:spcBef>
                <a:spcPts val="0"/>
              </a:spcBef>
              <a:spcAft>
                <a:spcPts val="0"/>
              </a:spcAft>
            </a:pPr>
            <a:r>
              <a:rPr lang="fr-CH" altLang="en-US" sz="2000" dirty="0" smtClean="0">
                <a:ea typeface="ヒラギノ角ゴ Pro W3"/>
                <a:cs typeface="ヒラギノ角ゴ Pro W3"/>
              </a:rPr>
              <a:t>Contact the Speaker:</a:t>
            </a:r>
            <a:endParaRPr lang="fr-CH" altLang="en-US" sz="2000" dirty="0">
              <a:ea typeface="ヒラギノ角ゴ Pro W3"/>
              <a:cs typeface="ヒラギノ角ゴ Pro W3"/>
            </a:endParaRPr>
          </a:p>
          <a:p>
            <a:pPr marL="0" indent="0">
              <a:spcBef>
                <a:spcPts val="0"/>
              </a:spcBef>
              <a:spcAft>
                <a:spcPts val="0"/>
              </a:spcAft>
              <a:buNone/>
              <a:tabLst>
                <a:tab pos="1430338" algn="l"/>
              </a:tabLst>
            </a:pPr>
            <a:r>
              <a:rPr lang="fr-CH" altLang="en-US" sz="2000" dirty="0">
                <a:ea typeface="ヒラギノ角ゴ Pro W3"/>
                <a:cs typeface="ヒラギノ角ゴ Pro W3"/>
              </a:rPr>
              <a:t>	</a:t>
            </a:r>
            <a:r>
              <a:rPr lang="en-US" altLang="en-US" sz="2000" dirty="0" smtClean="0">
                <a:solidFill>
                  <a:srgbClr val="70869B"/>
                </a:solidFill>
                <a:ea typeface="ヒラギノ角ゴ Pro W3"/>
                <a:cs typeface="ヒラギノ角ゴ Pro W3"/>
              </a:rPr>
              <a:t>Eva </a:t>
            </a:r>
            <a:r>
              <a:rPr lang="en-US" altLang="en-US" sz="2000" dirty="0" err="1" smtClean="0">
                <a:solidFill>
                  <a:srgbClr val="70869B"/>
                </a:solidFill>
                <a:ea typeface="ヒラギノ角ゴ Pro W3"/>
                <a:cs typeface="ヒラギノ角ゴ Pro W3"/>
              </a:rPr>
              <a:t>Schumm</a:t>
            </a:r>
            <a:r>
              <a:rPr lang="en-US" altLang="en-US" sz="2000" dirty="0" smtClean="0">
                <a:solidFill>
                  <a:srgbClr val="70869B"/>
                </a:solidFill>
                <a:ea typeface="ヒラギノ角ゴ Pro W3"/>
                <a:cs typeface="ヒラギノ角ゴ Pro W3"/>
              </a:rPr>
              <a:t>	</a:t>
            </a:r>
            <a:r>
              <a:rPr lang="fr-CH" altLang="en-US" sz="2000" dirty="0" smtClean="0">
                <a:solidFill>
                  <a:srgbClr val="70869B"/>
                </a:solidFill>
                <a:ea typeface="ヒラギノ角ゴ Pro W3"/>
                <a:cs typeface="ヒラギノ角ゴ Pro W3"/>
              </a:rPr>
              <a:t>+</a:t>
            </a:r>
            <a:r>
              <a:rPr lang="fr-CH" altLang="en-US" sz="2000" dirty="0">
                <a:solidFill>
                  <a:srgbClr val="70869B"/>
                </a:solidFill>
                <a:ea typeface="ヒラギノ角ゴ Pro W3"/>
                <a:cs typeface="ヒラギノ角ゴ Pro W3"/>
              </a:rPr>
              <a:t>41 22 338 93 </a:t>
            </a:r>
            <a:r>
              <a:rPr lang="fr-CH" altLang="en-US" sz="2000" dirty="0" smtClean="0">
                <a:solidFill>
                  <a:srgbClr val="70869B"/>
                </a:solidFill>
                <a:ea typeface="ヒラギノ角ゴ Pro W3"/>
                <a:cs typeface="ヒラギノ角ゴ Pro W3"/>
              </a:rPr>
              <a:t>93</a:t>
            </a:r>
            <a:r>
              <a:rPr lang="en-US" altLang="en-US" sz="2000" dirty="0" smtClean="0">
                <a:solidFill>
                  <a:srgbClr val="70869B"/>
                </a:solidFill>
                <a:ea typeface="ヒラギノ角ゴ Pro W3"/>
                <a:cs typeface="ヒラギノ角ゴ Pro W3"/>
              </a:rPr>
              <a:t> </a:t>
            </a:r>
          </a:p>
          <a:p>
            <a:pPr marL="0" indent="0">
              <a:spcBef>
                <a:spcPts val="0"/>
              </a:spcBef>
              <a:spcAft>
                <a:spcPts val="0"/>
              </a:spcAft>
              <a:buFont typeface="Symbol" pitchFamily="18" charset="2"/>
              <a:buNone/>
              <a:tabLst>
                <a:tab pos="1430338" algn="l"/>
              </a:tabLst>
            </a:pPr>
            <a:r>
              <a:rPr lang="en-US" altLang="en-US" sz="2000" dirty="0">
                <a:solidFill>
                  <a:srgbClr val="70869B"/>
                </a:solidFill>
                <a:ea typeface="ヒラギノ角ゴ Pro W3"/>
                <a:cs typeface="ヒラギノ角ゴ Pro W3"/>
              </a:rPr>
              <a:t>	</a:t>
            </a:r>
            <a:r>
              <a:rPr lang="en-US" altLang="en-US" sz="2000" dirty="0" smtClean="0">
                <a:solidFill>
                  <a:srgbClr val="70869B"/>
                </a:solidFill>
                <a:ea typeface="ヒラギノ角ゴ Pro W3"/>
                <a:cs typeface="ヒラギノ角ゴ Pro W3"/>
              </a:rPr>
              <a:t>			eva.schumm@wipo.int</a:t>
            </a:r>
            <a:endParaRPr lang="en-US" altLang="en-US" sz="2000" dirty="0">
              <a:solidFill>
                <a:srgbClr val="70869B"/>
              </a:solidFill>
              <a:ea typeface="ヒラギノ角ゴ Pro W3"/>
              <a:cs typeface="ヒラギノ角ゴ Pro W3"/>
            </a:endParaRPr>
          </a:p>
          <a:p>
            <a:pPr marL="0" indent="0">
              <a:spcBef>
                <a:spcPts val="0"/>
              </a:spcBef>
              <a:spcAft>
                <a:spcPts val="0"/>
              </a:spcAft>
              <a:buFont typeface="Symbol" pitchFamily="18" charset="2"/>
              <a:buNone/>
              <a:tabLst>
                <a:tab pos="1430338" algn="l"/>
              </a:tabLst>
            </a:pPr>
            <a:r>
              <a:rPr lang="fr-CH" altLang="en-US" sz="2000" dirty="0">
                <a:solidFill>
                  <a:srgbClr val="70869B"/>
                </a:solidFill>
                <a:ea typeface="ヒラギノ角ゴ Pro W3"/>
                <a:cs typeface="ヒラギノ角ゴ Pro W3"/>
              </a:rPr>
              <a:t>	</a:t>
            </a:r>
            <a:endParaRPr lang="fr-CH" altLang="en-US" dirty="0">
              <a:solidFill>
                <a:srgbClr val="70869B"/>
              </a:solidFill>
              <a:ea typeface="ヒラギノ角ゴ Pro W3"/>
              <a:cs typeface="ヒラギノ角ゴ Pro W3"/>
            </a:endParaRPr>
          </a:p>
          <a:p>
            <a:pPr marL="0" indent="0">
              <a:spcBef>
                <a:spcPts val="0"/>
              </a:spcBef>
              <a:spcAft>
                <a:spcPts val="0"/>
              </a:spcAft>
              <a:buFont typeface="Symbol" pitchFamily="18" charset="2"/>
              <a:buNone/>
              <a:tabLst>
                <a:tab pos="1430338" algn="l"/>
              </a:tabLst>
            </a:pPr>
            <a:r>
              <a:rPr lang="fr-CH" altLang="en-US" dirty="0">
                <a:solidFill>
                  <a:srgbClr val="70869B"/>
                </a:solidFill>
                <a:ea typeface="ヒラギノ角ゴ Pro W3"/>
                <a:cs typeface="ヒラギノ角ゴ Pro W3"/>
              </a:rPr>
              <a:t>	</a:t>
            </a:r>
          </a:p>
          <a:p>
            <a:pPr marL="0" indent="0">
              <a:spcBef>
                <a:spcPts val="0"/>
              </a:spcBef>
              <a:spcAft>
                <a:spcPts val="0"/>
              </a:spcAft>
              <a:buFont typeface="Symbol" pitchFamily="18" charset="2"/>
              <a:buNone/>
              <a:tabLst>
                <a:tab pos="1430338" algn="l"/>
              </a:tabLst>
            </a:pPr>
            <a:r>
              <a:rPr lang="fr-CH" altLang="en-US" dirty="0">
                <a:solidFill>
                  <a:srgbClr val="70869B"/>
                </a:solidFill>
                <a:ea typeface="ヒラギノ角ゴ Pro W3"/>
                <a:cs typeface="ヒラギノ角ゴ Pro W3"/>
              </a:rPr>
              <a:t>	</a:t>
            </a:r>
            <a:r>
              <a:rPr lang="fr-CH" altLang="en-US" dirty="0">
                <a:solidFill>
                  <a:srgbClr val="002060"/>
                </a:solidFill>
                <a:ea typeface="ヒラギノ角ゴ Pro W3"/>
                <a:cs typeface="ヒラギノ角ゴ Pro W3"/>
              </a:rPr>
              <a:t/>
            </a:r>
            <a:br>
              <a:rPr lang="fr-CH" altLang="en-US" dirty="0">
                <a:solidFill>
                  <a:srgbClr val="002060"/>
                </a:solidFill>
                <a:ea typeface="ヒラギノ角ゴ Pro W3"/>
                <a:cs typeface="ヒラギノ角ゴ Pro W3"/>
              </a:rPr>
            </a:br>
            <a:endParaRPr lang="fr-CH" dirty="0">
              <a:solidFill>
                <a:srgbClr val="002060"/>
              </a:solidFill>
              <a:ea typeface="ヒラギノ角ゴ Pro W3"/>
            </a:endParaRPr>
          </a:p>
          <a:p>
            <a:pPr marL="0" indent="0">
              <a:spcBef>
                <a:spcPts val="0"/>
              </a:spcBef>
              <a:spcAft>
                <a:spcPts val="0"/>
              </a:spcAft>
              <a:buFont typeface="Symbol" pitchFamily="18" charset="2"/>
              <a:buNone/>
              <a:tabLst>
                <a:tab pos="1430338" algn="l"/>
              </a:tabLst>
            </a:pPr>
            <a:r>
              <a:rPr lang="fr-CH" dirty="0">
                <a:solidFill>
                  <a:srgbClr val="002060"/>
                </a:solidFill>
                <a:ea typeface="ヒラギノ角ゴ Pro W3"/>
              </a:rPr>
              <a:t>	</a:t>
            </a:r>
            <a:endParaRPr lang="en-US" dirty="0"/>
          </a:p>
        </p:txBody>
      </p:sp>
      <p:pic>
        <p:nvPicPr>
          <p:cNvPr id="2" name="Picture 1"/>
          <p:cNvPicPr>
            <a:picLocks noChangeAspect="1"/>
          </p:cNvPicPr>
          <p:nvPr/>
        </p:nvPicPr>
        <p:blipFill>
          <a:blip r:embed="rId3"/>
          <a:stretch>
            <a:fillRect/>
          </a:stretch>
        </p:blipFill>
        <p:spPr>
          <a:xfrm>
            <a:off x="4788024" y="188641"/>
            <a:ext cx="3456384" cy="2304256"/>
          </a:xfrm>
          <a:prstGeom prst="rect">
            <a:avLst/>
          </a:prstGeom>
        </p:spPr>
      </p:pic>
    </p:spTree>
    <p:extLst>
      <p:ext uri="{BB962C8B-B14F-4D97-AF65-F5344CB8AC3E}">
        <p14:creationId xmlns:p14="http://schemas.microsoft.com/office/powerpoint/2010/main" val="1601596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68287" y="446088"/>
            <a:ext cx="87217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3600" dirty="0">
                <a:solidFill>
                  <a:srgbClr val="70899B"/>
                </a:solidFill>
                <a:ea typeface="ヒラギノ角ゴ Pro W3" pitchFamily="1" charset="-128"/>
              </a:rPr>
              <a:t>PCT TIMELINE </a:t>
            </a:r>
            <a:endParaRPr lang="en-US" sz="3600" dirty="0">
              <a:solidFill>
                <a:srgbClr val="FF0000"/>
              </a:solidFill>
              <a:ea typeface="ヒラギノ角ゴ Pro W3" pitchFamily="1" charset="-128"/>
            </a:endParaRPr>
          </a:p>
        </p:txBody>
      </p:sp>
      <p:grpSp>
        <p:nvGrpSpPr>
          <p:cNvPr id="3" name="Group 3"/>
          <p:cNvGrpSpPr>
            <a:grpSpLocks/>
          </p:cNvGrpSpPr>
          <p:nvPr/>
        </p:nvGrpSpPr>
        <p:grpSpPr bwMode="auto">
          <a:xfrm>
            <a:off x="177799" y="1268760"/>
            <a:ext cx="8812213" cy="4144962"/>
            <a:chOff x="112" y="819"/>
            <a:chExt cx="5551" cy="2611"/>
          </a:xfrm>
        </p:grpSpPr>
        <p:sp>
          <p:nvSpPr>
            <p:cNvPr id="4" name="Rectangle 4" descr="10%"/>
            <p:cNvSpPr>
              <a:spLocks noChangeArrowheads="1"/>
            </p:cNvSpPr>
            <p:nvPr/>
          </p:nvSpPr>
          <p:spPr bwMode="auto">
            <a:xfrm>
              <a:off x="3275" y="819"/>
              <a:ext cx="1197" cy="376"/>
            </a:xfrm>
            <a:prstGeom prst="rect">
              <a:avLst/>
            </a:prstGeom>
            <a:noFill/>
            <a:ln>
              <a:noFill/>
            </a:ln>
            <a:effectLst/>
            <a:extLst>
              <a:ext uri="{909E8E84-426E-40DD-AFC4-6F175D3DCCD1}">
                <a14:hiddenFill xmlns:a14="http://schemas.microsoft.com/office/drawing/2010/main">
                  <a:pattFill prst="pct10">
                    <a:fgClr>
                      <a:schemeClr val="tx2"/>
                    </a:fgClr>
                    <a:bgClr>
                      <a:srgbClr val="FFFFFF"/>
                    </a:bgClr>
                  </a:pattFill>
                </a14:hiddenFill>
              </a:ex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762000" eaLnBrk="0" hangingPunct="0">
                <a:spcBef>
                  <a:spcPts val="0"/>
                </a:spcBef>
              </a:pPr>
              <a:r>
                <a:rPr lang="en-US" sz="1100" dirty="0">
                  <a:solidFill>
                    <a:schemeClr val="bg1">
                      <a:lumMod val="65000"/>
                    </a:schemeClr>
                  </a:solidFill>
                  <a:ea typeface="ヒラギノ角ゴ Pro W3" pitchFamily="1" charset="-128"/>
                </a:rPr>
                <a:t>Request for </a:t>
              </a:r>
            </a:p>
            <a:p>
              <a:pPr algn="l" defTabSz="762000" eaLnBrk="0" hangingPunct="0">
                <a:spcBef>
                  <a:spcPts val="0"/>
                </a:spcBef>
              </a:pPr>
              <a:r>
                <a:rPr lang="en-US" sz="1100" dirty="0">
                  <a:solidFill>
                    <a:schemeClr val="bg1">
                      <a:lumMod val="65000"/>
                    </a:schemeClr>
                  </a:solidFill>
                  <a:ea typeface="ヒラギノ角ゴ Pro W3" pitchFamily="1" charset="-128"/>
                </a:rPr>
                <a:t>supplementary international</a:t>
              </a:r>
            </a:p>
            <a:p>
              <a:pPr algn="l" defTabSz="762000" eaLnBrk="0" hangingPunct="0">
                <a:spcBef>
                  <a:spcPts val="0"/>
                </a:spcBef>
              </a:pPr>
              <a:r>
                <a:rPr lang="fr-CH" sz="1100" dirty="0" err="1">
                  <a:solidFill>
                    <a:schemeClr val="bg1">
                      <a:lumMod val="65000"/>
                    </a:schemeClr>
                  </a:solidFill>
                  <a:ea typeface="ヒラギノ角ゴ Pro W3" pitchFamily="1" charset="-128"/>
                </a:rPr>
                <a:t>search</a:t>
              </a:r>
              <a:r>
                <a:rPr lang="fr-CH" sz="1100" dirty="0">
                  <a:solidFill>
                    <a:schemeClr val="bg1">
                      <a:lumMod val="65000"/>
                    </a:schemeClr>
                  </a:solidFill>
                  <a:ea typeface="ヒラギノ角ゴ Pro W3" pitchFamily="1" charset="-128"/>
                </a:rPr>
                <a:t> (</a:t>
              </a:r>
              <a:r>
                <a:rPr lang="fr-CH" sz="1100" dirty="0" err="1">
                  <a:solidFill>
                    <a:schemeClr val="bg1">
                      <a:lumMod val="65000"/>
                    </a:schemeClr>
                  </a:solidFill>
                  <a:ea typeface="ヒラギノ角ゴ Pro W3" pitchFamily="1" charset="-128"/>
                </a:rPr>
                <a:t>optional</a:t>
              </a:r>
              <a:r>
                <a:rPr lang="fr-CH" sz="1100" dirty="0">
                  <a:solidFill>
                    <a:schemeClr val="bg1">
                      <a:lumMod val="65000"/>
                    </a:schemeClr>
                  </a:solidFill>
                  <a:ea typeface="ヒラギノ角ゴ Pro W3" pitchFamily="1" charset="-128"/>
                </a:rPr>
                <a:t>)</a:t>
              </a:r>
              <a:endParaRPr lang="en-US" sz="1100" dirty="0">
                <a:solidFill>
                  <a:schemeClr val="bg1">
                    <a:lumMod val="65000"/>
                  </a:schemeClr>
                </a:solidFill>
                <a:ea typeface="ヒラギノ角ゴ Pro W3" pitchFamily="1" charset="-128"/>
              </a:endParaRPr>
            </a:p>
          </p:txBody>
        </p:sp>
        <p:sp>
          <p:nvSpPr>
            <p:cNvPr id="5" name="Rectangle 5"/>
            <p:cNvSpPr>
              <a:spLocks noChangeArrowheads="1"/>
            </p:cNvSpPr>
            <p:nvPr/>
          </p:nvSpPr>
          <p:spPr bwMode="auto">
            <a:xfrm>
              <a:off x="112" y="2259"/>
              <a:ext cx="464"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eaLnBrk="0" hangingPunct="0"/>
              <a:r>
                <a:rPr lang="en-US" sz="1100">
                  <a:ea typeface="ヒラギノ角ゴ Pro W3" pitchFamily="1" charset="-128"/>
                </a:rPr>
                <a:t>(months)</a:t>
              </a:r>
            </a:p>
          </p:txBody>
        </p:sp>
        <p:sp>
          <p:nvSpPr>
            <p:cNvPr id="6" name="Rectangle 6"/>
            <p:cNvSpPr>
              <a:spLocks noChangeArrowheads="1"/>
            </p:cNvSpPr>
            <p:nvPr/>
          </p:nvSpPr>
          <p:spPr bwMode="auto">
            <a:xfrm>
              <a:off x="1182" y="1871"/>
              <a:ext cx="501"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62" tIns="47625" rIns="93662" bIns="47625">
              <a:spAutoFit/>
            </a:bodyPr>
            <a:lstStyle/>
            <a:p>
              <a:pPr algn="l" eaLnBrk="0" hangingPunct="0"/>
              <a:r>
                <a:rPr lang="en-US" sz="1100" dirty="0">
                  <a:solidFill>
                    <a:srgbClr val="0070C0"/>
                  </a:solidFill>
                  <a:ea typeface="ヒラギノ角ゴ Pro W3" pitchFamily="1" charset="-128"/>
                </a:rPr>
                <a:t>PCT filing</a:t>
              </a:r>
            </a:p>
          </p:txBody>
        </p:sp>
        <p:sp>
          <p:nvSpPr>
            <p:cNvPr id="7" name="Rectangle 7"/>
            <p:cNvSpPr>
              <a:spLocks noChangeArrowheads="1"/>
            </p:cNvSpPr>
            <p:nvPr/>
          </p:nvSpPr>
          <p:spPr bwMode="auto">
            <a:xfrm>
              <a:off x="1585" y="2247"/>
              <a:ext cx="216"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eaLnBrk="0" hangingPunct="0"/>
              <a:r>
                <a:rPr lang="en-US" sz="1100">
                  <a:ea typeface="ヒラギノ角ゴ Pro W3" pitchFamily="1" charset="-128"/>
                </a:rPr>
                <a:t>12</a:t>
              </a:r>
            </a:p>
          </p:txBody>
        </p:sp>
        <p:sp>
          <p:nvSpPr>
            <p:cNvPr id="8" name="Rectangle 8"/>
            <p:cNvSpPr>
              <a:spLocks noChangeArrowheads="1"/>
            </p:cNvSpPr>
            <p:nvPr/>
          </p:nvSpPr>
          <p:spPr bwMode="auto">
            <a:xfrm>
              <a:off x="534" y="2249"/>
              <a:ext cx="167"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eaLnBrk="0" hangingPunct="0"/>
              <a:r>
                <a:rPr lang="en-US" sz="1100">
                  <a:ea typeface="ヒラギノ角ゴ Pro W3" pitchFamily="1" charset="-128"/>
                </a:rPr>
                <a:t>0</a:t>
              </a:r>
            </a:p>
          </p:txBody>
        </p:sp>
        <p:sp>
          <p:nvSpPr>
            <p:cNvPr id="9" name="Rectangle 9"/>
            <p:cNvSpPr>
              <a:spLocks noChangeArrowheads="1"/>
            </p:cNvSpPr>
            <p:nvPr/>
          </p:nvSpPr>
          <p:spPr bwMode="auto">
            <a:xfrm>
              <a:off x="4464" y="1907"/>
              <a:ext cx="216"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eaLnBrk="0" hangingPunct="0"/>
              <a:r>
                <a:rPr lang="en-US" sz="1100" b="1" dirty="0">
                  <a:solidFill>
                    <a:srgbClr val="0070C0"/>
                  </a:solidFill>
                  <a:ea typeface="ヒラギノ角ゴ Pro W3" pitchFamily="1" charset="-128"/>
                </a:rPr>
                <a:t>30</a:t>
              </a:r>
            </a:p>
          </p:txBody>
        </p:sp>
        <p:sp>
          <p:nvSpPr>
            <p:cNvPr id="10" name="Line 10"/>
            <p:cNvSpPr>
              <a:spLocks noChangeShapeType="1"/>
            </p:cNvSpPr>
            <p:nvPr/>
          </p:nvSpPr>
          <p:spPr bwMode="auto">
            <a:xfrm>
              <a:off x="618" y="2482"/>
              <a:ext cx="389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11"/>
            <p:cNvSpPr>
              <a:spLocks noChangeShapeType="1"/>
            </p:cNvSpPr>
            <p:nvPr/>
          </p:nvSpPr>
          <p:spPr bwMode="auto">
            <a:xfrm flipV="1">
              <a:off x="1688" y="2396"/>
              <a:ext cx="0" cy="8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12"/>
            <p:cNvSpPr>
              <a:spLocks noChangeArrowheads="1"/>
            </p:cNvSpPr>
            <p:nvPr/>
          </p:nvSpPr>
          <p:spPr bwMode="auto">
            <a:xfrm>
              <a:off x="1633" y="1408"/>
              <a:ext cx="997" cy="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62" tIns="47625" rIns="93662" bIns="47625">
              <a:spAutoFit/>
            </a:bodyPr>
            <a:lstStyle/>
            <a:p>
              <a:pPr algn="l" eaLnBrk="0" hangingPunct="0">
                <a:spcBef>
                  <a:spcPts val="0"/>
                </a:spcBef>
              </a:pPr>
              <a:r>
                <a:rPr lang="en-US" sz="1100" b="1" dirty="0">
                  <a:solidFill>
                    <a:srgbClr val="0070C0"/>
                  </a:solidFill>
                  <a:ea typeface="ヒラギノ角ゴ Pro W3" pitchFamily="1" charset="-128"/>
                </a:rPr>
                <a:t>International search report (ISR) and written opinion (WO) of ISA</a:t>
              </a:r>
            </a:p>
          </p:txBody>
        </p:sp>
        <p:sp>
          <p:nvSpPr>
            <p:cNvPr id="13" name="Rectangle 13"/>
            <p:cNvSpPr>
              <a:spLocks noChangeArrowheads="1"/>
            </p:cNvSpPr>
            <p:nvPr/>
          </p:nvSpPr>
          <p:spPr bwMode="auto">
            <a:xfrm>
              <a:off x="2347" y="2261"/>
              <a:ext cx="216"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eaLnBrk="0" hangingPunct="0"/>
              <a:r>
                <a:rPr lang="en-US" sz="1100" b="1" dirty="0">
                  <a:solidFill>
                    <a:srgbClr val="0070C0"/>
                  </a:solidFill>
                  <a:ea typeface="ヒラギノ角ゴ Pro W3" pitchFamily="1" charset="-128"/>
                </a:rPr>
                <a:t>16</a:t>
              </a:r>
            </a:p>
          </p:txBody>
        </p:sp>
        <p:sp>
          <p:nvSpPr>
            <p:cNvPr id="14" name="Rectangle 14"/>
            <p:cNvSpPr>
              <a:spLocks noChangeArrowheads="1"/>
            </p:cNvSpPr>
            <p:nvPr/>
          </p:nvSpPr>
          <p:spPr bwMode="auto">
            <a:xfrm>
              <a:off x="2620" y="2264"/>
              <a:ext cx="216"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eaLnBrk="0" hangingPunct="0"/>
              <a:r>
                <a:rPr lang="en-US" sz="1100" b="1" dirty="0">
                  <a:solidFill>
                    <a:srgbClr val="0070C0"/>
                  </a:solidFill>
                  <a:ea typeface="ヒラギノ角ゴ Pro W3" pitchFamily="1" charset="-128"/>
                </a:rPr>
                <a:t>18</a:t>
              </a:r>
            </a:p>
          </p:txBody>
        </p:sp>
        <p:sp>
          <p:nvSpPr>
            <p:cNvPr id="15" name="Line 15"/>
            <p:cNvSpPr>
              <a:spLocks noChangeShapeType="1"/>
            </p:cNvSpPr>
            <p:nvPr/>
          </p:nvSpPr>
          <p:spPr bwMode="auto">
            <a:xfrm flipV="1">
              <a:off x="2736" y="2404"/>
              <a:ext cx="0" cy="7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Text Box 16"/>
            <p:cNvSpPr txBox="1">
              <a:spLocks noChangeArrowheads="1"/>
            </p:cNvSpPr>
            <p:nvPr/>
          </p:nvSpPr>
          <p:spPr bwMode="auto">
            <a:xfrm>
              <a:off x="1617" y="1168"/>
              <a:ext cx="1152"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en-US" sz="1100" b="1" dirty="0">
                  <a:solidFill>
                    <a:srgbClr val="0070C0"/>
                  </a:solidFill>
                  <a:ea typeface="ヒラギノ角ゴ Pro W3" pitchFamily="1" charset="-128"/>
                </a:rPr>
                <a:t>International publication</a:t>
              </a:r>
            </a:p>
          </p:txBody>
        </p:sp>
        <p:sp>
          <p:nvSpPr>
            <p:cNvPr id="17" name="Line 17"/>
            <p:cNvSpPr>
              <a:spLocks noChangeShapeType="1"/>
            </p:cNvSpPr>
            <p:nvPr/>
          </p:nvSpPr>
          <p:spPr bwMode="auto">
            <a:xfrm flipV="1">
              <a:off x="618" y="2400"/>
              <a:ext cx="0" cy="8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 name="Group 18"/>
            <p:cNvGrpSpPr>
              <a:grpSpLocks/>
            </p:cNvGrpSpPr>
            <p:nvPr/>
          </p:nvGrpSpPr>
          <p:grpSpPr bwMode="auto">
            <a:xfrm>
              <a:off x="4457" y="2120"/>
              <a:ext cx="380" cy="727"/>
              <a:chOff x="4047" y="342"/>
              <a:chExt cx="651" cy="1134"/>
            </a:xfrm>
          </p:grpSpPr>
          <p:sp>
            <p:nvSpPr>
              <p:cNvPr id="51" name="Line 19"/>
              <p:cNvSpPr>
                <a:spLocks noChangeShapeType="1"/>
              </p:cNvSpPr>
              <p:nvPr/>
            </p:nvSpPr>
            <p:spPr bwMode="auto">
              <a:xfrm rot="18900000">
                <a:off x="4047" y="705"/>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20"/>
              <p:cNvSpPr>
                <a:spLocks noChangeShapeType="1"/>
              </p:cNvSpPr>
              <p:nvPr/>
            </p:nvSpPr>
            <p:spPr bwMode="auto">
              <a:xfrm rot="900000">
                <a:off x="4122" y="984"/>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21"/>
              <p:cNvSpPr>
                <a:spLocks noChangeShapeType="1"/>
              </p:cNvSpPr>
              <p:nvPr/>
            </p:nvSpPr>
            <p:spPr bwMode="auto">
              <a:xfrm rot="2700000">
                <a:off x="4047" y="1113"/>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22"/>
              <p:cNvSpPr>
                <a:spLocks noChangeShapeType="1"/>
              </p:cNvSpPr>
              <p:nvPr/>
            </p:nvSpPr>
            <p:spPr bwMode="auto">
              <a:xfrm rot="4500000">
                <a:off x="3918" y="1188"/>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23"/>
              <p:cNvSpPr>
                <a:spLocks noChangeShapeType="1"/>
              </p:cNvSpPr>
              <p:nvPr/>
            </p:nvSpPr>
            <p:spPr bwMode="auto">
              <a:xfrm rot="20700000">
                <a:off x="4122" y="834"/>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24"/>
              <p:cNvSpPr>
                <a:spLocks noChangeShapeType="1"/>
              </p:cNvSpPr>
              <p:nvPr/>
            </p:nvSpPr>
            <p:spPr bwMode="auto">
              <a:xfrm rot="17100000">
                <a:off x="3919" y="629"/>
                <a:ext cx="576"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 name="Rectangle 25"/>
            <p:cNvSpPr>
              <a:spLocks noChangeArrowheads="1"/>
            </p:cNvSpPr>
            <p:nvPr/>
          </p:nvSpPr>
          <p:spPr bwMode="auto">
            <a:xfrm>
              <a:off x="556" y="1350"/>
              <a:ext cx="837"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spcBef>
                  <a:spcPts val="0"/>
                </a:spcBef>
              </a:pPr>
              <a:r>
                <a:rPr lang="en-US" sz="1100" dirty="0">
                  <a:ea typeface="ヒラギノ角ゴ Pro W3" pitchFamily="1" charset="-128"/>
                </a:rPr>
                <a:t>National/Regional/</a:t>
              </a:r>
            </a:p>
            <a:p>
              <a:pPr algn="l" eaLnBrk="0" hangingPunct="0">
                <a:spcBef>
                  <a:spcPts val="0"/>
                </a:spcBef>
              </a:pPr>
              <a:r>
                <a:rPr lang="en-US" sz="1100" dirty="0">
                  <a:ea typeface="ヒラギノ角ゴ Pro W3" pitchFamily="1" charset="-128"/>
                </a:rPr>
                <a:t>PCT filing/</a:t>
              </a:r>
            </a:p>
            <a:p>
              <a:pPr algn="l" eaLnBrk="0" hangingPunct="0">
                <a:spcBef>
                  <a:spcPts val="0"/>
                </a:spcBef>
              </a:pPr>
              <a:r>
                <a:rPr lang="en-US" sz="1100" dirty="0">
                  <a:ea typeface="ヒラギノ角ゴ Pro W3" pitchFamily="1" charset="-128"/>
                </a:rPr>
                <a:t>(priority date)</a:t>
              </a:r>
            </a:p>
          </p:txBody>
        </p:sp>
        <p:sp>
          <p:nvSpPr>
            <p:cNvPr id="20" name="Line 26"/>
            <p:cNvSpPr>
              <a:spLocks noChangeShapeType="1"/>
            </p:cNvSpPr>
            <p:nvPr/>
          </p:nvSpPr>
          <p:spPr bwMode="auto">
            <a:xfrm>
              <a:off x="613" y="1743"/>
              <a:ext cx="0" cy="511"/>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27"/>
            <p:cNvSpPr>
              <a:spLocks noChangeShapeType="1"/>
            </p:cNvSpPr>
            <p:nvPr/>
          </p:nvSpPr>
          <p:spPr bwMode="auto">
            <a:xfrm>
              <a:off x="1687" y="2020"/>
              <a:ext cx="0" cy="240"/>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28"/>
            <p:cNvSpPr>
              <a:spLocks noChangeShapeType="1"/>
            </p:cNvSpPr>
            <p:nvPr/>
          </p:nvSpPr>
          <p:spPr bwMode="auto">
            <a:xfrm>
              <a:off x="613" y="1741"/>
              <a:ext cx="73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29"/>
            <p:cNvSpPr>
              <a:spLocks noChangeShapeType="1"/>
            </p:cNvSpPr>
            <p:nvPr/>
          </p:nvSpPr>
          <p:spPr bwMode="auto">
            <a:xfrm>
              <a:off x="2453" y="1883"/>
              <a:ext cx="0" cy="396"/>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30"/>
            <p:cNvSpPr>
              <a:spLocks noChangeShapeType="1"/>
            </p:cNvSpPr>
            <p:nvPr/>
          </p:nvSpPr>
          <p:spPr bwMode="auto">
            <a:xfrm>
              <a:off x="1711" y="1867"/>
              <a:ext cx="745" cy="1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31"/>
            <p:cNvSpPr>
              <a:spLocks noChangeShapeType="1"/>
            </p:cNvSpPr>
            <p:nvPr/>
          </p:nvSpPr>
          <p:spPr bwMode="auto">
            <a:xfrm>
              <a:off x="2747" y="1329"/>
              <a:ext cx="0" cy="939"/>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32"/>
            <p:cNvSpPr>
              <a:spLocks noChangeShapeType="1"/>
            </p:cNvSpPr>
            <p:nvPr/>
          </p:nvSpPr>
          <p:spPr bwMode="auto">
            <a:xfrm flipV="1">
              <a:off x="1799" y="1326"/>
              <a:ext cx="93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33"/>
            <p:cNvSpPr>
              <a:spLocks noChangeShapeType="1"/>
            </p:cNvSpPr>
            <p:nvPr/>
          </p:nvSpPr>
          <p:spPr bwMode="auto">
            <a:xfrm>
              <a:off x="2746" y="2539"/>
              <a:ext cx="0" cy="404"/>
            </a:xfrm>
            <a:prstGeom prst="line">
              <a:avLst/>
            </a:prstGeom>
            <a:noFill/>
            <a:ln w="9525">
              <a:solidFill>
                <a:schemeClr val="tx1"/>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Rectangle 34"/>
            <p:cNvSpPr>
              <a:spLocks noChangeArrowheads="1"/>
            </p:cNvSpPr>
            <p:nvPr/>
          </p:nvSpPr>
          <p:spPr bwMode="auto">
            <a:xfrm>
              <a:off x="4825" y="1948"/>
              <a:ext cx="601"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eaLnBrk="0" hangingPunct="0">
                <a:spcBef>
                  <a:spcPts val="0"/>
                </a:spcBef>
              </a:pPr>
              <a:r>
                <a:rPr lang="en-US" sz="1100" dirty="0">
                  <a:ea typeface="ヒラギノ角ゴ Pro W3" pitchFamily="1" charset="-128"/>
                </a:rPr>
                <a:t>National</a:t>
              </a:r>
            </a:p>
            <a:p>
              <a:pPr eaLnBrk="0" hangingPunct="0">
                <a:spcBef>
                  <a:spcPts val="0"/>
                </a:spcBef>
              </a:pPr>
              <a:r>
                <a:rPr lang="en-US" sz="1100" dirty="0">
                  <a:ea typeface="ヒラギノ角ゴ Pro W3" pitchFamily="1" charset="-128"/>
                </a:rPr>
                <a:t>phase entry </a:t>
              </a:r>
            </a:p>
          </p:txBody>
        </p:sp>
        <p:sp>
          <p:nvSpPr>
            <p:cNvPr id="29" name="Line 35"/>
            <p:cNvSpPr>
              <a:spLocks noChangeShapeType="1"/>
            </p:cNvSpPr>
            <p:nvPr/>
          </p:nvSpPr>
          <p:spPr bwMode="auto">
            <a:xfrm>
              <a:off x="1796" y="2942"/>
              <a:ext cx="951"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36"/>
            <p:cNvSpPr>
              <a:spLocks noChangeShapeType="1"/>
            </p:cNvSpPr>
            <p:nvPr/>
          </p:nvSpPr>
          <p:spPr bwMode="auto">
            <a:xfrm>
              <a:off x="1247" y="2020"/>
              <a:ext cx="424" cy="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37"/>
            <p:cNvSpPr>
              <a:spLocks noChangeShapeType="1"/>
            </p:cNvSpPr>
            <p:nvPr/>
          </p:nvSpPr>
          <p:spPr bwMode="auto">
            <a:xfrm flipV="1">
              <a:off x="2452" y="2404"/>
              <a:ext cx="0" cy="7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Rectangle 38"/>
            <p:cNvSpPr>
              <a:spLocks noChangeArrowheads="1"/>
            </p:cNvSpPr>
            <p:nvPr/>
          </p:nvSpPr>
          <p:spPr bwMode="auto">
            <a:xfrm>
              <a:off x="4722" y="2631"/>
              <a:ext cx="941"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eaLnBrk="0" hangingPunct="0">
                <a:spcBef>
                  <a:spcPts val="0"/>
                </a:spcBef>
              </a:pPr>
              <a:r>
                <a:rPr lang="en-US" sz="1100" dirty="0">
                  <a:ea typeface="ヒラギノ角ゴ Pro W3" pitchFamily="1" charset="-128"/>
                </a:rPr>
                <a:t>IB communicates</a:t>
              </a:r>
            </a:p>
            <a:p>
              <a:pPr eaLnBrk="0" hangingPunct="0">
                <a:spcBef>
                  <a:spcPts val="0"/>
                </a:spcBef>
              </a:pPr>
              <a:r>
                <a:rPr lang="en-US" sz="1100" dirty="0">
                  <a:ea typeface="ヒラギノ角ゴ Pro W3" pitchFamily="1" charset="-128"/>
                </a:rPr>
                <a:t>IPRP (Chapter I or II)</a:t>
              </a:r>
            </a:p>
            <a:p>
              <a:pPr eaLnBrk="0" hangingPunct="0">
                <a:spcBef>
                  <a:spcPts val="0"/>
                </a:spcBef>
              </a:pPr>
              <a:r>
                <a:rPr lang="en-US" sz="1100" dirty="0">
                  <a:ea typeface="ヒラギノ角ゴ Pro W3" pitchFamily="1" charset="-128"/>
                </a:rPr>
                <a:t>to DOs/EOs</a:t>
              </a:r>
            </a:p>
          </p:txBody>
        </p:sp>
        <p:sp>
          <p:nvSpPr>
            <p:cNvPr id="35" name="Line 41"/>
            <p:cNvSpPr>
              <a:spLocks noChangeShapeType="1"/>
            </p:cNvSpPr>
            <p:nvPr/>
          </p:nvSpPr>
          <p:spPr bwMode="auto">
            <a:xfrm>
              <a:off x="3313" y="1206"/>
              <a:ext cx="0" cy="1071"/>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42"/>
            <p:cNvSpPr>
              <a:spLocks noChangeShapeType="1"/>
            </p:cNvSpPr>
            <p:nvPr/>
          </p:nvSpPr>
          <p:spPr bwMode="auto">
            <a:xfrm flipV="1">
              <a:off x="3315" y="1201"/>
              <a:ext cx="113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43"/>
            <p:cNvSpPr>
              <a:spLocks noChangeShapeType="1"/>
            </p:cNvSpPr>
            <p:nvPr/>
          </p:nvSpPr>
          <p:spPr bwMode="auto">
            <a:xfrm flipV="1">
              <a:off x="3335" y="2403"/>
              <a:ext cx="0" cy="7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Rectangle 44"/>
            <p:cNvSpPr>
              <a:spLocks noChangeArrowheads="1"/>
            </p:cNvSpPr>
            <p:nvPr/>
          </p:nvSpPr>
          <p:spPr bwMode="auto">
            <a:xfrm>
              <a:off x="3215" y="2252"/>
              <a:ext cx="216"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eaLnBrk="0" hangingPunct="0"/>
              <a:r>
                <a:rPr lang="en-US" sz="1100">
                  <a:ea typeface="ヒラギノ角ゴ Pro W3" pitchFamily="1" charset="-128"/>
                </a:rPr>
                <a:t>22</a:t>
              </a:r>
            </a:p>
          </p:txBody>
        </p:sp>
        <p:sp>
          <p:nvSpPr>
            <p:cNvPr id="39" name="Line 45"/>
            <p:cNvSpPr>
              <a:spLocks noChangeShapeType="1"/>
            </p:cNvSpPr>
            <p:nvPr/>
          </p:nvSpPr>
          <p:spPr bwMode="auto">
            <a:xfrm>
              <a:off x="3317" y="2554"/>
              <a:ext cx="0" cy="876"/>
            </a:xfrm>
            <a:prstGeom prst="line">
              <a:avLst/>
            </a:prstGeom>
            <a:noFill/>
            <a:ln w="9525">
              <a:solidFill>
                <a:schemeClr val="tx1"/>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46"/>
            <p:cNvSpPr>
              <a:spLocks noChangeShapeType="1"/>
            </p:cNvSpPr>
            <p:nvPr/>
          </p:nvSpPr>
          <p:spPr bwMode="auto">
            <a:xfrm>
              <a:off x="1989" y="3418"/>
              <a:ext cx="1315" cy="9"/>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47"/>
            <p:cNvSpPr>
              <a:spLocks noChangeShapeType="1"/>
            </p:cNvSpPr>
            <p:nvPr/>
          </p:nvSpPr>
          <p:spPr bwMode="auto">
            <a:xfrm flipV="1">
              <a:off x="4332" y="2414"/>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Rectangle 48"/>
            <p:cNvSpPr>
              <a:spLocks noChangeArrowheads="1"/>
            </p:cNvSpPr>
            <p:nvPr/>
          </p:nvSpPr>
          <p:spPr bwMode="auto">
            <a:xfrm>
              <a:off x="4232" y="2251"/>
              <a:ext cx="216"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eaLnBrk="0" hangingPunct="0"/>
              <a:r>
                <a:rPr lang="en-US" sz="1100">
                  <a:ea typeface="ヒラギノ角ゴ Pro W3" pitchFamily="1" charset="-128"/>
                </a:rPr>
                <a:t>28</a:t>
              </a:r>
            </a:p>
          </p:txBody>
        </p:sp>
        <p:sp>
          <p:nvSpPr>
            <p:cNvPr id="43" name="Line 49"/>
            <p:cNvSpPr>
              <a:spLocks noChangeShapeType="1"/>
            </p:cNvSpPr>
            <p:nvPr/>
          </p:nvSpPr>
          <p:spPr bwMode="auto">
            <a:xfrm flipH="1">
              <a:off x="4340" y="2512"/>
              <a:ext cx="0" cy="465"/>
            </a:xfrm>
            <a:prstGeom prst="line">
              <a:avLst/>
            </a:prstGeom>
            <a:noFill/>
            <a:ln w="9525">
              <a:solidFill>
                <a:schemeClr val="tx1"/>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Line 50"/>
            <p:cNvSpPr>
              <a:spLocks noChangeShapeType="1"/>
            </p:cNvSpPr>
            <p:nvPr/>
          </p:nvSpPr>
          <p:spPr bwMode="auto">
            <a:xfrm>
              <a:off x="3568" y="2988"/>
              <a:ext cx="77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Rectangle 51"/>
            <p:cNvSpPr>
              <a:spLocks noChangeArrowheads="1"/>
            </p:cNvSpPr>
            <p:nvPr/>
          </p:nvSpPr>
          <p:spPr bwMode="auto">
            <a:xfrm>
              <a:off x="1752" y="2577"/>
              <a:ext cx="1187"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62" tIns="47625" rIns="93662" bIns="47625">
              <a:spAutoFit/>
            </a:bodyPr>
            <a:lstStyle/>
            <a:p>
              <a:pPr algn="l" eaLnBrk="0" hangingPunct="0">
                <a:spcBef>
                  <a:spcPts val="0"/>
                </a:spcBef>
              </a:pPr>
              <a:r>
                <a:rPr lang="en-US" sz="1100" dirty="0">
                  <a:solidFill>
                    <a:schemeClr val="bg2">
                      <a:lumMod val="75000"/>
                    </a:schemeClr>
                  </a:solidFill>
                  <a:ea typeface="ヒラギノ角ゴ Pro W3" pitchFamily="1" charset="-128"/>
                </a:rPr>
                <a:t>2 months from ISR:</a:t>
              </a:r>
            </a:p>
            <a:p>
              <a:pPr algn="l" eaLnBrk="0" hangingPunct="0">
                <a:spcBef>
                  <a:spcPts val="0"/>
                </a:spcBef>
              </a:pPr>
              <a:r>
                <a:rPr lang="en-US" sz="1100" dirty="0">
                  <a:solidFill>
                    <a:schemeClr val="bg2">
                      <a:lumMod val="75000"/>
                    </a:schemeClr>
                  </a:solidFill>
                  <a:ea typeface="ヒラギノ角ゴ Pro W3" pitchFamily="1" charset="-128"/>
                </a:rPr>
                <a:t>filing of claims amendments (optional)</a:t>
              </a:r>
            </a:p>
          </p:txBody>
        </p:sp>
        <p:sp>
          <p:nvSpPr>
            <p:cNvPr id="46" name="Rectangle 52"/>
            <p:cNvSpPr>
              <a:spLocks noChangeArrowheads="1"/>
            </p:cNvSpPr>
            <p:nvPr/>
          </p:nvSpPr>
          <p:spPr bwMode="auto">
            <a:xfrm>
              <a:off x="1941" y="3040"/>
              <a:ext cx="1505"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62" tIns="47625" rIns="93662" bIns="47625">
              <a:spAutoFit/>
            </a:bodyPr>
            <a:lstStyle/>
            <a:p>
              <a:pPr algn="l" eaLnBrk="0" hangingPunct="0">
                <a:spcBef>
                  <a:spcPts val="0"/>
                </a:spcBef>
              </a:pPr>
              <a:r>
                <a:rPr lang="en-US" sz="1100" dirty="0">
                  <a:solidFill>
                    <a:schemeClr val="bg2">
                      <a:lumMod val="75000"/>
                    </a:schemeClr>
                  </a:solidFill>
                  <a:ea typeface="ヒラギノ角ゴ Pro W3" pitchFamily="1" charset="-128"/>
                </a:rPr>
                <a:t>Filing of demand and Article 34</a:t>
              </a:r>
            </a:p>
            <a:p>
              <a:pPr algn="l" eaLnBrk="0" hangingPunct="0">
                <a:spcBef>
                  <a:spcPts val="0"/>
                </a:spcBef>
              </a:pPr>
              <a:r>
                <a:rPr lang="en-US" sz="1100" dirty="0">
                  <a:solidFill>
                    <a:schemeClr val="bg2">
                      <a:lumMod val="75000"/>
                    </a:schemeClr>
                  </a:solidFill>
                  <a:ea typeface="ヒラギノ角ゴ Pro W3" pitchFamily="1" charset="-128"/>
                </a:rPr>
                <a:t>amendments and/or arguments</a:t>
              </a:r>
            </a:p>
            <a:p>
              <a:pPr algn="l" eaLnBrk="0" hangingPunct="0">
                <a:spcBef>
                  <a:spcPts val="0"/>
                </a:spcBef>
              </a:pPr>
              <a:r>
                <a:rPr lang="en-US" sz="1100" dirty="0">
                  <a:solidFill>
                    <a:schemeClr val="bg2">
                      <a:lumMod val="75000"/>
                    </a:schemeClr>
                  </a:solidFill>
                  <a:ea typeface="ヒラギノ角ゴ Pro W3" pitchFamily="1" charset="-128"/>
                </a:rPr>
                <a:t>(optional)</a:t>
              </a:r>
            </a:p>
          </p:txBody>
        </p:sp>
        <p:sp>
          <p:nvSpPr>
            <p:cNvPr id="47" name="Rectangle 53"/>
            <p:cNvSpPr>
              <a:spLocks noChangeArrowheads="1"/>
            </p:cNvSpPr>
            <p:nvPr/>
          </p:nvSpPr>
          <p:spPr bwMode="auto">
            <a:xfrm>
              <a:off x="3504" y="2718"/>
              <a:ext cx="908"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62" tIns="47625" rIns="93662" bIns="47625">
              <a:spAutoFit/>
            </a:bodyPr>
            <a:lstStyle/>
            <a:p>
              <a:pPr algn="l" eaLnBrk="0" hangingPunct="0">
                <a:spcBef>
                  <a:spcPts val="0"/>
                </a:spcBef>
              </a:pPr>
              <a:r>
                <a:rPr lang="en-US" sz="1100" dirty="0">
                  <a:solidFill>
                    <a:schemeClr val="bg2">
                      <a:lumMod val="75000"/>
                    </a:schemeClr>
                  </a:solidFill>
                  <a:ea typeface="ヒラギノ角ゴ Pro W3" pitchFamily="1" charset="-128"/>
                </a:rPr>
                <a:t>IPRP (Chapter II)</a:t>
              </a:r>
            </a:p>
            <a:p>
              <a:pPr algn="l" eaLnBrk="0" hangingPunct="0">
                <a:spcBef>
                  <a:spcPts val="0"/>
                </a:spcBef>
              </a:pPr>
              <a:r>
                <a:rPr lang="en-US" sz="1100" dirty="0">
                  <a:solidFill>
                    <a:schemeClr val="bg2">
                      <a:lumMod val="75000"/>
                    </a:schemeClr>
                  </a:solidFill>
                  <a:ea typeface="ヒラギノ角ゴ Pro W3" pitchFamily="1" charset="-128"/>
                </a:rPr>
                <a:t>established</a:t>
              </a:r>
            </a:p>
          </p:txBody>
        </p:sp>
        <p:sp>
          <p:nvSpPr>
            <p:cNvPr id="48" name="Line 54"/>
            <p:cNvSpPr>
              <a:spLocks noChangeShapeType="1"/>
            </p:cNvSpPr>
            <p:nvPr/>
          </p:nvSpPr>
          <p:spPr bwMode="auto">
            <a:xfrm>
              <a:off x="4339" y="1882"/>
              <a:ext cx="0" cy="396"/>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55"/>
            <p:cNvSpPr>
              <a:spLocks noChangeShapeType="1"/>
            </p:cNvSpPr>
            <p:nvPr/>
          </p:nvSpPr>
          <p:spPr bwMode="auto">
            <a:xfrm>
              <a:off x="3568" y="1860"/>
              <a:ext cx="775" cy="2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Rectangle 56" descr="10%"/>
            <p:cNvSpPr>
              <a:spLocks noChangeArrowheads="1"/>
            </p:cNvSpPr>
            <p:nvPr/>
          </p:nvSpPr>
          <p:spPr bwMode="auto">
            <a:xfrm>
              <a:off x="3510" y="1494"/>
              <a:ext cx="929" cy="378"/>
            </a:xfrm>
            <a:prstGeom prst="rect">
              <a:avLst/>
            </a:prstGeom>
            <a:noFill/>
            <a:ln>
              <a:noFill/>
            </a:ln>
            <a:effectLst/>
            <a:extLst>
              <a:ext uri="{909E8E84-426E-40DD-AFC4-6F175D3DCCD1}">
                <a14:hiddenFill xmlns:a14="http://schemas.microsoft.com/office/drawing/2010/main">
                  <a:pattFill prst="pct10">
                    <a:fgClr>
                      <a:schemeClr val="tx2"/>
                    </a:fgClr>
                    <a:bgClr>
                      <a:srgbClr val="FFFFFF"/>
                    </a:bgClr>
                  </a:pattFill>
                </a14:hiddenFill>
              </a:ex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762000" eaLnBrk="0" hangingPunct="0">
                <a:spcBef>
                  <a:spcPts val="0"/>
                </a:spcBef>
              </a:pPr>
              <a:r>
                <a:rPr lang="en-US" sz="1100" dirty="0">
                  <a:solidFill>
                    <a:schemeClr val="bg1">
                      <a:lumMod val="65000"/>
                    </a:schemeClr>
                  </a:solidFill>
                  <a:ea typeface="ヒラギノ角ゴ Pro W3" pitchFamily="1" charset="-128"/>
                </a:rPr>
                <a:t>Supplementary </a:t>
              </a:r>
            </a:p>
            <a:p>
              <a:pPr algn="l" defTabSz="762000" eaLnBrk="0" hangingPunct="0">
                <a:spcBef>
                  <a:spcPts val="0"/>
                </a:spcBef>
              </a:pPr>
              <a:r>
                <a:rPr lang="en-US" sz="1100" dirty="0">
                  <a:solidFill>
                    <a:schemeClr val="bg1">
                      <a:lumMod val="65000"/>
                    </a:schemeClr>
                  </a:solidFill>
                  <a:ea typeface="ヒラギノ角ゴ Pro W3" pitchFamily="1" charset="-128"/>
                </a:rPr>
                <a:t>international</a:t>
              </a:r>
            </a:p>
            <a:p>
              <a:pPr algn="l" defTabSz="762000" eaLnBrk="0" hangingPunct="0">
                <a:spcBef>
                  <a:spcPts val="0"/>
                </a:spcBef>
              </a:pPr>
              <a:r>
                <a:rPr lang="fr-CH" sz="1100" dirty="0" err="1">
                  <a:solidFill>
                    <a:schemeClr val="bg1">
                      <a:lumMod val="65000"/>
                    </a:schemeClr>
                  </a:solidFill>
                  <a:ea typeface="ヒラギノ角ゴ Pro W3" pitchFamily="1" charset="-128"/>
                </a:rPr>
                <a:t>search</a:t>
              </a:r>
              <a:r>
                <a:rPr lang="fr-CH" sz="1100" dirty="0">
                  <a:solidFill>
                    <a:schemeClr val="bg1">
                      <a:lumMod val="65000"/>
                    </a:schemeClr>
                  </a:solidFill>
                  <a:ea typeface="ヒラギノ角ゴ Pro W3" pitchFamily="1" charset="-128"/>
                </a:rPr>
                <a:t> report (SISR)</a:t>
              </a:r>
              <a:endParaRPr lang="en-US" sz="1100" dirty="0">
                <a:solidFill>
                  <a:schemeClr val="bg1">
                    <a:lumMod val="65000"/>
                  </a:schemeClr>
                </a:solidFill>
                <a:ea typeface="ヒラギノ角ゴ Pro W3" pitchFamily="1" charset="-128"/>
              </a:endParaRPr>
            </a:p>
          </p:txBody>
        </p:sp>
      </p:grpSp>
    </p:spTree>
    <p:extLst>
      <p:ext uri="{BB962C8B-B14F-4D97-AF65-F5344CB8AC3E}">
        <p14:creationId xmlns:p14="http://schemas.microsoft.com/office/powerpoint/2010/main" val="1925306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1219200" y="3992563"/>
            <a:ext cx="6016625" cy="2197100"/>
          </a:xfrm>
          <a:noFill/>
        </p:spPr>
        <p:txBody>
          <a:bodyPr/>
          <a:lstStyle/>
          <a:p>
            <a:pPr eaLnBrk="1" hangingPunct="1">
              <a:tabLst>
                <a:tab pos="268288" algn="l"/>
              </a:tabLst>
            </a:pPr>
            <a:r>
              <a:rPr lang="en-US" sz="3600" b="1" dirty="0">
                <a:solidFill>
                  <a:srgbClr val="70899B"/>
                </a:solidFill>
              </a:rPr>
              <a:t>Priority Claims</a:t>
            </a:r>
          </a:p>
          <a:p>
            <a:pPr eaLnBrk="1" hangingPunct="1">
              <a:buClr>
                <a:srgbClr val="70899B"/>
              </a:buClr>
              <a:buFont typeface="Wingdings" pitchFamily="2" charset="2"/>
              <a:buChar char="§"/>
              <a:tabLst>
                <a:tab pos="268288" algn="l"/>
              </a:tabLst>
            </a:pPr>
            <a:r>
              <a:rPr lang="en-US" sz="2000" dirty="0">
                <a:solidFill>
                  <a:srgbClr val="70899B"/>
                </a:solidFill>
              </a:rPr>
              <a:t>	PCT requirements</a:t>
            </a:r>
          </a:p>
          <a:p>
            <a:pPr eaLnBrk="1" hangingPunct="1">
              <a:buClr>
                <a:srgbClr val="70899B"/>
              </a:buClr>
              <a:buFont typeface="Wingdings" pitchFamily="2" charset="2"/>
              <a:buChar char="§"/>
              <a:tabLst>
                <a:tab pos="268288" algn="l"/>
              </a:tabLst>
            </a:pPr>
            <a:r>
              <a:rPr lang="en-US" sz="2000" dirty="0">
                <a:solidFill>
                  <a:srgbClr val="70899B"/>
                </a:solidFill>
              </a:rPr>
              <a:t>	Priority documents</a:t>
            </a:r>
          </a:p>
        </p:txBody>
      </p:sp>
      <p:pic>
        <p:nvPicPr>
          <p:cNvPr id="3075" name="Picture 8" descr="Puce-3_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813" y="36195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888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8438" y="246063"/>
            <a:ext cx="8834437" cy="590649"/>
          </a:xfrm>
        </p:spPr>
        <p:txBody>
          <a:bodyPr/>
          <a:lstStyle/>
          <a:p>
            <a:pPr eaLnBrk="1" hangingPunct="1"/>
            <a:r>
              <a:rPr lang="en-US" sz="3200" dirty="0"/>
              <a:t>Contents of priority claims (Rule 4.10)  (1)</a:t>
            </a:r>
          </a:p>
        </p:txBody>
      </p:sp>
      <p:sp>
        <p:nvSpPr>
          <p:cNvPr id="8195" name="Rectangle 3"/>
          <p:cNvSpPr>
            <a:spLocks noGrp="1" noChangeArrowheads="1"/>
          </p:cNvSpPr>
          <p:nvPr>
            <p:ph type="body" idx="1"/>
          </p:nvPr>
        </p:nvSpPr>
        <p:spPr>
          <a:xfrm>
            <a:off x="245166" y="1340768"/>
            <a:ext cx="8575306" cy="5256584"/>
          </a:xfrm>
        </p:spPr>
        <p:txBody>
          <a:bodyPr/>
          <a:lstStyle/>
          <a:p>
            <a:pPr marL="361950" indent="-361950" eaLnBrk="1" hangingPunct="1">
              <a:lnSpc>
                <a:spcPct val="90000"/>
              </a:lnSpc>
              <a:spcBef>
                <a:spcPct val="25000"/>
              </a:spcBef>
              <a:spcAft>
                <a:spcPct val="35000"/>
              </a:spcAft>
            </a:pPr>
            <a:r>
              <a:rPr lang="en-US" sz="2000" dirty="0"/>
              <a:t>Earlier national application:</a:t>
            </a:r>
          </a:p>
          <a:p>
            <a:pPr marL="898525" lvl="1" indent="-357188" eaLnBrk="1" hangingPunct="1">
              <a:lnSpc>
                <a:spcPct val="90000"/>
              </a:lnSpc>
              <a:spcBef>
                <a:spcPct val="25000"/>
              </a:spcBef>
              <a:spcAft>
                <a:spcPct val="35000"/>
              </a:spcAft>
            </a:pPr>
            <a:r>
              <a:rPr lang="en-US" sz="2000" dirty="0"/>
              <a:t>filing date</a:t>
            </a:r>
          </a:p>
          <a:p>
            <a:pPr marL="898525" lvl="1" indent="-357188" eaLnBrk="1" hangingPunct="1">
              <a:lnSpc>
                <a:spcPct val="90000"/>
              </a:lnSpc>
              <a:spcBef>
                <a:spcPct val="25000"/>
              </a:spcBef>
              <a:spcAft>
                <a:spcPct val="35000"/>
              </a:spcAft>
            </a:pPr>
            <a:r>
              <a:rPr lang="en-US" sz="2000" dirty="0"/>
              <a:t>application number</a:t>
            </a:r>
          </a:p>
          <a:p>
            <a:pPr marL="898525" lvl="1" indent="-357188" eaLnBrk="1" hangingPunct="1">
              <a:lnSpc>
                <a:spcPct val="90000"/>
              </a:lnSpc>
              <a:spcBef>
                <a:spcPct val="25000"/>
              </a:spcBef>
              <a:spcAft>
                <a:spcPct val="35000"/>
              </a:spcAft>
            </a:pPr>
            <a:r>
              <a:rPr lang="en-US" sz="2000" dirty="0"/>
              <a:t>country party to the </a:t>
            </a:r>
            <a:r>
              <a:rPr lang="en-US" sz="2000" u="sng" dirty="0"/>
              <a:t>Paris Convention or Member of WTO</a:t>
            </a:r>
            <a:r>
              <a:rPr lang="en-US" sz="2000" dirty="0"/>
              <a:t> in which earlier application was filed</a:t>
            </a:r>
          </a:p>
          <a:p>
            <a:pPr marL="361950" indent="-361950" eaLnBrk="1" hangingPunct="1">
              <a:lnSpc>
                <a:spcPct val="90000"/>
              </a:lnSpc>
              <a:spcBef>
                <a:spcPct val="25000"/>
              </a:spcBef>
              <a:spcAft>
                <a:spcPct val="35000"/>
              </a:spcAft>
            </a:pPr>
            <a:r>
              <a:rPr lang="en-US" sz="2000" dirty="0"/>
              <a:t>Earlier regional application:</a:t>
            </a:r>
          </a:p>
          <a:p>
            <a:pPr marL="898525" lvl="1" indent="-357188" eaLnBrk="1" hangingPunct="1">
              <a:lnSpc>
                <a:spcPct val="90000"/>
              </a:lnSpc>
              <a:spcBef>
                <a:spcPct val="25000"/>
              </a:spcBef>
              <a:spcAft>
                <a:spcPct val="35000"/>
              </a:spcAft>
            </a:pPr>
            <a:r>
              <a:rPr lang="en-US" sz="2000" dirty="0"/>
              <a:t>filing date 	</a:t>
            </a:r>
          </a:p>
          <a:p>
            <a:pPr marL="898525" lvl="1" indent="-357188" eaLnBrk="1" hangingPunct="1">
              <a:lnSpc>
                <a:spcPct val="90000"/>
              </a:lnSpc>
              <a:spcBef>
                <a:spcPct val="25000"/>
              </a:spcBef>
              <a:spcAft>
                <a:spcPct val="35000"/>
              </a:spcAft>
            </a:pPr>
            <a:r>
              <a:rPr lang="en-US" sz="2000" dirty="0"/>
              <a:t>application number </a:t>
            </a:r>
          </a:p>
          <a:p>
            <a:pPr marL="898525" lvl="1" indent="-357188" eaLnBrk="1" hangingPunct="1">
              <a:lnSpc>
                <a:spcPct val="90000"/>
              </a:lnSpc>
              <a:spcBef>
                <a:spcPct val="25000"/>
              </a:spcBef>
              <a:spcAft>
                <a:spcPct val="35000"/>
              </a:spcAft>
            </a:pPr>
            <a:r>
              <a:rPr lang="en-US" sz="2000" dirty="0"/>
              <a:t>authority entrusted with the granting of regional patents (in practice, the regional Office concerned</a:t>
            </a:r>
            <a:r>
              <a:rPr lang="en-US" sz="2000" dirty="0" smtClean="0"/>
              <a:t>)</a:t>
            </a:r>
            <a:endParaRPr lang="en-US" sz="2000" dirty="0"/>
          </a:p>
        </p:txBody>
      </p:sp>
    </p:spTree>
    <p:extLst>
      <p:ext uri="{BB962C8B-B14F-4D97-AF65-F5344CB8AC3E}">
        <p14:creationId xmlns:p14="http://schemas.microsoft.com/office/powerpoint/2010/main" val="1867449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2413" y="620713"/>
            <a:ext cx="9042400" cy="576039"/>
          </a:xfrm>
        </p:spPr>
        <p:txBody>
          <a:bodyPr/>
          <a:lstStyle/>
          <a:p>
            <a:pPr eaLnBrk="1" hangingPunct="1"/>
            <a:r>
              <a:rPr lang="en-US" sz="3200" dirty="0"/>
              <a:t>Contents of priority claims (Rule 4.10)  (2)</a:t>
            </a:r>
          </a:p>
        </p:txBody>
      </p:sp>
      <p:sp>
        <p:nvSpPr>
          <p:cNvPr id="9219" name="Rectangle 3"/>
          <p:cNvSpPr>
            <a:spLocks noGrp="1" noChangeArrowheads="1"/>
          </p:cNvSpPr>
          <p:nvPr>
            <p:ph type="body" idx="1"/>
          </p:nvPr>
        </p:nvSpPr>
        <p:spPr>
          <a:xfrm>
            <a:off x="300038" y="1412777"/>
            <a:ext cx="8160394" cy="5040559"/>
          </a:xfrm>
        </p:spPr>
        <p:txBody>
          <a:bodyPr/>
          <a:lstStyle/>
          <a:p>
            <a:pPr eaLnBrk="1" hangingPunct="1">
              <a:spcBef>
                <a:spcPct val="25000"/>
              </a:spcBef>
              <a:spcAft>
                <a:spcPct val="35000"/>
              </a:spcAft>
            </a:pPr>
            <a:r>
              <a:rPr lang="en-US" dirty="0"/>
              <a:t>Earlier </a:t>
            </a:r>
            <a:r>
              <a:rPr lang="en-US" dirty="0" smtClean="0"/>
              <a:t>PCT application:</a:t>
            </a:r>
          </a:p>
          <a:p>
            <a:pPr marL="868363" lvl="1" indent="-411163">
              <a:spcBef>
                <a:spcPct val="25000"/>
              </a:spcBef>
              <a:spcAft>
                <a:spcPct val="35000"/>
              </a:spcAft>
            </a:pPr>
            <a:r>
              <a:rPr lang="en-US" dirty="0" smtClean="0"/>
              <a:t>international filing date</a:t>
            </a:r>
          </a:p>
          <a:p>
            <a:pPr marL="868363" lvl="1" indent="-411163">
              <a:spcBef>
                <a:spcPct val="25000"/>
              </a:spcBef>
              <a:spcAft>
                <a:spcPct val="35000"/>
              </a:spcAft>
            </a:pPr>
            <a:r>
              <a:rPr lang="en-US" dirty="0" smtClean="0"/>
              <a:t>international </a:t>
            </a:r>
            <a:r>
              <a:rPr lang="en-US" dirty="0"/>
              <a:t>application number </a:t>
            </a:r>
          </a:p>
          <a:p>
            <a:pPr marL="868363" lvl="1" indent="-411163">
              <a:spcBef>
                <a:spcPct val="25000"/>
              </a:spcBef>
              <a:spcAft>
                <a:spcPct val="35000"/>
              </a:spcAft>
            </a:pPr>
            <a:r>
              <a:rPr lang="en-US" dirty="0"/>
              <a:t>RO with which the earlier </a:t>
            </a:r>
            <a:r>
              <a:rPr lang="en-US" dirty="0" smtClean="0"/>
              <a:t>PCT </a:t>
            </a:r>
            <a:r>
              <a:rPr lang="en-US" dirty="0"/>
              <a:t>application was filed</a:t>
            </a:r>
          </a:p>
          <a:p>
            <a:pPr>
              <a:spcBef>
                <a:spcPct val="25000"/>
              </a:spcBef>
              <a:spcAft>
                <a:spcPct val="35000"/>
              </a:spcAft>
            </a:pPr>
            <a:endParaRPr lang="en-US" dirty="0" smtClean="0"/>
          </a:p>
          <a:p>
            <a:pPr>
              <a:spcBef>
                <a:spcPct val="25000"/>
              </a:spcBef>
              <a:spcAft>
                <a:spcPct val="35000"/>
              </a:spcAft>
            </a:pPr>
            <a:r>
              <a:rPr lang="en-US" dirty="0" smtClean="0"/>
              <a:t>After filing the PCT application, check </a:t>
            </a:r>
            <a:r>
              <a:rPr lang="en-US" dirty="0" smtClean="0">
                <a:solidFill>
                  <a:srgbClr val="0070C0"/>
                </a:solidFill>
              </a:rPr>
              <a:t>Form PCT/IB/301 </a:t>
            </a:r>
            <a:r>
              <a:rPr lang="en-US" dirty="0" smtClean="0"/>
              <a:t>(Notification of receipt of record copy at IB)</a:t>
            </a:r>
            <a:endParaRPr lang="en-US" dirty="0"/>
          </a:p>
          <a:p>
            <a:pPr marL="868363" lvl="1" indent="-411163">
              <a:spcBef>
                <a:spcPct val="25000"/>
              </a:spcBef>
              <a:spcAft>
                <a:spcPct val="35000"/>
              </a:spcAft>
            </a:pPr>
            <a:r>
              <a:rPr lang="en-US" dirty="0" smtClean="0"/>
              <a:t>Does it reflect the correct priority date? </a:t>
            </a:r>
            <a:endParaRPr lang="en-US" dirty="0"/>
          </a:p>
        </p:txBody>
      </p:sp>
    </p:spTree>
    <p:extLst>
      <p:ext uri="{BB962C8B-B14F-4D97-AF65-F5344CB8AC3E}">
        <p14:creationId xmlns:p14="http://schemas.microsoft.com/office/powerpoint/2010/main" val="2701312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15913" y="428625"/>
            <a:ext cx="7772400" cy="1068388"/>
          </a:xfrm>
        </p:spPr>
        <p:txBody>
          <a:bodyPr/>
          <a:lstStyle/>
          <a:p>
            <a:pPr algn="ctr" eaLnBrk="1" hangingPunct="1"/>
            <a:r>
              <a:rPr lang="en-US" sz="3200" dirty="0"/>
              <a:t>Furnishing of priority documents</a:t>
            </a:r>
            <a:br>
              <a:rPr lang="en-US" sz="3200" dirty="0"/>
            </a:br>
            <a:r>
              <a:rPr lang="en-US" sz="3200" dirty="0"/>
              <a:t>(Rule 17.1)</a:t>
            </a:r>
          </a:p>
        </p:txBody>
      </p:sp>
      <p:sp>
        <p:nvSpPr>
          <p:cNvPr id="10243" name="Rectangle 3"/>
          <p:cNvSpPr>
            <a:spLocks noGrp="1" noChangeArrowheads="1"/>
          </p:cNvSpPr>
          <p:nvPr>
            <p:ph type="body" idx="1"/>
          </p:nvPr>
        </p:nvSpPr>
        <p:spPr>
          <a:xfrm>
            <a:off x="387282" y="1700809"/>
            <a:ext cx="8466137" cy="4622550"/>
          </a:xfrm>
        </p:spPr>
        <p:txBody>
          <a:bodyPr/>
          <a:lstStyle/>
          <a:p>
            <a:pPr eaLnBrk="1" hangingPunct="1">
              <a:lnSpc>
                <a:spcPct val="95000"/>
              </a:lnSpc>
              <a:spcBef>
                <a:spcPct val="25000"/>
              </a:spcBef>
              <a:spcAft>
                <a:spcPct val="30000"/>
              </a:spcAft>
            </a:pPr>
            <a:r>
              <a:rPr lang="en-US" sz="2200" dirty="0"/>
              <a:t>Where the priority of an earlier national, regional or international application is claimed, the applicant must provide a priority document for each corresponding earlier application (that is, a certified copy of the earlier application)</a:t>
            </a:r>
          </a:p>
          <a:p>
            <a:pPr marL="868363" lvl="1" indent="-411163" eaLnBrk="1" hangingPunct="1">
              <a:lnSpc>
                <a:spcPct val="95000"/>
              </a:lnSpc>
              <a:spcBef>
                <a:spcPct val="25000"/>
              </a:spcBef>
              <a:spcAft>
                <a:spcPct val="30000"/>
              </a:spcAft>
            </a:pPr>
            <a:r>
              <a:rPr lang="en-US" sz="2200" dirty="0"/>
              <a:t>by furnishing </a:t>
            </a:r>
            <a:r>
              <a:rPr lang="en-US" sz="2200" dirty="0" smtClean="0"/>
              <a:t>it directly </a:t>
            </a:r>
            <a:r>
              <a:rPr lang="en-US" sz="2200" dirty="0"/>
              <a:t>to the </a:t>
            </a:r>
            <a:r>
              <a:rPr lang="en-US" sz="2200" dirty="0" smtClean="0"/>
              <a:t>RO </a:t>
            </a:r>
            <a:r>
              <a:rPr lang="en-US" sz="2200" dirty="0"/>
              <a:t>or </a:t>
            </a:r>
            <a:r>
              <a:rPr lang="en-US" sz="2200" dirty="0" smtClean="0"/>
              <a:t>IB (Rule </a:t>
            </a:r>
            <a:r>
              <a:rPr lang="en-US" sz="2200" dirty="0"/>
              <a:t>17.1(a)), or</a:t>
            </a:r>
          </a:p>
          <a:p>
            <a:pPr marL="868363" lvl="1" indent="-411163" eaLnBrk="1" hangingPunct="1">
              <a:lnSpc>
                <a:spcPct val="95000"/>
              </a:lnSpc>
              <a:spcBef>
                <a:spcPct val="25000"/>
              </a:spcBef>
              <a:spcAft>
                <a:spcPct val="30000"/>
              </a:spcAft>
            </a:pPr>
            <a:r>
              <a:rPr lang="en-US" sz="2200" dirty="0"/>
              <a:t>by requesting the </a:t>
            </a:r>
            <a:r>
              <a:rPr lang="en-US" sz="2200" u="sng" dirty="0" smtClean="0"/>
              <a:t>RO </a:t>
            </a:r>
            <a:r>
              <a:rPr lang="en-US" sz="2200" u="sng" dirty="0"/>
              <a:t>to prepare </a:t>
            </a:r>
            <a:r>
              <a:rPr lang="en-US" sz="2200" u="sng" dirty="0" smtClean="0"/>
              <a:t>and </a:t>
            </a:r>
            <a:r>
              <a:rPr lang="en-US" sz="2200" u="sng" dirty="0"/>
              <a:t>transmit</a:t>
            </a:r>
            <a:r>
              <a:rPr lang="en-US" sz="2200" dirty="0"/>
              <a:t> it to the IB (Rule 17.1(b)), </a:t>
            </a:r>
            <a:r>
              <a:rPr lang="en-US" sz="2200" u="sng" dirty="0"/>
              <a:t>if the earlier application was filed with that Office</a:t>
            </a:r>
            <a:r>
              <a:rPr lang="en-US" sz="2200" dirty="0"/>
              <a:t>, or</a:t>
            </a:r>
          </a:p>
          <a:p>
            <a:pPr marL="868363" lvl="1" indent="-411163" eaLnBrk="1" hangingPunct="1">
              <a:lnSpc>
                <a:spcPct val="95000"/>
              </a:lnSpc>
              <a:spcBef>
                <a:spcPct val="25000"/>
              </a:spcBef>
              <a:spcAft>
                <a:spcPct val="30000"/>
              </a:spcAft>
            </a:pPr>
            <a:r>
              <a:rPr lang="en-US" sz="2200" dirty="0"/>
              <a:t>by requesting the </a:t>
            </a:r>
            <a:r>
              <a:rPr lang="en-US" sz="2200" u="sng" dirty="0"/>
              <a:t>IB to obtain</a:t>
            </a:r>
            <a:r>
              <a:rPr lang="en-US" sz="2200" dirty="0"/>
              <a:t> the priority document from a digital library (Rule 17.1(b-</a:t>
            </a:r>
            <a:r>
              <a:rPr lang="en-US" sz="2200" i="1" dirty="0" err="1"/>
              <a:t>bis</a:t>
            </a:r>
            <a:r>
              <a:rPr lang="en-US" sz="2200" dirty="0"/>
              <a:t>)) (only for Offices participating in the </a:t>
            </a:r>
            <a:r>
              <a:rPr lang="en-US" sz="2200" u="sng" dirty="0"/>
              <a:t>Digital Access Service</a:t>
            </a:r>
            <a:r>
              <a:rPr lang="en-US" sz="2200" dirty="0"/>
              <a:t> (DAS)</a:t>
            </a:r>
          </a:p>
        </p:txBody>
      </p:sp>
    </p:spTree>
    <p:extLst>
      <p:ext uri="{BB962C8B-B14F-4D97-AF65-F5344CB8AC3E}">
        <p14:creationId xmlns:p14="http://schemas.microsoft.com/office/powerpoint/2010/main" val="1854815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66688" y="319088"/>
            <a:ext cx="9104312" cy="1011237"/>
          </a:xfrm>
        </p:spPr>
        <p:txBody>
          <a:bodyPr/>
          <a:lstStyle/>
          <a:p>
            <a:pPr eaLnBrk="1" hangingPunct="1"/>
            <a:r>
              <a:rPr lang="en-US" sz="3000" dirty="0">
                <a:solidFill>
                  <a:srgbClr val="70869B"/>
                </a:solidFill>
              </a:rPr>
              <a:t>Digital Access Service for Priority Documents (DAS)</a:t>
            </a:r>
          </a:p>
        </p:txBody>
      </p:sp>
      <p:sp>
        <p:nvSpPr>
          <p:cNvPr id="11267" name="Rectangle 3"/>
          <p:cNvSpPr>
            <a:spLocks noGrp="1" noChangeArrowheads="1"/>
          </p:cNvSpPr>
          <p:nvPr>
            <p:ph type="body" idx="1"/>
          </p:nvPr>
        </p:nvSpPr>
        <p:spPr>
          <a:xfrm>
            <a:off x="269875" y="1341438"/>
            <a:ext cx="8622605" cy="4824412"/>
          </a:xfrm>
        </p:spPr>
        <p:txBody>
          <a:bodyPr/>
          <a:lstStyle/>
          <a:p>
            <a:pPr eaLnBrk="1" hangingPunct="1">
              <a:spcBef>
                <a:spcPct val="25000"/>
              </a:spcBef>
              <a:spcAft>
                <a:spcPct val="35000"/>
              </a:spcAft>
            </a:pPr>
            <a:r>
              <a:rPr lang="en-US" dirty="0"/>
              <a:t>Legal Basis:</a:t>
            </a:r>
          </a:p>
          <a:p>
            <a:pPr marL="868363" lvl="1" indent="-411163" eaLnBrk="1" hangingPunct="1">
              <a:spcBef>
                <a:spcPct val="25000"/>
              </a:spcBef>
              <a:spcAft>
                <a:spcPct val="35000"/>
              </a:spcAft>
            </a:pPr>
            <a:r>
              <a:rPr lang="en-US" dirty="0"/>
              <a:t>PCT Rule 17.1(b-</a:t>
            </a:r>
            <a:r>
              <a:rPr lang="en-US" i="1" dirty="0" err="1"/>
              <a:t>bis</a:t>
            </a:r>
            <a:r>
              <a:rPr lang="en-US" dirty="0"/>
              <a:t>)</a:t>
            </a:r>
          </a:p>
          <a:p>
            <a:pPr marL="868363" lvl="1" indent="-411163" eaLnBrk="1" hangingPunct="1">
              <a:spcBef>
                <a:spcPct val="25000"/>
              </a:spcBef>
              <a:spcAft>
                <a:spcPct val="35000"/>
              </a:spcAft>
            </a:pPr>
            <a:r>
              <a:rPr lang="en-US" dirty="0"/>
              <a:t>Administrative Instructions 715 and 716</a:t>
            </a:r>
          </a:p>
          <a:p>
            <a:pPr eaLnBrk="1" hangingPunct="1">
              <a:spcBef>
                <a:spcPct val="25000"/>
              </a:spcBef>
              <a:spcAft>
                <a:spcPct val="35000"/>
              </a:spcAft>
            </a:pPr>
            <a:r>
              <a:rPr lang="en-US" dirty="0"/>
              <a:t>Applicants may request the IB to retrieve priority documents from digital libraries (may also be possible at some DOs)</a:t>
            </a:r>
          </a:p>
          <a:p>
            <a:pPr eaLnBrk="1" hangingPunct="1">
              <a:spcBef>
                <a:spcPct val="25000"/>
              </a:spcBef>
              <a:spcAft>
                <a:spcPct val="35000"/>
              </a:spcAft>
            </a:pPr>
            <a:r>
              <a:rPr lang="en-US" dirty="0"/>
              <a:t>Participating Offices: AR, AT, AU, BR, CA, CL, CN, CO, DK, EA, EE, </a:t>
            </a:r>
            <a:r>
              <a:rPr lang="en-US" dirty="0">
                <a:solidFill>
                  <a:srgbClr val="0070C0"/>
                </a:solidFill>
              </a:rPr>
              <a:t>EP</a:t>
            </a:r>
            <a:r>
              <a:rPr lang="en-US" dirty="0"/>
              <a:t>, ES, EUIPO, FI, FR, GB, GE, </a:t>
            </a:r>
            <a:r>
              <a:rPr lang="en-US" dirty="0">
                <a:solidFill>
                  <a:srgbClr val="0070C0"/>
                </a:solidFill>
              </a:rPr>
              <a:t>IB</a:t>
            </a:r>
            <a:r>
              <a:rPr lang="en-US" dirty="0"/>
              <a:t>, IL, IN, IT, JP, KR, MA, MX, </a:t>
            </a:r>
            <a:r>
              <a:rPr lang="en-US" dirty="0">
                <a:solidFill>
                  <a:srgbClr val="0070C0"/>
                </a:solidFill>
              </a:rPr>
              <a:t>NL</a:t>
            </a:r>
            <a:r>
              <a:rPr lang="en-US" dirty="0"/>
              <a:t>, NO, NZ, SE, US</a:t>
            </a:r>
          </a:p>
          <a:p>
            <a:pPr eaLnBrk="1" hangingPunct="1">
              <a:spcBef>
                <a:spcPct val="25000"/>
              </a:spcBef>
              <a:spcAft>
                <a:spcPct val="35000"/>
              </a:spcAft>
            </a:pPr>
            <a:r>
              <a:rPr lang="en-US" dirty="0"/>
              <a:t>For detailed information on DAS, see: www.wipo.int/das/en</a:t>
            </a:r>
          </a:p>
        </p:txBody>
      </p:sp>
    </p:spTree>
    <p:extLst>
      <p:ext uri="{BB962C8B-B14F-4D97-AF65-F5344CB8AC3E}">
        <p14:creationId xmlns:p14="http://schemas.microsoft.com/office/powerpoint/2010/main" val="4291145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105208" cy="504056"/>
          </a:xfrm>
        </p:spPr>
        <p:txBody>
          <a:bodyPr/>
          <a:lstStyle/>
          <a:p>
            <a:pPr algn="ctr"/>
            <a:r>
              <a:rPr lang="es-ES" sz="2800" dirty="0" err="1" smtClean="0"/>
              <a:t>Contents</a:t>
            </a:r>
            <a:r>
              <a:rPr lang="es-ES" sz="2800" dirty="0" smtClean="0"/>
              <a:t> </a:t>
            </a:r>
            <a:endParaRPr lang="es-ES" sz="2800" dirty="0"/>
          </a:p>
        </p:txBody>
      </p:sp>
      <p:sp>
        <p:nvSpPr>
          <p:cNvPr id="3" name="Content Placeholder 2"/>
          <p:cNvSpPr>
            <a:spLocks noGrp="1"/>
          </p:cNvSpPr>
          <p:nvPr>
            <p:ph idx="1"/>
          </p:nvPr>
        </p:nvSpPr>
        <p:spPr>
          <a:xfrm>
            <a:off x="539552" y="692696"/>
            <a:ext cx="8604448" cy="5576146"/>
          </a:xfrm>
        </p:spPr>
        <p:txBody>
          <a:bodyPr/>
          <a:lstStyle/>
          <a:p>
            <a:r>
              <a:rPr lang="en-GB" sz="1800" dirty="0" smtClean="0"/>
              <a:t>Review of the PCT procedure and time limits</a:t>
            </a:r>
          </a:p>
          <a:p>
            <a:r>
              <a:rPr lang="en-GB" sz="1800" dirty="0" smtClean="0"/>
              <a:t>PCT Timeline</a:t>
            </a:r>
          </a:p>
          <a:p>
            <a:r>
              <a:rPr lang="fr-CH" sz="1800" dirty="0" err="1" smtClean="0"/>
              <a:t>Priority</a:t>
            </a:r>
            <a:r>
              <a:rPr lang="fr-CH" sz="1800" dirty="0" smtClean="0"/>
              <a:t> </a:t>
            </a:r>
            <a:r>
              <a:rPr lang="fr-CH" sz="1800" dirty="0"/>
              <a:t>claims and </a:t>
            </a:r>
            <a:r>
              <a:rPr lang="fr-CH" sz="1800" dirty="0" err="1"/>
              <a:t>priority</a:t>
            </a:r>
            <a:r>
              <a:rPr lang="fr-CH" sz="1800" dirty="0"/>
              <a:t> documents</a:t>
            </a:r>
          </a:p>
          <a:p>
            <a:r>
              <a:rPr lang="en-GB" sz="1800" dirty="0"/>
              <a:t>"PCT Direct“	</a:t>
            </a:r>
            <a:endParaRPr lang="fr-CH" sz="1800" dirty="0"/>
          </a:p>
          <a:p>
            <a:r>
              <a:rPr lang="fr-CH" sz="1800" dirty="0" err="1" smtClean="0"/>
              <a:t>Declarations</a:t>
            </a:r>
            <a:endParaRPr lang="en-GB" sz="1800" dirty="0" smtClean="0"/>
          </a:p>
          <a:p>
            <a:r>
              <a:rPr lang="fr-CH" sz="1800" dirty="0" smtClean="0"/>
              <a:t>Correction of </a:t>
            </a:r>
            <a:r>
              <a:rPr lang="fr-CH" sz="1800" dirty="0" err="1" smtClean="0"/>
              <a:t>defects</a:t>
            </a:r>
            <a:endParaRPr lang="fr-CH" sz="1800" dirty="0" smtClean="0"/>
          </a:p>
          <a:p>
            <a:r>
              <a:rPr lang="fr-CH" sz="1800" dirty="0" smtClean="0"/>
              <a:t>Incorporation by </a:t>
            </a:r>
            <a:r>
              <a:rPr lang="fr-CH" sz="1800" dirty="0" err="1" smtClean="0"/>
              <a:t>reference</a:t>
            </a:r>
            <a:endParaRPr lang="fr-CH" sz="1800" dirty="0" smtClean="0"/>
          </a:p>
          <a:p>
            <a:r>
              <a:rPr lang="fr-CH" sz="1800" dirty="0" smtClean="0"/>
              <a:t>Correction and addition of </a:t>
            </a:r>
            <a:r>
              <a:rPr lang="fr-CH" sz="1800" dirty="0" err="1" smtClean="0"/>
              <a:t>priority</a:t>
            </a:r>
            <a:r>
              <a:rPr lang="fr-CH" sz="1800" dirty="0" smtClean="0"/>
              <a:t> claims</a:t>
            </a:r>
          </a:p>
          <a:p>
            <a:r>
              <a:rPr lang="fr-CH" sz="1800" dirty="0" err="1" smtClean="0"/>
              <a:t>Restoration</a:t>
            </a:r>
            <a:r>
              <a:rPr lang="fr-CH" sz="1800" dirty="0" smtClean="0"/>
              <a:t> of the right of </a:t>
            </a:r>
            <a:r>
              <a:rPr lang="fr-CH" sz="1800" dirty="0" err="1" smtClean="0"/>
              <a:t>priority</a:t>
            </a:r>
            <a:endParaRPr lang="fr-CH" sz="1800" dirty="0" smtClean="0"/>
          </a:p>
          <a:p>
            <a:r>
              <a:rPr lang="fr-CH" sz="1800" dirty="0" err="1" smtClean="0"/>
              <a:t>Recording</a:t>
            </a:r>
            <a:r>
              <a:rPr lang="fr-CH" sz="1800" dirty="0" smtClean="0"/>
              <a:t> of changes </a:t>
            </a:r>
            <a:r>
              <a:rPr lang="fr-CH" sz="1800" dirty="0" err="1" smtClean="0"/>
              <a:t>under</a:t>
            </a:r>
            <a:r>
              <a:rPr lang="fr-CH" sz="1800" dirty="0" smtClean="0"/>
              <a:t> </a:t>
            </a:r>
            <a:r>
              <a:rPr lang="fr-CH" sz="1800" dirty="0" err="1" smtClean="0"/>
              <a:t>Rule</a:t>
            </a:r>
            <a:r>
              <a:rPr lang="fr-CH" sz="1800" dirty="0" smtClean="0"/>
              <a:t> 92</a:t>
            </a:r>
            <a:r>
              <a:rPr lang="fr-CH" sz="1800" i="1" dirty="0" smtClean="0"/>
              <a:t>bis</a:t>
            </a:r>
          </a:p>
          <a:p>
            <a:r>
              <a:rPr lang="fr-CH" sz="1800" dirty="0" smtClean="0"/>
              <a:t>Entry </a:t>
            </a:r>
            <a:r>
              <a:rPr lang="fr-CH" sz="1800" dirty="0" err="1" smtClean="0"/>
              <a:t>into</a:t>
            </a:r>
            <a:r>
              <a:rPr lang="fr-CH" sz="1800" dirty="0" smtClean="0"/>
              <a:t> the national phase</a:t>
            </a:r>
          </a:p>
          <a:p>
            <a:r>
              <a:rPr lang="fr-CH" sz="1800" dirty="0" smtClean="0"/>
              <a:t>Patent </a:t>
            </a:r>
            <a:r>
              <a:rPr lang="fr-CH" sz="1800" dirty="0" err="1" smtClean="0"/>
              <a:t>Prosecution</a:t>
            </a:r>
            <a:r>
              <a:rPr lang="fr-CH" sz="1800" dirty="0" smtClean="0"/>
              <a:t> </a:t>
            </a:r>
            <a:r>
              <a:rPr lang="fr-CH" sz="1800" dirty="0" err="1" smtClean="0"/>
              <a:t>Highway</a:t>
            </a:r>
            <a:r>
              <a:rPr lang="fr-CH" sz="1800" dirty="0" smtClean="0"/>
              <a:t> (PPH) and PCT</a:t>
            </a:r>
          </a:p>
          <a:p>
            <a:r>
              <a:rPr lang="fr-CH" sz="1800" dirty="0" smtClean="0"/>
              <a:t>New WIPO </a:t>
            </a:r>
            <a:r>
              <a:rPr lang="fr-CH" sz="1800" dirty="0"/>
              <a:t>Standard </a:t>
            </a:r>
            <a:r>
              <a:rPr lang="fr-CH" sz="1800" dirty="0" smtClean="0"/>
              <a:t>ST.26</a:t>
            </a:r>
          </a:p>
          <a:p>
            <a:r>
              <a:rPr lang="en-GB" sz="1800" dirty="0" err="1" smtClean="0"/>
              <a:t>ePCT</a:t>
            </a:r>
            <a:r>
              <a:rPr lang="en-GB" sz="1800" dirty="0" smtClean="0"/>
              <a:t> Update (January 2023)</a:t>
            </a:r>
          </a:p>
          <a:p>
            <a:r>
              <a:rPr lang="en-GB" sz="1800" dirty="0" smtClean="0"/>
              <a:t>Miscellaneous</a:t>
            </a:r>
          </a:p>
          <a:p>
            <a:r>
              <a:rPr lang="en-GB" sz="1800" dirty="0" smtClean="0"/>
              <a:t>Where to get help</a:t>
            </a:r>
            <a:r>
              <a:rPr lang="en-GB" sz="1900" dirty="0" smtClean="0"/>
              <a:t> </a:t>
            </a:r>
            <a:endParaRPr lang="es-ES" sz="2500" dirty="0"/>
          </a:p>
        </p:txBody>
      </p:sp>
    </p:spTree>
    <p:extLst>
      <p:ext uri="{BB962C8B-B14F-4D97-AF65-F5344CB8AC3E}">
        <p14:creationId xmlns:p14="http://schemas.microsoft.com/office/powerpoint/2010/main" val="4043826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41325" y="274638"/>
            <a:ext cx="8229600" cy="1143000"/>
          </a:xfrm>
        </p:spPr>
        <p:txBody>
          <a:bodyPr/>
          <a:lstStyle/>
          <a:p>
            <a:pPr eaLnBrk="1" hangingPunct="1"/>
            <a:r>
              <a:rPr lang="en-US"/>
              <a:t>Main steps for the use of DAS</a:t>
            </a:r>
          </a:p>
        </p:txBody>
      </p:sp>
      <p:sp>
        <p:nvSpPr>
          <p:cNvPr id="13315" name="Rectangle 3"/>
          <p:cNvSpPr>
            <a:spLocks noGrp="1" noChangeArrowheads="1"/>
          </p:cNvSpPr>
          <p:nvPr>
            <p:ph type="body" idx="1"/>
          </p:nvPr>
        </p:nvSpPr>
        <p:spPr>
          <a:xfrm>
            <a:off x="457200" y="1484313"/>
            <a:ext cx="8229600" cy="5040312"/>
          </a:xfrm>
        </p:spPr>
        <p:txBody>
          <a:bodyPr/>
          <a:lstStyle/>
          <a:p>
            <a:pPr eaLnBrk="1" hangingPunct="1">
              <a:spcBef>
                <a:spcPct val="25000"/>
              </a:spcBef>
              <a:spcAft>
                <a:spcPct val="30000"/>
              </a:spcAft>
            </a:pPr>
            <a:r>
              <a:rPr lang="en-US" sz="2200" dirty="0"/>
              <a:t>Request the </a:t>
            </a:r>
            <a:r>
              <a:rPr lang="en-US" sz="2200" dirty="0" smtClean="0"/>
              <a:t>Office of first filing (OFF) </a:t>
            </a:r>
            <a:r>
              <a:rPr lang="en-US" sz="2200" dirty="0"/>
              <a:t>to make the earlier application available via DAS</a:t>
            </a:r>
          </a:p>
          <a:p>
            <a:pPr eaLnBrk="1" hangingPunct="1">
              <a:spcBef>
                <a:spcPct val="25000"/>
              </a:spcBef>
              <a:spcAft>
                <a:spcPct val="30000"/>
              </a:spcAft>
            </a:pPr>
            <a:r>
              <a:rPr lang="en-US" sz="2200" dirty="0"/>
              <a:t>The OFF (or, in some cases, the IB on behalf of the OFF) provides the applicant with an access code</a:t>
            </a:r>
          </a:p>
          <a:p>
            <a:pPr eaLnBrk="1" hangingPunct="1">
              <a:spcBef>
                <a:spcPct val="25000"/>
              </a:spcBef>
              <a:spcAft>
                <a:spcPct val="30000"/>
              </a:spcAft>
            </a:pPr>
            <a:r>
              <a:rPr lang="en-US" sz="2200" dirty="0" smtClean="0"/>
              <a:t>Request </a:t>
            </a:r>
            <a:r>
              <a:rPr lang="en-US" sz="2200" dirty="0"/>
              <a:t>the IB to retrieve the priority document via DAS by checking the appropriate box on the request form and include the access code (after filing, the request to the IB to retrieve the priority document via DAS can also be made using </a:t>
            </a:r>
            <a:r>
              <a:rPr lang="en-US" sz="2200" dirty="0" err="1"/>
              <a:t>ePCT</a:t>
            </a:r>
            <a:r>
              <a:rPr lang="en-US" sz="2200" dirty="0"/>
              <a:t>)</a:t>
            </a:r>
          </a:p>
          <a:p>
            <a:pPr eaLnBrk="1" hangingPunct="1">
              <a:spcBef>
                <a:spcPct val="25000"/>
              </a:spcBef>
              <a:spcAft>
                <a:spcPct val="30000"/>
              </a:spcAft>
            </a:pPr>
            <a:r>
              <a:rPr lang="en-US" sz="2200" dirty="0"/>
              <a:t>The IB retrieves the priority document via DAS and sends a confirmation of retrieval to the </a:t>
            </a:r>
            <a:r>
              <a:rPr lang="en-US" sz="2200" dirty="0" smtClean="0"/>
              <a:t>applicant (Form PCT/IB/304)</a:t>
            </a:r>
            <a:endParaRPr lang="en-US" sz="2200" dirty="0"/>
          </a:p>
        </p:txBody>
      </p:sp>
    </p:spTree>
    <p:extLst>
      <p:ext uri="{BB962C8B-B14F-4D97-AF65-F5344CB8AC3E}">
        <p14:creationId xmlns:p14="http://schemas.microsoft.com/office/powerpoint/2010/main" val="3333656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74638"/>
            <a:ext cx="8229600" cy="1143000"/>
          </a:xfrm>
        </p:spPr>
        <p:txBody>
          <a:bodyPr/>
          <a:lstStyle/>
          <a:p>
            <a:pPr eaLnBrk="1" hangingPunct="1"/>
            <a:r>
              <a:rPr lang="en-US"/>
              <a:t>Requesting DAS p-doc retrieval</a:t>
            </a:r>
          </a:p>
        </p:txBody>
      </p:sp>
      <p:sp>
        <p:nvSpPr>
          <p:cNvPr id="3" name="Rectangle 3"/>
          <p:cNvSpPr txBox="1">
            <a:spLocks noChangeArrowheads="1"/>
          </p:cNvSpPr>
          <p:nvPr/>
        </p:nvSpPr>
        <p:spPr bwMode="auto">
          <a:xfrm>
            <a:off x="546100" y="5703888"/>
            <a:ext cx="7050088"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D0A2B"/>
              </a:buClr>
              <a:buSzPct val="150000"/>
              <a:buFont typeface="Arial" pitchFamily="34" charset="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9D0A2B"/>
              </a:buClr>
              <a:buSzPct val="100000"/>
              <a:buFont typeface="Wingdings" pitchFamily="2" charset="2"/>
              <a:buChar char="q"/>
              <a:defRPr sz="2400">
                <a:solidFill>
                  <a:schemeClr val="tx1"/>
                </a:solidFill>
                <a:latin typeface="+mn-lt"/>
                <a:cs typeface="+mn-cs"/>
              </a:defRPr>
            </a:lvl2pPr>
            <a:lvl3pPr marL="1143000" indent="-228600" algn="l" rtl="0" eaLnBrk="1" fontAlgn="base" hangingPunct="1">
              <a:spcBef>
                <a:spcPct val="20000"/>
              </a:spcBef>
              <a:spcAft>
                <a:spcPct val="0"/>
              </a:spcAft>
              <a:buClr>
                <a:srgbClr val="9D0A2B"/>
              </a:buClr>
              <a:buSzPct val="100000"/>
              <a:buFont typeface="Wingdings" pitchFamily="2" charset="2"/>
              <a:buChar char="§"/>
              <a:defRPr sz="2400">
                <a:solidFill>
                  <a:schemeClr val="tx1"/>
                </a:solidFill>
                <a:latin typeface="+mn-lt"/>
                <a:cs typeface="+mn-cs"/>
              </a:defRPr>
            </a:lvl3pPr>
            <a:lvl4pPr marL="1600200" indent="-228600" algn="l" rtl="0" eaLnBrk="1" fontAlgn="base" hangingPunct="1">
              <a:spcBef>
                <a:spcPct val="20000"/>
              </a:spcBef>
              <a:spcAft>
                <a:spcPct val="0"/>
              </a:spcAft>
              <a:buClr>
                <a:srgbClr val="9D0A2B"/>
              </a:buClr>
              <a:buSzPct val="150000"/>
              <a:buFont typeface="Arial" pitchFamily="34" charset="0"/>
              <a:buChar char="■"/>
              <a:defRPr sz="2400">
                <a:solidFill>
                  <a:schemeClr val="tx1"/>
                </a:solidFill>
                <a:latin typeface="+mn-lt"/>
                <a:cs typeface="+mn-cs"/>
              </a:defRPr>
            </a:lvl4pPr>
            <a:lvl5pPr marL="2057400" indent="-228600" algn="l" rtl="0" eaLnBrk="1" fontAlgn="base" hangingPunct="1">
              <a:spcBef>
                <a:spcPct val="20000"/>
              </a:spcBef>
              <a:spcAft>
                <a:spcPct val="0"/>
              </a:spcAft>
              <a:buClr>
                <a:srgbClr val="9D0A2B"/>
              </a:buClr>
              <a:buSzPct val="150000"/>
              <a:buFont typeface="Arial" pitchFamily="34" charset="0"/>
              <a:buChar char="■"/>
              <a:defRPr sz="2400">
                <a:solidFill>
                  <a:schemeClr val="tx1"/>
                </a:solidFill>
                <a:latin typeface="+mn-lt"/>
                <a:cs typeface="+mn-cs"/>
              </a:defRPr>
            </a:lvl5pPr>
            <a:lvl6pPr marL="2514600" indent="-228600" algn="l" rtl="0" eaLnBrk="1" fontAlgn="base" hangingPunct="1">
              <a:spcBef>
                <a:spcPct val="20000"/>
              </a:spcBef>
              <a:spcAft>
                <a:spcPct val="0"/>
              </a:spcAft>
              <a:buBlip>
                <a:blip r:embed="rId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
              </a:buBlip>
              <a:defRPr sz="2400">
                <a:solidFill>
                  <a:schemeClr val="tx1"/>
                </a:solidFill>
                <a:latin typeface="+mn-lt"/>
                <a:cs typeface="+mn-cs"/>
              </a:defRPr>
            </a:lvl9pPr>
          </a:lstStyle>
          <a:p>
            <a:pPr>
              <a:spcAft>
                <a:spcPct val="25000"/>
              </a:spcAft>
            </a:pPr>
            <a:endParaRPr lang="en-US" sz="1400" dirty="0"/>
          </a:p>
        </p:txBody>
      </p:sp>
      <p:sp>
        <p:nvSpPr>
          <p:cNvPr id="5" name="AutoShape 9"/>
          <p:cNvSpPr>
            <a:spLocks noChangeArrowheads="1"/>
          </p:cNvSpPr>
          <p:nvPr/>
        </p:nvSpPr>
        <p:spPr bwMode="auto">
          <a:xfrm>
            <a:off x="1907704" y="1845469"/>
            <a:ext cx="1512888" cy="287338"/>
          </a:xfrm>
          <a:prstGeom prst="flowChartAlternateProcess">
            <a:avLst/>
          </a:prstGeom>
          <a:noFill/>
          <a:ln w="38100" algn="ctr">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6" name="Picture 5"/>
          <p:cNvPicPr>
            <a:picLocks noChangeAspect="1"/>
          </p:cNvPicPr>
          <p:nvPr/>
        </p:nvPicPr>
        <p:blipFill>
          <a:blip r:embed="rId4"/>
          <a:stretch>
            <a:fillRect/>
          </a:stretch>
        </p:blipFill>
        <p:spPr>
          <a:xfrm>
            <a:off x="783929" y="1339948"/>
            <a:ext cx="7460479" cy="4132262"/>
          </a:xfrm>
          <a:prstGeom prst="rect">
            <a:avLst/>
          </a:prstGeom>
        </p:spPr>
      </p:pic>
      <p:sp>
        <p:nvSpPr>
          <p:cNvPr id="4" name="Rounded Rectangle 3"/>
          <p:cNvSpPr/>
          <p:nvPr/>
        </p:nvSpPr>
        <p:spPr bwMode="auto">
          <a:xfrm>
            <a:off x="4499992" y="3356992"/>
            <a:ext cx="914400" cy="9144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826809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1520" y="332656"/>
            <a:ext cx="8784976" cy="648072"/>
          </a:xfrm>
        </p:spPr>
        <p:txBody>
          <a:bodyPr/>
          <a:lstStyle/>
          <a:p>
            <a:pPr eaLnBrk="1" hangingPunct="1">
              <a:lnSpc>
                <a:spcPct val="90000"/>
              </a:lnSpc>
            </a:pPr>
            <a:r>
              <a:rPr lang="en-US" sz="2800" dirty="0"/>
              <a:t>Time limit for </a:t>
            </a:r>
            <a:r>
              <a:rPr lang="en-US" sz="2800" dirty="0" smtClean="0"/>
              <a:t>furnishing priority</a:t>
            </a:r>
            <a:r>
              <a:rPr lang="en-US" sz="2800" dirty="0"/>
              <a:t> documents (Rule 17.1)</a:t>
            </a:r>
          </a:p>
        </p:txBody>
      </p:sp>
      <p:sp>
        <p:nvSpPr>
          <p:cNvPr id="15363" name="Rectangle 3"/>
          <p:cNvSpPr>
            <a:spLocks noGrp="1" noChangeArrowheads="1"/>
          </p:cNvSpPr>
          <p:nvPr>
            <p:ph type="body" idx="1"/>
          </p:nvPr>
        </p:nvSpPr>
        <p:spPr>
          <a:xfrm>
            <a:off x="251520" y="1124744"/>
            <a:ext cx="8483182" cy="5184575"/>
          </a:xfrm>
        </p:spPr>
        <p:txBody>
          <a:bodyPr/>
          <a:lstStyle/>
          <a:p>
            <a:pPr eaLnBrk="1" hangingPunct="1">
              <a:lnSpc>
                <a:spcPct val="95000"/>
              </a:lnSpc>
              <a:spcAft>
                <a:spcPct val="25000"/>
              </a:spcAft>
            </a:pPr>
            <a:r>
              <a:rPr lang="en-US" sz="2000" dirty="0"/>
              <a:t>Direct submission by the applicant to the RO: </a:t>
            </a:r>
          </a:p>
          <a:p>
            <a:pPr lvl="1" eaLnBrk="1" hangingPunct="1">
              <a:lnSpc>
                <a:spcPct val="95000"/>
              </a:lnSpc>
              <a:spcAft>
                <a:spcPct val="25000"/>
              </a:spcAft>
            </a:pPr>
            <a:r>
              <a:rPr lang="en-US" sz="2000" dirty="0"/>
              <a:t>within 16 months from the priority date</a:t>
            </a:r>
          </a:p>
          <a:p>
            <a:pPr eaLnBrk="1" hangingPunct="1">
              <a:lnSpc>
                <a:spcPct val="95000"/>
              </a:lnSpc>
              <a:spcAft>
                <a:spcPct val="25000"/>
              </a:spcAft>
            </a:pPr>
            <a:r>
              <a:rPr lang="en-US" sz="2000" dirty="0"/>
              <a:t>Direct submission by the applicant to the IB:</a:t>
            </a:r>
          </a:p>
          <a:p>
            <a:pPr lvl="1" eaLnBrk="1" hangingPunct="1">
              <a:lnSpc>
                <a:spcPct val="95000"/>
              </a:lnSpc>
              <a:spcAft>
                <a:spcPct val="25000"/>
              </a:spcAft>
            </a:pPr>
            <a:r>
              <a:rPr lang="en-US" sz="2000" dirty="0"/>
              <a:t>before international publication</a:t>
            </a:r>
          </a:p>
          <a:p>
            <a:pPr eaLnBrk="1" hangingPunct="1">
              <a:lnSpc>
                <a:spcPct val="95000"/>
              </a:lnSpc>
              <a:spcAft>
                <a:spcPct val="25000"/>
              </a:spcAft>
            </a:pPr>
            <a:r>
              <a:rPr lang="en-US" sz="2000" dirty="0"/>
              <a:t>Request to the RO to prepare and transmit the priority document to the IB:</a:t>
            </a:r>
          </a:p>
          <a:p>
            <a:pPr lvl="1" eaLnBrk="1" hangingPunct="1">
              <a:lnSpc>
                <a:spcPct val="95000"/>
              </a:lnSpc>
              <a:spcAft>
                <a:spcPct val="25000"/>
              </a:spcAft>
            </a:pPr>
            <a:r>
              <a:rPr lang="en-US" sz="2000" dirty="0"/>
              <a:t>within 16 months from the priority </a:t>
            </a:r>
            <a:r>
              <a:rPr lang="en-US" sz="2000" dirty="0" smtClean="0"/>
              <a:t>date (check-box in Request form) </a:t>
            </a:r>
            <a:endParaRPr lang="en-US" sz="2000" dirty="0"/>
          </a:p>
          <a:p>
            <a:pPr eaLnBrk="1" hangingPunct="1">
              <a:lnSpc>
                <a:spcPct val="95000"/>
              </a:lnSpc>
              <a:spcAft>
                <a:spcPct val="25000"/>
              </a:spcAft>
            </a:pPr>
            <a:r>
              <a:rPr lang="en-US" sz="2000" dirty="0"/>
              <a:t>Submission via DAS to IB: </a:t>
            </a:r>
          </a:p>
          <a:p>
            <a:pPr lvl="1">
              <a:lnSpc>
                <a:spcPct val="95000"/>
              </a:lnSpc>
              <a:spcAft>
                <a:spcPct val="25000"/>
              </a:spcAft>
            </a:pPr>
            <a:r>
              <a:rPr lang="en-US" sz="2000" dirty="0"/>
              <a:t>The priority document must be made available to the IB via DAS </a:t>
            </a:r>
            <a:r>
              <a:rPr lang="en-US" sz="2000" u="sng" dirty="0"/>
              <a:t>and</a:t>
            </a:r>
            <a:r>
              <a:rPr lang="en-US" sz="2000" dirty="0"/>
              <a:t> the request to the IB to retrieve the priority document must be made before international </a:t>
            </a:r>
            <a:r>
              <a:rPr lang="en-US" sz="2000" dirty="0" smtClean="0"/>
              <a:t>publication</a:t>
            </a:r>
          </a:p>
          <a:p>
            <a:pPr lvl="1">
              <a:lnSpc>
                <a:spcPct val="95000"/>
              </a:lnSpc>
              <a:spcAft>
                <a:spcPct val="25000"/>
              </a:spcAft>
            </a:pPr>
            <a:endParaRPr lang="en-US" sz="800" dirty="0"/>
          </a:p>
          <a:p>
            <a:pPr marL="0" indent="0">
              <a:lnSpc>
                <a:spcPct val="95000"/>
              </a:lnSpc>
              <a:spcAft>
                <a:spcPct val="25000"/>
              </a:spcAft>
              <a:buNone/>
            </a:pPr>
            <a:r>
              <a:rPr lang="en-US" sz="2000" dirty="0" smtClean="0"/>
              <a:t>Monitor receipt of </a:t>
            </a:r>
            <a:r>
              <a:rPr lang="en-US" sz="2000" dirty="0" smtClean="0">
                <a:solidFill>
                  <a:srgbClr val="0070C0"/>
                </a:solidFill>
              </a:rPr>
              <a:t>Form PCT/IB/304 </a:t>
            </a:r>
            <a:r>
              <a:rPr lang="en-US" sz="2000" dirty="0" smtClean="0"/>
              <a:t>before international publication</a:t>
            </a:r>
            <a:endParaRPr lang="en-US" sz="2000" dirty="0"/>
          </a:p>
        </p:txBody>
      </p:sp>
    </p:spTree>
    <p:extLst>
      <p:ext uri="{BB962C8B-B14F-4D97-AF65-F5344CB8AC3E}">
        <p14:creationId xmlns:p14="http://schemas.microsoft.com/office/powerpoint/2010/main" val="648440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1219200" y="4113490"/>
            <a:ext cx="5584825" cy="1406525"/>
          </a:xfrm>
          <a:noFill/>
        </p:spPr>
        <p:txBody>
          <a:bodyPr/>
          <a:lstStyle/>
          <a:p>
            <a:pPr eaLnBrk="1" hangingPunct="1"/>
            <a:r>
              <a:rPr lang="en-US" sz="3600" b="1" dirty="0" smtClean="0">
                <a:solidFill>
                  <a:srgbClr val="70899B"/>
                </a:solidFill>
              </a:rPr>
              <a:t>PCT-Direct</a:t>
            </a:r>
            <a:endParaRPr lang="en-US" sz="3600" b="1" dirty="0">
              <a:solidFill>
                <a:srgbClr val="70899B"/>
              </a:solidFill>
            </a:endParaRPr>
          </a:p>
          <a:p>
            <a:pPr eaLnBrk="1" hangingPunct="1"/>
            <a:endParaRPr lang="en-US" sz="3600" dirty="0">
              <a:solidFill>
                <a:srgbClr val="70899B"/>
              </a:solidFill>
            </a:endParaRPr>
          </a:p>
        </p:txBody>
      </p:sp>
      <p:pic>
        <p:nvPicPr>
          <p:cNvPr id="3075" name="Picture 8" descr="Puce-3_p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3" y="3740427"/>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019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872" y="471282"/>
            <a:ext cx="8229600" cy="706090"/>
          </a:xfrm>
        </p:spPr>
        <p:txBody>
          <a:bodyPr/>
          <a:lstStyle/>
          <a:p>
            <a:r>
              <a:rPr lang="en-US" dirty="0"/>
              <a:t>“PCT Direct” (1)</a:t>
            </a:r>
            <a:endParaRPr lang="en-US" i="1" dirty="0">
              <a:solidFill>
                <a:srgbClr val="00B050"/>
              </a:solidFill>
            </a:endParaRPr>
          </a:p>
        </p:txBody>
      </p:sp>
      <p:sp>
        <p:nvSpPr>
          <p:cNvPr id="3" name="Content Placeholder 2"/>
          <p:cNvSpPr>
            <a:spLocks noGrp="1"/>
          </p:cNvSpPr>
          <p:nvPr>
            <p:ph idx="1"/>
          </p:nvPr>
        </p:nvSpPr>
        <p:spPr>
          <a:xfrm>
            <a:off x="469643" y="1412776"/>
            <a:ext cx="8454530" cy="4608512"/>
          </a:xfrm>
        </p:spPr>
        <p:txBody>
          <a:bodyPr/>
          <a:lstStyle/>
          <a:p>
            <a:pPr>
              <a:spcBef>
                <a:spcPts val="600"/>
              </a:spcBef>
              <a:spcAft>
                <a:spcPts val="600"/>
              </a:spcAft>
            </a:pPr>
            <a:r>
              <a:rPr lang="en-US" sz="2000" dirty="0"/>
              <a:t>Additional service offered by: </a:t>
            </a:r>
          </a:p>
          <a:p>
            <a:pPr lvl="1">
              <a:spcBef>
                <a:spcPts val="600"/>
              </a:spcBef>
              <a:spcAft>
                <a:spcPts val="600"/>
              </a:spcAft>
            </a:pPr>
            <a:r>
              <a:rPr lang="en-US" sz="2000" dirty="0" smtClean="0"/>
              <a:t>EPO</a:t>
            </a:r>
            <a:endParaRPr lang="en-US" sz="2000" dirty="0"/>
          </a:p>
          <a:p>
            <a:pPr lvl="1">
              <a:spcBef>
                <a:spcPts val="600"/>
              </a:spcBef>
              <a:spcAft>
                <a:spcPts val="600"/>
              </a:spcAft>
            </a:pPr>
            <a:r>
              <a:rPr lang="fr-CH" sz="2000" dirty="0" err="1"/>
              <a:t>Israel</a:t>
            </a:r>
            <a:r>
              <a:rPr lang="fr-CH" sz="2000" dirty="0"/>
              <a:t> Patent </a:t>
            </a:r>
            <a:r>
              <a:rPr lang="fr-CH" sz="2000" dirty="0" smtClean="0"/>
              <a:t>Office</a:t>
            </a:r>
            <a:endParaRPr lang="fr-CH" sz="2000" dirty="0"/>
          </a:p>
          <a:p>
            <a:pPr lvl="1">
              <a:spcBef>
                <a:spcPts val="600"/>
              </a:spcBef>
              <a:spcAft>
                <a:spcPts val="600"/>
              </a:spcAft>
            </a:pPr>
            <a:r>
              <a:rPr lang="en-US" sz="2000" dirty="0"/>
              <a:t>Finnish Patent and Registration Office </a:t>
            </a:r>
          </a:p>
          <a:p>
            <a:pPr lvl="1">
              <a:spcBef>
                <a:spcPts val="600"/>
              </a:spcBef>
              <a:spcAft>
                <a:spcPts val="600"/>
              </a:spcAft>
            </a:pPr>
            <a:r>
              <a:rPr lang="en-US" sz="2000" dirty="0"/>
              <a:t>Spanish Patent and Trademark Office </a:t>
            </a:r>
          </a:p>
          <a:p>
            <a:pPr>
              <a:spcBef>
                <a:spcPts val="600"/>
              </a:spcBef>
              <a:spcAft>
                <a:spcPts val="600"/>
              </a:spcAft>
            </a:pPr>
            <a:r>
              <a:rPr lang="en-US" sz="2000" dirty="0"/>
              <a:t>During the PCT procedure, applicants can </a:t>
            </a:r>
            <a:r>
              <a:rPr lang="en-US" sz="2000" u="sng" dirty="0"/>
              <a:t>address patentability issues raised in the search opinion established for the priority application by the same office</a:t>
            </a:r>
          </a:p>
          <a:p>
            <a:pPr>
              <a:spcBef>
                <a:spcPts val="600"/>
              </a:spcBef>
              <a:spcAft>
                <a:spcPts val="600"/>
              </a:spcAft>
            </a:pPr>
            <a:r>
              <a:rPr lang="en-US" sz="2000" dirty="0"/>
              <a:t>Aims at improving the efficiency and quality of the procedure before the ISA</a:t>
            </a:r>
          </a:p>
          <a:p>
            <a:pPr>
              <a:spcBef>
                <a:spcPts val="600"/>
              </a:spcBef>
              <a:spcAft>
                <a:spcPts val="600"/>
              </a:spcAft>
            </a:pPr>
            <a:r>
              <a:rPr lang="fr-CH" sz="2000" dirty="0" err="1"/>
              <a:t>Further</a:t>
            </a:r>
            <a:r>
              <a:rPr lang="fr-CH" sz="2000" dirty="0"/>
              <a:t> </a:t>
            </a:r>
            <a:r>
              <a:rPr lang="fr-CH" sz="2000" dirty="0" err="1"/>
              <a:t>details</a:t>
            </a:r>
            <a:r>
              <a:rPr lang="fr-CH" sz="2000" dirty="0"/>
              <a:t> </a:t>
            </a:r>
            <a:r>
              <a:rPr lang="fr-CH" sz="2000" dirty="0" err="1"/>
              <a:t>can</a:t>
            </a:r>
            <a:r>
              <a:rPr lang="fr-CH" sz="2000" dirty="0"/>
              <a:t> </a:t>
            </a:r>
            <a:r>
              <a:rPr lang="fr-CH" sz="2000" dirty="0" err="1"/>
              <a:t>be</a:t>
            </a:r>
            <a:r>
              <a:rPr lang="fr-CH" sz="2000" dirty="0"/>
              <a:t> </a:t>
            </a:r>
            <a:r>
              <a:rPr lang="fr-CH" sz="2000" dirty="0" err="1"/>
              <a:t>found</a:t>
            </a:r>
            <a:r>
              <a:rPr lang="fr-CH" sz="2000" dirty="0"/>
              <a:t> on the </a:t>
            </a:r>
            <a:r>
              <a:rPr lang="en-US" sz="2000" dirty="0"/>
              <a:t>websites</a:t>
            </a:r>
            <a:r>
              <a:rPr lang="fr-CH" sz="2000" dirty="0"/>
              <a:t> of the Offices </a:t>
            </a:r>
            <a:r>
              <a:rPr lang="fr-CH" sz="2000" dirty="0" err="1"/>
              <a:t>concerned</a:t>
            </a:r>
            <a:endParaRPr lang="en-US" sz="1700" dirty="0"/>
          </a:p>
        </p:txBody>
      </p:sp>
    </p:spTree>
    <p:extLst>
      <p:ext uri="{BB962C8B-B14F-4D97-AF65-F5344CB8AC3E}">
        <p14:creationId xmlns:p14="http://schemas.microsoft.com/office/powerpoint/2010/main" val="3476069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268" y="131706"/>
            <a:ext cx="8229600" cy="922114"/>
          </a:xfrm>
        </p:spPr>
        <p:txBody>
          <a:bodyPr/>
          <a:lstStyle/>
          <a:p>
            <a:r>
              <a:rPr lang="en-US" dirty="0"/>
              <a:t>“PCT Direct” (2)</a:t>
            </a:r>
            <a:endParaRPr lang="en-US" i="1" dirty="0">
              <a:solidFill>
                <a:srgbClr val="00B050"/>
              </a:solidFill>
            </a:endParaRPr>
          </a:p>
        </p:txBody>
      </p:sp>
      <p:sp>
        <p:nvSpPr>
          <p:cNvPr id="3" name="Content Placeholder 2"/>
          <p:cNvSpPr>
            <a:spLocks noGrp="1"/>
          </p:cNvSpPr>
          <p:nvPr>
            <p:ph idx="1"/>
          </p:nvPr>
        </p:nvSpPr>
        <p:spPr>
          <a:xfrm>
            <a:off x="413328" y="1116026"/>
            <a:ext cx="8229600" cy="4872120"/>
          </a:xfrm>
        </p:spPr>
        <p:txBody>
          <a:bodyPr/>
          <a:lstStyle/>
          <a:p>
            <a:pPr>
              <a:spcBef>
                <a:spcPts val="200"/>
              </a:spcBef>
              <a:spcAft>
                <a:spcPts val="200"/>
              </a:spcAft>
            </a:pPr>
            <a:r>
              <a:rPr lang="en-US" sz="1900" dirty="0"/>
              <a:t>Requirements:</a:t>
            </a:r>
          </a:p>
          <a:p>
            <a:pPr lvl="1">
              <a:spcBef>
                <a:spcPts val="200"/>
              </a:spcBef>
              <a:spcAft>
                <a:spcPts val="200"/>
              </a:spcAft>
            </a:pPr>
            <a:r>
              <a:rPr lang="en-US" sz="1900" dirty="0"/>
              <a:t>the informal comments are filed together with the PCT application </a:t>
            </a:r>
          </a:p>
          <a:p>
            <a:pPr lvl="2">
              <a:spcBef>
                <a:spcPts val="100"/>
              </a:spcBef>
              <a:spcAft>
                <a:spcPts val="100"/>
              </a:spcAft>
            </a:pPr>
            <a:r>
              <a:rPr lang="en-US" sz="1900" dirty="0"/>
              <a:t>with </a:t>
            </a:r>
            <a:r>
              <a:rPr lang="en-US" sz="1900" u="sng" dirty="0"/>
              <a:t>any RO</a:t>
            </a:r>
            <a:r>
              <a:rPr lang="en-US" sz="1900" dirty="0"/>
              <a:t> if ISA/EP, ISA/ES, ISA/FI or ISA/IL is chosen</a:t>
            </a:r>
          </a:p>
          <a:p>
            <a:pPr lvl="1">
              <a:spcBef>
                <a:spcPts val="200"/>
              </a:spcBef>
              <a:spcAft>
                <a:spcPts val="200"/>
              </a:spcAft>
            </a:pPr>
            <a:r>
              <a:rPr lang="en-US" sz="1900" dirty="0"/>
              <a:t>ISA/EP, ISA/ES, ISA/FI or ISA/IL are selected</a:t>
            </a:r>
          </a:p>
          <a:p>
            <a:pPr lvl="1">
              <a:spcBef>
                <a:spcPts val="200"/>
              </a:spcBef>
              <a:spcAft>
                <a:spcPts val="200"/>
              </a:spcAft>
            </a:pPr>
            <a:r>
              <a:rPr lang="en-US" sz="1900" dirty="0"/>
              <a:t>the PCT application claims priority of an earlier application searched by the </a:t>
            </a:r>
          </a:p>
          <a:p>
            <a:pPr lvl="2">
              <a:spcBef>
                <a:spcPts val="200"/>
              </a:spcBef>
              <a:spcAft>
                <a:spcPts val="200"/>
              </a:spcAft>
            </a:pPr>
            <a:r>
              <a:rPr lang="en-US" sz="1900" dirty="0"/>
              <a:t>ISA/EP (European first filing or national first filing)</a:t>
            </a:r>
            <a:r>
              <a:rPr lang="en-US" sz="1900" baseline="30000" dirty="0"/>
              <a:t>1 </a:t>
            </a:r>
          </a:p>
          <a:p>
            <a:pPr lvl="2">
              <a:spcBef>
                <a:spcPts val="200"/>
              </a:spcBef>
              <a:spcAft>
                <a:spcPts val="200"/>
              </a:spcAft>
            </a:pPr>
            <a:r>
              <a:rPr lang="en-US" sz="1900" dirty="0"/>
              <a:t>ISA/ES</a:t>
            </a:r>
          </a:p>
          <a:p>
            <a:pPr lvl="2">
              <a:spcBef>
                <a:spcPts val="200"/>
              </a:spcBef>
              <a:spcAft>
                <a:spcPts val="200"/>
              </a:spcAft>
            </a:pPr>
            <a:r>
              <a:rPr lang="en-US" sz="1900" dirty="0"/>
              <a:t>ISA/FI</a:t>
            </a:r>
            <a:endParaRPr lang="en-US" sz="1900" baseline="30000" dirty="0">
              <a:cs typeface="Arial" panose="020B0604020202020204" pitchFamily="34" charset="0"/>
            </a:endParaRPr>
          </a:p>
          <a:p>
            <a:pPr lvl="2">
              <a:spcBef>
                <a:spcPts val="200"/>
              </a:spcBef>
              <a:spcAft>
                <a:spcPts val="200"/>
              </a:spcAft>
            </a:pPr>
            <a:r>
              <a:rPr lang="en-US" sz="1900" dirty="0"/>
              <a:t>ISA/IL</a:t>
            </a:r>
          </a:p>
          <a:p>
            <a:pPr>
              <a:spcBef>
                <a:spcPts val="200"/>
              </a:spcBef>
              <a:spcAft>
                <a:spcPts val="200"/>
              </a:spcAft>
            </a:pPr>
            <a:r>
              <a:rPr lang="en-US" sz="1900" dirty="0"/>
              <a:t>Form:</a:t>
            </a:r>
          </a:p>
          <a:p>
            <a:pPr lvl="1">
              <a:spcBef>
                <a:spcPts val="200"/>
              </a:spcBef>
              <a:spcAft>
                <a:spcPts val="200"/>
              </a:spcAft>
            </a:pPr>
            <a:r>
              <a:rPr lang="en-US" sz="1900" dirty="0"/>
              <a:t>the informal comments are filed in form of a “</a:t>
            </a:r>
            <a:r>
              <a:rPr lang="en-US" sz="1900" u="sng" dirty="0"/>
              <a:t>PCT Direct Letter</a:t>
            </a:r>
            <a:r>
              <a:rPr lang="en-US" sz="1900" dirty="0"/>
              <a:t>” in a single document in PDF format and the words “PCT Direct/informal comments” have been </a:t>
            </a:r>
            <a:r>
              <a:rPr lang="en-US" sz="1900" u="sng" dirty="0"/>
              <a:t>indicated under “Other” in Box IX</a:t>
            </a:r>
            <a:r>
              <a:rPr lang="en-US" sz="1900" dirty="0"/>
              <a:t> of the PCT request form (Form PCT/RO/101)</a:t>
            </a:r>
          </a:p>
        </p:txBody>
      </p:sp>
      <p:sp>
        <p:nvSpPr>
          <p:cNvPr id="5" name="TextBox 4"/>
          <p:cNvSpPr txBox="1"/>
          <p:nvPr/>
        </p:nvSpPr>
        <p:spPr>
          <a:xfrm>
            <a:off x="899592" y="6170661"/>
            <a:ext cx="6597125" cy="430887"/>
          </a:xfrm>
          <a:prstGeom prst="rect">
            <a:avLst/>
          </a:prstGeom>
          <a:noFill/>
        </p:spPr>
        <p:txBody>
          <a:bodyPr wrap="square" rtlCol="0">
            <a:spAutoFit/>
          </a:bodyPr>
          <a:lstStyle/>
          <a:p>
            <a:pPr marL="182563" indent="-182563"/>
            <a:r>
              <a:rPr lang="de-DE" sz="1200" baseline="30000" dirty="0"/>
              <a:t>1</a:t>
            </a:r>
            <a:r>
              <a:rPr lang="de-DE" sz="1100" dirty="0"/>
              <a:t>	The EPO performs national searches for France, Netherlands, Belgium, Luxembourg, Italy, Turkey, Greece, Cyprus, Malta, San Marino, Lithuania, Latvia and Monaco</a:t>
            </a:r>
          </a:p>
        </p:txBody>
      </p:sp>
      <mc:AlternateContent xmlns:mc="http://schemas.openxmlformats.org/markup-compatibility/2006" xmlns:p14="http://schemas.microsoft.com/office/powerpoint/2010/main">
        <mc:Choice Requires="p14">
          <p:contentPart p14:bwMode="auto" r:id="rId3">
            <p14:nvContentPartPr>
              <p14:cNvPr id="11" name="Ink 10"/>
              <p14:cNvContentPartPr/>
              <p14:nvPr/>
            </p14:nvContentPartPr>
            <p14:xfrm>
              <a:off x="5972660" y="2918405"/>
              <a:ext cx="360" cy="360"/>
            </p14:xfrm>
          </p:contentPart>
        </mc:Choice>
        <mc:Fallback xmlns="">
          <p:pic>
            <p:nvPicPr>
              <p:cNvPr id="11" name="Ink 10"/>
              <p:cNvPicPr/>
              <p:nvPr/>
            </p:nvPicPr>
            <p:blipFill>
              <a:blip r:embed="rId14"/>
              <a:stretch>
                <a:fillRect/>
              </a:stretch>
            </p:blipFill>
            <p:spPr>
              <a:xfrm>
                <a:off x="5957540" y="2903285"/>
                <a:ext cx="30600" cy="30600"/>
              </a:xfrm>
              <a:prstGeom prst="rect">
                <a:avLst/>
              </a:prstGeom>
            </p:spPr>
          </p:pic>
        </mc:Fallback>
      </mc:AlternateContent>
    </p:spTree>
    <p:extLst>
      <p:ext uri="{BB962C8B-B14F-4D97-AF65-F5344CB8AC3E}">
        <p14:creationId xmlns:p14="http://schemas.microsoft.com/office/powerpoint/2010/main" val="4234966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950" y="274638"/>
            <a:ext cx="8229600" cy="922114"/>
          </a:xfrm>
        </p:spPr>
        <p:txBody>
          <a:bodyPr/>
          <a:lstStyle/>
          <a:p>
            <a:r>
              <a:rPr lang="en-US" dirty="0"/>
              <a:t>“PCT Direct” (3)</a:t>
            </a:r>
            <a:endParaRPr lang="en-US" i="1" dirty="0">
              <a:solidFill>
                <a:srgbClr val="00B050"/>
              </a:solidFill>
            </a:endParaRPr>
          </a:p>
        </p:txBody>
      </p:sp>
      <p:sp>
        <p:nvSpPr>
          <p:cNvPr id="3" name="Content Placeholder 2"/>
          <p:cNvSpPr>
            <a:spLocks noGrp="1"/>
          </p:cNvSpPr>
          <p:nvPr>
            <p:ph idx="1"/>
          </p:nvPr>
        </p:nvSpPr>
        <p:spPr>
          <a:xfrm>
            <a:off x="395536" y="1268760"/>
            <a:ext cx="8640960" cy="5064443"/>
          </a:xfrm>
        </p:spPr>
        <p:txBody>
          <a:bodyPr/>
          <a:lstStyle/>
          <a:p>
            <a:pPr>
              <a:spcBef>
                <a:spcPts val="700"/>
              </a:spcBef>
              <a:spcAft>
                <a:spcPts val="700"/>
              </a:spcAft>
            </a:pPr>
            <a:r>
              <a:rPr lang="en-US" dirty="0"/>
              <a:t>Informal comments:	</a:t>
            </a:r>
          </a:p>
          <a:p>
            <a:pPr marL="808038" lvl="1" indent="-350838">
              <a:spcBef>
                <a:spcPts val="700"/>
              </a:spcBef>
              <a:spcAft>
                <a:spcPts val="700"/>
              </a:spcAft>
            </a:pPr>
            <a:r>
              <a:rPr lang="en-US" dirty="0"/>
              <a:t>They are arguments regarding the patentability of the claims of the PCT application </a:t>
            </a:r>
          </a:p>
          <a:p>
            <a:pPr marL="808038" lvl="1" indent="-350838">
              <a:spcBef>
                <a:spcPts val="700"/>
              </a:spcBef>
              <a:spcAft>
                <a:spcPts val="700"/>
              </a:spcAft>
            </a:pPr>
            <a:r>
              <a:rPr lang="en-US" dirty="0"/>
              <a:t>May include explanations regarding any modifications to the application documents, in particular to the claims, in comparison with the earlier application (e.g. marked-up copy)</a:t>
            </a:r>
          </a:p>
          <a:p>
            <a:pPr marL="808038" lvl="1" indent="-350838">
              <a:spcBef>
                <a:spcPts val="700"/>
              </a:spcBef>
              <a:spcAft>
                <a:spcPts val="700"/>
              </a:spcAft>
            </a:pPr>
            <a:r>
              <a:rPr lang="en-US" dirty="0"/>
              <a:t>Aim at overcoming objections raised in the search opinion established for the priority application</a:t>
            </a:r>
          </a:p>
          <a:p>
            <a:pPr marL="808038" lvl="1" indent="-350838">
              <a:spcBef>
                <a:spcPts val="700"/>
              </a:spcBef>
              <a:spcAft>
                <a:spcPts val="700"/>
              </a:spcAft>
            </a:pPr>
            <a:r>
              <a:rPr lang="en-US" dirty="0"/>
              <a:t>Do not form part of the PCT application, but are made publicly available on PATENTSCOPE </a:t>
            </a:r>
          </a:p>
        </p:txBody>
      </p:sp>
    </p:spTree>
    <p:extLst>
      <p:ext uri="{BB962C8B-B14F-4D97-AF65-F5344CB8AC3E}">
        <p14:creationId xmlns:p14="http://schemas.microsoft.com/office/powerpoint/2010/main" val="816245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ChangeArrowheads="1"/>
          </p:cNvSpPr>
          <p:nvPr/>
        </p:nvSpPr>
        <p:spPr bwMode="auto">
          <a:xfrm>
            <a:off x="3675063" y="2635441"/>
            <a:ext cx="1876425"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2"/>
              </a:buBlip>
              <a:defRPr sz="2400">
                <a:solidFill>
                  <a:schemeClr val="tx1"/>
                </a:solidFill>
                <a:latin typeface="Arial" pitchFamily="34" charset="0"/>
                <a:cs typeface="Arial" pitchFamily="34" charset="0"/>
              </a:defRPr>
            </a:lvl1pPr>
            <a:lvl2pPr marL="742950" indent="-285750" eaLnBrk="0" hangingPunct="0">
              <a:spcBef>
                <a:spcPct val="20000"/>
              </a:spcBef>
              <a:buBlip>
                <a:blip r:embed="rId3"/>
              </a:buBlip>
              <a:defRPr sz="2400">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Blip>
                <a:blip r:embed="rId4"/>
              </a:buBlip>
              <a:defRPr sz="2400">
                <a:solidFill>
                  <a:schemeClr val="tx1"/>
                </a:solidFill>
                <a:latin typeface="Arial" pitchFamily="34" charset="0"/>
                <a:cs typeface="Arial" pitchFamily="34" charset="0"/>
              </a:defRPr>
            </a:lvl3pPr>
            <a:lvl4pPr marL="1600200" indent="-228600" eaLnBrk="0" hangingPunct="0">
              <a:spcBef>
                <a:spcPct val="20000"/>
              </a:spcBef>
              <a:buBlip>
                <a:blip r:embed="rId5"/>
              </a:buBlip>
              <a:defRPr sz="2400">
                <a:solidFill>
                  <a:schemeClr val="tx1"/>
                </a:solidFill>
                <a:latin typeface="Arial" pitchFamily="34" charset="0"/>
                <a:cs typeface="Arial" pitchFamily="34" charset="0"/>
              </a:defRPr>
            </a:lvl4pPr>
            <a:lvl5pPr marL="2057400" indent="-228600" eaLnBrk="0" hangingPunct="0">
              <a:spcBef>
                <a:spcPct val="20000"/>
              </a:spcBef>
              <a:buBlip>
                <a:blip r:embed="rId2"/>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cs typeface="Arial" pitchFamily="34" charset="0"/>
            </a:endParaRPr>
          </a:p>
        </p:txBody>
      </p:sp>
      <p:sp>
        <p:nvSpPr>
          <p:cNvPr id="9221" name="Rectangle 4"/>
          <p:cNvSpPr>
            <a:spLocks noChangeArrowheads="1"/>
          </p:cNvSpPr>
          <p:nvPr/>
        </p:nvSpPr>
        <p:spPr bwMode="auto">
          <a:xfrm>
            <a:off x="3016250" y="3997516"/>
            <a:ext cx="242888" cy="1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2"/>
              </a:buBlip>
              <a:defRPr sz="2400">
                <a:solidFill>
                  <a:schemeClr val="tx1"/>
                </a:solidFill>
                <a:latin typeface="Arial" pitchFamily="34" charset="0"/>
                <a:cs typeface="Arial" pitchFamily="34" charset="0"/>
              </a:defRPr>
            </a:lvl1pPr>
            <a:lvl2pPr marL="742950" indent="-285750" eaLnBrk="0" hangingPunct="0">
              <a:spcBef>
                <a:spcPct val="20000"/>
              </a:spcBef>
              <a:buBlip>
                <a:blip r:embed="rId3"/>
              </a:buBlip>
              <a:defRPr sz="2400">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Blip>
                <a:blip r:embed="rId4"/>
              </a:buBlip>
              <a:defRPr sz="2400">
                <a:solidFill>
                  <a:schemeClr val="tx1"/>
                </a:solidFill>
                <a:latin typeface="Arial" pitchFamily="34" charset="0"/>
                <a:cs typeface="Arial" pitchFamily="34" charset="0"/>
              </a:defRPr>
            </a:lvl3pPr>
            <a:lvl4pPr marL="1600200" indent="-228600" eaLnBrk="0" hangingPunct="0">
              <a:spcBef>
                <a:spcPct val="20000"/>
              </a:spcBef>
              <a:buBlip>
                <a:blip r:embed="rId5"/>
              </a:buBlip>
              <a:defRPr sz="2400">
                <a:solidFill>
                  <a:schemeClr val="tx1"/>
                </a:solidFill>
                <a:latin typeface="Arial" pitchFamily="34" charset="0"/>
                <a:cs typeface="Arial" pitchFamily="34" charset="0"/>
              </a:defRPr>
            </a:lvl4pPr>
            <a:lvl5pPr marL="2057400" indent="-228600" eaLnBrk="0" hangingPunct="0">
              <a:spcBef>
                <a:spcPct val="20000"/>
              </a:spcBef>
              <a:buBlip>
                <a:blip r:embed="rId2"/>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cs typeface="Arial" pitchFamily="34" charset="0"/>
            </a:endParaRPr>
          </a:p>
        </p:txBody>
      </p:sp>
      <p:sp>
        <p:nvSpPr>
          <p:cNvPr id="9222" name="Rectangle 5"/>
          <p:cNvSpPr>
            <a:spLocks noChangeArrowheads="1"/>
          </p:cNvSpPr>
          <p:nvPr/>
        </p:nvSpPr>
        <p:spPr bwMode="auto">
          <a:xfrm>
            <a:off x="879475" y="2656078"/>
            <a:ext cx="8858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lvl1pPr eaLnBrk="0" hangingPunct="0">
              <a:spcBef>
                <a:spcPct val="20000"/>
              </a:spcBef>
              <a:buBlip>
                <a:blip r:embed="rId2"/>
              </a:buBlip>
              <a:defRPr sz="2400">
                <a:solidFill>
                  <a:schemeClr val="tx1"/>
                </a:solidFill>
                <a:latin typeface="Arial" pitchFamily="34" charset="0"/>
                <a:cs typeface="Arial" pitchFamily="34" charset="0"/>
              </a:defRPr>
            </a:lvl1pPr>
            <a:lvl2pPr marL="742950" indent="-285750" eaLnBrk="0" hangingPunct="0">
              <a:spcBef>
                <a:spcPct val="20000"/>
              </a:spcBef>
              <a:buBlip>
                <a:blip r:embed="rId3"/>
              </a:buBlip>
              <a:defRPr sz="2400">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Blip>
                <a:blip r:embed="rId4"/>
              </a:buBlip>
              <a:defRPr sz="2400">
                <a:solidFill>
                  <a:schemeClr val="tx1"/>
                </a:solidFill>
                <a:latin typeface="Arial" pitchFamily="34" charset="0"/>
                <a:cs typeface="Arial" pitchFamily="34" charset="0"/>
              </a:defRPr>
            </a:lvl3pPr>
            <a:lvl4pPr marL="1600200" indent="-228600" eaLnBrk="0" hangingPunct="0">
              <a:spcBef>
                <a:spcPct val="20000"/>
              </a:spcBef>
              <a:buBlip>
                <a:blip r:embed="rId5"/>
              </a:buBlip>
              <a:defRPr sz="2400">
                <a:solidFill>
                  <a:schemeClr val="tx1"/>
                </a:solidFill>
                <a:latin typeface="Arial" pitchFamily="34" charset="0"/>
                <a:cs typeface="Arial" pitchFamily="34" charset="0"/>
              </a:defRPr>
            </a:lvl4pPr>
            <a:lvl5pPr marL="2057400" indent="-228600" eaLnBrk="0" hangingPunct="0">
              <a:spcBef>
                <a:spcPct val="20000"/>
              </a:spcBef>
              <a:buBlip>
                <a:blip r:embed="rId2"/>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itchFamily="34" charset="0"/>
                <a:ea typeface="ヒラギノ角ゴ Pro W3"/>
                <a:cs typeface="ヒラギノ角ゴ Pro W3"/>
              </a:rPr>
              <a:t>(months)</a:t>
            </a:r>
          </a:p>
        </p:txBody>
      </p:sp>
      <p:sp>
        <p:nvSpPr>
          <p:cNvPr id="9223" name="Rectangle 6"/>
          <p:cNvSpPr>
            <a:spLocks noChangeArrowheads="1"/>
          </p:cNvSpPr>
          <p:nvPr/>
        </p:nvSpPr>
        <p:spPr bwMode="auto">
          <a:xfrm>
            <a:off x="2957294" y="3424428"/>
            <a:ext cx="103505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lvl1pPr eaLnBrk="0" hangingPunct="0">
              <a:spcBef>
                <a:spcPct val="20000"/>
              </a:spcBef>
              <a:buBlip>
                <a:blip r:embed="rId2"/>
              </a:buBlip>
              <a:defRPr sz="2400">
                <a:solidFill>
                  <a:schemeClr val="tx1"/>
                </a:solidFill>
                <a:latin typeface="Arial" pitchFamily="34" charset="0"/>
                <a:cs typeface="Arial" pitchFamily="34" charset="0"/>
              </a:defRPr>
            </a:lvl1pPr>
            <a:lvl2pPr marL="742950" indent="-285750" eaLnBrk="0" hangingPunct="0">
              <a:spcBef>
                <a:spcPct val="20000"/>
              </a:spcBef>
              <a:buBlip>
                <a:blip r:embed="rId3"/>
              </a:buBlip>
              <a:defRPr sz="2400">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Blip>
                <a:blip r:embed="rId4"/>
              </a:buBlip>
              <a:defRPr sz="2400">
                <a:solidFill>
                  <a:schemeClr val="tx1"/>
                </a:solidFill>
                <a:latin typeface="Arial" pitchFamily="34" charset="0"/>
                <a:cs typeface="Arial" pitchFamily="34" charset="0"/>
              </a:defRPr>
            </a:lvl3pPr>
            <a:lvl4pPr marL="1600200" indent="-228600" eaLnBrk="0" hangingPunct="0">
              <a:spcBef>
                <a:spcPct val="20000"/>
              </a:spcBef>
              <a:buBlip>
                <a:blip r:embed="rId5"/>
              </a:buBlip>
              <a:defRPr sz="2400">
                <a:solidFill>
                  <a:schemeClr val="tx1"/>
                </a:solidFill>
                <a:latin typeface="Arial" pitchFamily="34" charset="0"/>
                <a:cs typeface="Arial" pitchFamily="34" charset="0"/>
              </a:defRPr>
            </a:lvl4pPr>
            <a:lvl5pPr marL="2057400" indent="-228600" eaLnBrk="0" hangingPunct="0">
              <a:spcBef>
                <a:spcPct val="20000"/>
              </a:spcBef>
              <a:buBlip>
                <a:blip r:embed="rId2"/>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smtClean="0">
                <a:ln>
                  <a:noFill/>
                </a:ln>
                <a:solidFill>
                  <a:srgbClr val="000000"/>
                </a:solidFill>
                <a:effectLst/>
                <a:uLnTx/>
                <a:uFillTx/>
                <a:latin typeface="Arial" pitchFamily="34" charset="0"/>
                <a:ea typeface="ヒラギノ角ゴ Pro W3"/>
                <a:cs typeface="ヒラギノ角ゴ Pro W3"/>
              </a:rPr>
              <a:t>File PCT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smtClean="0">
                <a:ln>
                  <a:noFill/>
                </a:ln>
                <a:solidFill>
                  <a:srgbClr val="000000"/>
                </a:solidFill>
                <a:effectLst/>
                <a:uLnTx/>
                <a:uFillTx/>
                <a:latin typeface="Arial" pitchFamily="34" charset="0"/>
                <a:ea typeface="ヒラギノ角ゴ Pro W3"/>
                <a:cs typeface="ヒラギノ角ゴ Pro W3"/>
              </a:rPr>
              <a:t>application</a:t>
            </a:r>
            <a:endParaRPr kumimoji="0" lang="en-US" altLang="en-US" sz="1400" b="0" i="0"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endParaRPr>
          </a:p>
        </p:txBody>
      </p:sp>
      <p:sp>
        <p:nvSpPr>
          <p:cNvPr id="9224" name="Rectangle 7"/>
          <p:cNvSpPr>
            <a:spLocks noChangeArrowheads="1"/>
          </p:cNvSpPr>
          <p:nvPr/>
        </p:nvSpPr>
        <p:spPr bwMode="auto">
          <a:xfrm>
            <a:off x="3299792" y="2910078"/>
            <a:ext cx="3841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lvl1pPr eaLnBrk="0" hangingPunct="0">
              <a:spcBef>
                <a:spcPct val="20000"/>
              </a:spcBef>
              <a:buBlip>
                <a:blip r:embed="rId2"/>
              </a:buBlip>
              <a:defRPr sz="2400">
                <a:solidFill>
                  <a:schemeClr val="tx1"/>
                </a:solidFill>
                <a:latin typeface="Arial" pitchFamily="34" charset="0"/>
                <a:cs typeface="Arial" pitchFamily="34" charset="0"/>
              </a:defRPr>
            </a:lvl1pPr>
            <a:lvl2pPr marL="742950" indent="-285750" eaLnBrk="0" hangingPunct="0">
              <a:spcBef>
                <a:spcPct val="20000"/>
              </a:spcBef>
              <a:buBlip>
                <a:blip r:embed="rId3"/>
              </a:buBlip>
              <a:defRPr sz="2400">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Blip>
                <a:blip r:embed="rId4"/>
              </a:buBlip>
              <a:defRPr sz="2400">
                <a:solidFill>
                  <a:schemeClr val="tx1"/>
                </a:solidFill>
                <a:latin typeface="Arial" pitchFamily="34" charset="0"/>
                <a:cs typeface="Arial" pitchFamily="34" charset="0"/>
              </a:defRPr>
            </a:lvl3pPr>
            <a:lvl4pPr marL="1600200" indent="-228600" eaLnBrk="0" hangingPunct="0">
              <a:spcBef>
                <a:spcPct val="20000"/>
              </a:spcBef>
              <a:buBlip>
                <a:blip r:embed="rId5"/>
              </a:buBlip>
              <a:defRPr sz="2400">
                <a:solidFill>
                  <a:schemeClr val="tx1"/>
                </a:solidFill>
                <a:latin typeface="Arial" pitchFamily="34" charset="0"/>
                <a:cs typeface="Arial" pitchFamily="34" charset="0"/>
              </a:defRPr>
            </a:lvl4pPr>
            <a:lvl5pPr marL="2057400" indent="-228600" eaLnBrk="0" hangingPunct="0">
              <a:spcBef>
                <a:spcPct val="20000"/>
              </a:spcBef>
              <a:buBlip>
                <a:blip r:embed="rId2"/>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rPr>
              <a:t>12</a:t>
            </a:r>
          </a:p>
        </p:txBody>
      </p:sp>
      <p:sp>
        <p:nvSpPr>
          <p:cNvPr id="9225" name="Rectangle 8"/>
          <p:cNvSpPr>
            <a:spLocks noChangeArrowheads="1"/>
          </p:cNvSpPr>
          <p:nvPr/>
        </p:nvSpPr>
        <p:spPr bwMode="auto">
          <a:xfrm>
            <a:off x="1139825" y="2910078"/>
            <a:ext cx="2889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lvl1pPr eaLnBrk="0" hangingPunct="0">
              <a:spcBef>
                <a:spcPct val="20000"/>
              </a:spcBef>
              <a:buBlip>
                <a:blip r:embed="rId2"/>
              </a:buBlip>
              <a:defRPr sz="2400">
                <a:solidFill>
                  <a:schemeClr val="tx1"/>
                </a:solidFill>
                <a:latin typeface="Arial" pitchFamily="34" charset="0"/>
                <a:cs typeface="Arial" pitchFamily="34" charset="0"/>
              </a:defRPr>
            </a:lvl1pPr>
            <a:lvl2pPr marL="742950" indent="-285750" eaLnBrk="0" hangingPunct="0">
              <a:spcBef>
                <a:spcPct val="20000"/>
              </a:spcBef>
              <a:buBlip>
                <a:blip r:embed="rId3"/>
              </a:buBlip>
              <a:defRPr sz="2400">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Blip>
                <a:blip r:embed="rId4"/>
              </a:buBlip>
              <a:defRPr sz="2400">
                <a:solidFill>
                  <a:schemeClr val="tx1"/>
                </a:solidFill>
                <a:latin typeface="Arial" pitchFamily="34" charset="0"/>
                <a:cs typeface="Arial" pitchFamily="34" charset="0"/>
              </a:defRPr>
            </a:lvl3pPr>
            <a:lvl4pPr marL="1600200" indent="-228600" eaLnBrk="0" hangingPunct="0">
              <a:spcBef>
                <a:spcPct val="20000"/>
              </a:spcBef>
              <a:buBlip>
                <a:blip r:embed="rId5"/>
              </a:buBlip>
              <a:defRPr sz="2400">
                <a:solidFill>
                  <a:schemeClr val="tx1"/>
                </a:solidFill>
                <a:latin typeface="Arial" pitchFamily="34" charset="0"/>
                <a:cs typeface="Arial" pitchFamily="34" charset="0"/>
              </a:defRPr>
            </a:lvl4pPr>
            <a:lvl5pPr marL="2057400" indent="-228600" eaLnBrk="0" hangingPunct="0">
              <a:spcBef>
                <a:spcPct val="20000"/>
              </a:spcBef>
              <a:buBlip>
                <a:blip r:embed="rId2"/>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itchFamily="34" charset="0"/>
                <a:ea typeface="ヒラギノ角ゴ Pro W3"/>
                <a:cs typeface="ヒラギノ角ゴ Pro W3"/>
              </a:rPr>
              <a:t>0</a:t>
            </a:r>
          </a:p>
        </p:txBody>
      </p:sp>
      <p:sp>
        <p:nvSpPr>
          <p:cNvPr id="9226" name="Rectangle 9"/>
          <p:cNvSpPr>
            <a:spLocks noChangeArrowheads="1"/>
          </p:cNvSpPr>
          <p:nvPr/>
        </p:nvSpPr>
        <p:spPr bwMode="auto">
          <a:xfrm>
            <a:off x="7696200" y="2929128"/>
            <a:ext cx="39528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62" tIns="47625" rIns="93662" bIns="47625">
            <a:spAutoFit/>
          </a:bodyPr>
          <a:lstStyle>
            <a:lvl1pPr eaLnBrk="0" hangingPunct="0">
              <a:spcBef>
                <a:spcPct val="20000"/>
              </a:spcBef>
              <a:buBlip>
                <a:blip r:embed="rId2"/>
              </a:buBlip>
              <a:defRPr sz="2400">
                <a:solidFill>
                  <a:schemeClr val="tx1"/>
                </a:solidFill>
                <a:latin typeface="Arial" pitchFamily="34" charset="0"/>
                <a:cs typeface="Arial" pitchFamily="34" charset="0"/>
              </a:defRPr>
            </a:lvl1pPr>
            <a:lvl2pPr marL="742950" indent="-285750" eaLnBrk="0" hangingPunct="0">
              <a:spcBef>
                <a:spcPct val="20000"/>
              </a:spcBef>
              <a:buBlip>
                <a:blip r:embed="rId3"/>
              </a:buBlip>
              <a:defRPr sz="2400">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Blip>
                <a:blip r:embed="rId4"/>
              </a:buBlip>
              <a:defRPr sz="2400">
                <a:solidFill>
                  <a:schemeClr val="tx1"/>
                </a:solidFill>
                <a:latin typeface="Arial" pitchFamily="34" charset="0"/>
                <a:cs typeface="Arial" pitchFamily="34" charset="0"/>
              </a:defRPr>
            </a:lvl3pPr>
            <a:lvl4pPr marL="1600200" indent="-228600" eaLnBrk="0" hangingPunct="0">
              <a:spcBef>
                <a:spcPct val="20000"/>
              </a:spcBef>
              <a:buBlip>
                <a:blip r:embed="rId5"/>
              </a:buBlip>
              <a:defRPr sz="2400">
                <a:solidFill>
                  <a:schemeClr val="tx1"/>
                </a:solidFill>
                <a:latin typeface="Arial" pitchFamily="34" charset="0"/>
                <a:cs typeface="Arial" pitchFamily="34" charset="0"/>
              </a:defRPr>
            </a:lvl4pPr>
            <a:lvl5pPr marL="2057400" indent="-228600" eaLnBrk="0" hangingPunct="0">
              <a:spcBef>
                <a:spcPct val="20000"/>
              </a:spcBef>
              <a:buBlip>
                <a:blip r:embed="rId2"/>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itchFamily="34" charset="0"/>
                <a:ea typeface="ヒラギノ角ゴ Pro W3"/>
                <a:cs typeface="ヒラギノ角ゴ Pro W3"/>
              </a:rPr>
              <a:t>30</a:t>
            </a:r>
          </a:p>
        </p:txBody>
      </p:sp>
      <p:sp>
        <p:nvSpPr>
          <p:cNvPr id="9227" name="Line 10"/>
          <p:cNvSpPr>
            <a:spLocks noChangeShapeType="1"/>
          </p:cNvSpPr>
          <p:nvPr/>
        </p:nvSpPr>
        <p:spPr bwMode="auto">
          <a:xfrm>
            <a:off x="1266825" y="3310128"/>
            <a:ext cx="66817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sz="1800" b="0" i="0" u="none" strike="noStrike" kern="1200" cap="none" spc="0" normalizeH="0" baseline="0" noProof="0">
              <a:ln>
                <a:noFill/>
              </a:ln>
              <a:solidFill>
                <a:srgbClr val="000000"/>
              </a:solidFill>
              <a:effectLst/>
              <a:uLnTx/>
              <a:uFillTx/>
              <a:latin typeface="Arial" pitchFamily="34" charset="0"/>
              <a:cs typeface="Arial" pitchFamily="34" charset="0"/>
            </a:endParaRPr>
          </a:p>
        </p:txBody>
      </p:sp>
      <p:sp>
        <p:nvSpPr>
          <p:cNvPr id="9228" name="Line 11"/>
          <p:cNvSpPr>
            <a:spLocks noChangeShapeType="1"/>
          </p:cNvSpPr>
          <p:nvPr/>
        </p:nvSpPr>
        <p:spPr bwMode="auto">
          <a:xfrm flipV="1">
            <a:off x="3491880" y="3160965"/>
            <a:ext cx="0" cy="138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sz="1800" b="0" i="0" u="none" strike="noStrike" kern="1200" cap="none" spc="0" normalizeH="0" baseline="0" noProof="0">
              <a:ln>
                <a:noFill/>
              </a:ln>
              <a:solidFill>
                <a:srgbClr val="000000"/>
              </a:solidFill>
              <a:effectLst/>
              <a:uLnTx/>
              <a:uFillTx/>
              <a:latin typeface="Arial" pitchFamily="34" charset="0"/>
              <a:cs typeface="Arial" pitchFamily="34" charset="0"/>
            </a:endParaRPr>
          </a:p>
        </p:txBody>
      </p:sp>
      <p:sp>
        <p:nvSpPr>
          <p:cNvPr id="9229" name="Rectangle 12"/>
          <p:cNvSpPr>
            <a:spLocks noChangeArrowheads="1"/>
          </p:cNvSpPr>
          <p:nvPr/>
        </p:nvSpPr>
        <p:spPr bwMode="auto">
          <a:xfrm>
            <a:off x="4076700" y="3397034"/>
            <a:ext cx="13382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62" tIns="47625" rIns="93662" bIns="47625">
            <a:spAutoFit/>
          </a:bodyPr>
          <a:lstStyle>
            <a:lvl1pPr eaLnBrk="0" hangingPunct="0">
              <a:spcBef>
                <a:spcPct val="20000"/>
              </a:spcBef>
              <a:buBlip>
                <a:blip r:embed="rId2"/>
              </a:buBlip>
              <a:defRPr sz="2400">
                <a:solidFill>
                  <a:schemeClr val="tx1"/>
                </a:solidFill>
                <a:latin typeface="Arial" pitchFamily="34" charset="0"/>
                <a:cs typeface="Arial" pitchFamily="34" charset="0"/>
              </a:defRPr>
            </a:lvl1pPr>
            <a:lvl2pPr marL="742950" indent="-285750" eaLnBrk="0" hangingPunct="0">
              <a:spcBef>
                <a:spcPct val="20000"/>
              </a:spcBef>
              <a:buBlip>
                <a:blip r:embed="rId3"/>
              </a:buBlip>
              <a:defRPr sz="2400">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Blip>
                <a:blip r:embed="rId4"/>
              </a:buBlip>
              <a:defRPr sz="2400">
                <a:solidFill>
                  <a:schemeClr val="tx1"/>
                </a:solidFill>
                <a:latin typeface="Arial" pitchFamily="34" charset="0"/>
                <a:cs typeface="Arial" pitchFamily="34" charset="0"/>
              </a:defRPr>
            </a:lvl3pPr>
            <a:lvl4pPr marL="1600200" indent="-228600" eaLnBrk="0" hangingPunct="0">
              <a:spcBef>
                <a:spcPct val="20000"/>
              </a:spcBef>
              <a:buBlip>
                <a:blip r:embed="rId5"/>
              </a:buBlip>
              <a:defRPr sz="2400">
                <a:solidFill>
                  <a:schemeClr val="tx1"/>
                </a:solidFill>
                <a:latin typeface="Arial" pitchFamily="34" charset="0"/>
                <a:cs typeface="Arial" pitchFamily="34" charset="0"/>
              </a:defRPr>
            </a:lvl4pPr>
            <a:lvl5pPr marL="2057400" indent="-228600" eaLnBrk="0" hangingPunct="0">
              <a:spcBef>
                <a:spcPct val="20000"/>
              </a:spcBef>
              <a:buBlip>
                <a:blip r:embed="rId2"/>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smtClean="0">
                <a:ln>
                  <a:noFill/>
                </a:ln>
                <a:solidFill>
                  <a:srgbClr val="000000"/>
                </a:solidFill>
                <a:effectLst/>
                <a:uLnTx/>
                <a:uFillTx/>
                <a:latin typeface="Arial" pitchFamily="34" charset="0"/>
                <a:ea typeface="ヒラギノ角ゴ Pro W3"/>
                <a:cs typeface="ヒラギノ角ゴ Pro W3"/>
              </a:rPr>
              <a:t>International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smtClean="0">
                <a:ln>
                  <a:noFill/>
                </a:ln>
                <a:solidFill>
                  <a:srgbClr val="000000"/>
                </a:solidFill>
                <a:effectLst/>
                <a:uLnTx/>
                <a:uFillTx/>
                <a:latin typeface="Arial" pitchFamily="34" charset="0"/>
                <a:ea typeface="ヒラギノ角ゴ Pro W3"/>
                <a:cs typeface="ヒラギノ角ゴ Pro W3"/>
              </a:rPr>
              <a:t>search report &amp; written opinion</a:t>
            </a:r>
            <a:endParaRPr kumimoji="0" lang="en-US" altLang="en-US" sz="1400" b="0" i="0"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endParaRPr>
          </a:p>
        </p:txBody>
      </p:sp>
      <p:sp>
        <p:nvSpPr>
          <p:cNvPr id="9231" name="Rectangle 14"/>
          <p:cNvSpPr>
            <a:spLocks noChangeArrowheads="1"/>
          </p:cNvSpPr>
          <p:nvPr/>
        </p:nvSpPr>
        <p:spPr bwMode="auto">
          <a:xfrm>
            <a:off x="4527262" y="2911666"/>
            <a:ext cx="387926" cy="31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lvl1pPr eaLnBrk="0" hangingPunct="0">
              <a:spcBef>
                <a:spcPct val="20000"/>
              </a:spcBef>
              <a:buBlip>
                <a:blip r:embed="rId2"/>
              </a:buBlip>
              <a:defRPr sz="2400">
                <a:solidFill>
                  <a:schemeClr val="tx1"/>
                </a:solidFill>
                <a:latin typeface="Arial" pitchFamily="34" charset="0"/>
                <a:cs typeface="Arial" pitchFamily="34" charset="0"/>
              </a:defRPr>
            </a:lvl1pPr>
            <a:lvl2pPr marL="742950" indent="-285750" eaLnBrk="0" hangingPunct="0">
              <a:spcBef>
                <a:spcPct val="20000"/>
              </a:spcBef>
              <a:buBlip>
                <a:blip r:embed="rId3"/>
              </a:buBlip>
              <a:defRPr sz="2400">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Blip>
                <a:blip r:embed="rId4"/>
              </a:buBlip>
              <a:defRPr sz="2400">
                <a:solidFill>
                  <a:schemeClr val="tx1"/>
                </a:solidFill>
                <a:latin typeface="Arial" pitchFamily="34" charset="0"/>
                <a:cs typeface="Arial" pitchFamily="34" charset="0"/>
              </a:defRPr>
            </a:lvl3pPr>
            <a:lvl4pPr marL="1600200" indent="-228600" eaLnBrk="0" hangingPunct="0">
              <a:spcBef>
                <a:spcPct val="20000"/>
              </a:spcBef>
              <a:buBlip>
                <a:blip r:embed="rId5"/>
              </a:buBlip>
              <a:defRPr sz="2400">
                <a:solidFill>
                  <a:schemeClr val="tx1"/>
                </a:solidFill>
                <a:latin typeface="Arial" pitchFamily="34" charset="0"/>
                <a:cs typeface="Arial" pitchFamily="34" charset="0"/>
              </a:defRPr>
            </a:lvl4pPr>
            <a:lvl5pPr marL="2057400" indent="-228600" eaLnBrk="0" hangingPunct="0">
              <a:spcBef>
                <a:spcPct val="20000"/>
              </a:spcBef>
              <a:buBlip>
                <a:blip r:embed="rId2"/>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smtClean="0">
                <a:ln>
                  <a:noFill/>
                </a:ln>
                <a:solidFill>
                  <a:srgbClr val="000000"/>
                </a:solidFill>
                <a:effectLst/>
                <a:uLnTx/>
                <a:uFillTx/>
                <a:latin typeface="Arial" pitchFamily="34" charset="0"/>
                <a:ea typeface="ヒラギノ角ゴ Pro W3"/>
                <a:cs typeface="ヒラギノ角ゴ Pro W3"/>
              </a:rPr>
              <a:t>16</a:t>
            </a:r>
            <a:endParaRPr kumimoji="0" lang="en-US" altLang="en-US" sz="1400" b="0" i="0"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endParaRPr>
          </a:p>
        </p:txBody>
      </p:sp>
      <p:sp>
        <p:nvSpPr>
          <p:cNvPr id="9234" name="Rectangle 17"/>
          <p:cNvSpPr>
            <a:spLocks noChangeArrowheads="1"/>
          </p:cNvSpPr>
          <p:nvPr/>
        </p:nvSpPr>
        <p:spPr bwMode="auto">
          <a:xfrm>
            <a:off x="5671095" y="3424428"/>
            <a:ext cx="1546225" cy="1600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2"/>
              </a:buBlip>
              <a:defRPr sz="2400">
                <a:solidFill>
                  <a:schemeClr val="tx1"/>
                </a:solidFill>
                <a:latin typeface="Arial" pitchFamily="34" charset="0"/>
                <a:cs typeface="Arial" pitchFamily="34" charset="0"/>
              </a:defRPr>
            </a:lvl1pPr>
            <a:lvl2pPr marL="742950" indent="-285750" eaLnBrk="0" hangingPunct="0">
              <a:spcBef>
                <a:spcPct val="20000"/>
              </a:spcBef>
              <a:buBlip>
                <a:blip r:embed="rId3"/>
              </a:buBlip>
              <a:defRPr sz="2400">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Blip>
                <a:blip r:embed="rId4"/>
              </a:buBlip>
              <a:defRPr sz="2400">
                <a:solidFill>
                  <a:schemeClr val="tx1"/>
                </a:solidFill>
                <a:latin typeface="Arial" pitchFamily="34" charset="0"/>
                <a:cs typeface="Arial" pitchFamily="34" charset="0"/>
              </a:defRPr>
            </a:lvl3pPr>
            <a:lvl4pPr marL="1600200" indent="-228600" eaLnBrk="0" hangingPunct="0">
              <a:spcBef>
                <a:spcPct val="20000"/>
              </a:spcBef>
              <a:buBlip>
                <a:blip r:embed="rId5"/>
              </a:buBlip>
              <a:defRPr sz="2400">
                <a:solidFill>
                  <a:schemeClr val="tx1"/>
                </a:solidFill>
                <a:latin typeface="Arial" pitchFamily="34" charset="0"/>
                <a:cs typeface="Arial" pitchFamily="34" charset="0"/>
              </a:defRPr>
            </a:lvl4pPr>
            <a:lvl5pPr marL="2057400" indent="-228600" eaLnBrk="0" hangingPunct="0">
              <a:spcBef>
                <a:spcPct val="20000"/>
              </a:spcBef>
              <a:buBlip>
                <a:blip r:embed="rId2"/>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rPr>
              <a:t>(optional)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rPr>
              <a:t>File</a:t>
            </a:r>
            <a:br>
              <a:rPr kumimoji="0" lang="en-US" altLang="en-US" sz="1400" b="0" i="1"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rPr>
            </a:br>
            <a:r>
              <a:rPr kumimoji="0" lang="en-US" altLang="en-US" sz="1400" b="0" i="1"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rPr>
              <a:t> demand for</a:t>
            </a:r>
            <a:br>
              <a:rPr kumimoji="0" lang="en-US" altLang="en-US" sz="1400" b="0" i="1"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rPr>
            </a:br>
            <a:r>
              <a:rPr kumimoji="0" lang="en-US" altLang="en-US" sz="1400" b="0" i="1"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rPr>
              <a:t>International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rPr>
              <a:t>       preliminary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rPr>
              <a:t>      examination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endParaRPr>
          </a:p>
        </p:txBody>
      </p:sp>
      <p:grpSp>
        <p:nvGrpSpPr>
          <p:cNvPr id="9235" name="Group 18"/>
          <p:cNvGrpSpPr>
            <a:grpSpLocks/>
          </p:cNvGrpSpPr>
          <p:nvPr/>
        </p:nvGrpSpPr>
        <p:grpSpPr bwMode="auto">
          <a:xfrm>
            <a:off x="7877175" y="2700528"/>
            <a:ext cx="598488" cy="1219200"/>
            <a:chOff x="4047" y="342"/>
            <a:chExt cx="651" cy="1134"/>
          </a:xfrm>
        </p:grpSpPr>
        <p:sp>
          <p:nvSpPr>
            <p:cNvPr id="9259" name="Line 19"/>
            <p:cNvSpPr>
              <a:spLocks noChangeShapeType="1"/>
            </p:cNvSpPr>
            <p:nvPr/>
          </p:nvSpPr>
          <p:spPr bwMode="auto">
            <a:xfrm rot="-2700000">
              <a:off x="4047" y="705"/>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sz="1800" b="0" i="0" u="none" strike="noStrike" kern="1200" cap="none" spc="0" normalizeH="0" baseline="0" noProof="0">
                <a:ln>
                  <a:noFill/>
                </a:ln>
                <a:solidFill>
                  <a:srgbClr val="000000"/>
                </a:solidFill>
                <a:effectLst/>
                <a:uLnTx/>
                <a:uFillTx/>
                <a:latin typeface="Arial" pitchFamily="34" charset="0"/>
                <a:cs typeface="Arial" pitchFamily="34" charset="0"/>
              </a:endParaRPr>
            </a:p>
          </p:txBody>
        </p:sp>
        <p:sp>
          <p:nvSpPr>
            <p:cNvPr id="9260" name="Line 20"/>
            <p:cNvSpPr>
              <a:spLocks noChangeShapeType="1"/>
            </p:cNvSpPr>
            <p:nvPr/>
          </p:nvSpPr>
          <p:spPr bwMode="auto">
            <a:xfrm rot="900000">
              <a:off x="4122" y="984"/>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sz="1800" b="0" i="0" u="none" strike="noStrike" kern="1200" cap="none" spc="0" normalizeH="0" baseline="0" noProof="0">
                <a:ln>
                  <a:noFill/>
                </a:ln>
                <a:solidFill>
                  <a:srgbClr val="000000"/>
                </a:solidFill>
                <a:effectLst/>
                <a:uLnTx/>
                <a:uFillTx/>
                <a:latin typeface="Arial" pitchFamily="34" charset="0"/>
                <a:cs typeface="Arial" pitchFamily="34" charset="0"/>
              </a:endParaRPr>
            </a:p>
          </p:txBody>
        </p:sp>
        <p:sp>
          <p:nvSpPr>
            <p:cNvPr id="9261" name="Line 21"/>
            <p:cNvSpPr>
              <a:spLocks noChangeShapeType="1"/>
            </p:cNvSpPr>
            <p:nvPr/>
          </p:nvSpPr>
          <p:spPr bwMode="auto">
            <a:xfrm rot="2700000">
              <a:off x="4047" y="1113"/>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sz="1800" b="0" i="0" u="none" strike="noStrike" kern="1200" cap="none" spc="0" normalizeH="0" baseline="0" noProof="0">
                <a:ln>
                  <a:noFill/>
                </a:ln>
                <a:solidFill>
                  <a:srgbClr val="000000"/>
                </a:solidFill>
                <a:effectLst/>
                <a:uLnTx/>
                <a:uFillTx/>
                <a:latin typeface="Arial" pitchFamily="34" charset="0"/>
                <a:cs typeface="Arial" pitchFamily="34" charset="0"/>
              </a:endParaRPr>
            </a:p>
          </p:txBody>
        </p:sp>
        <p:sp>
          <p:nvSpPr>
            <p:cNvPr id="9262" name="Line 22"/>
            <p:cNvSpPr>
              <a:spLocks noChangeShapeType="1"/>
            </p:cNvSpPr>
            <p:nvPr/>
          </p:nvSpPr>
          <p:spPr bwMode="auto">
            <a:xfrm rot="4500000">
              <a:off x="3918" y="1188"/>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sz="1800" b="0" i="0" u="none" strike="noStrike" kern="1200" cap="none" spc="0" normalizeH="0" baseline="0" noProof="0">
                <a:ln>
                  <a:noFill/>
                </a:ln>
                <a:solidFill>
                  <a:srgbClr val="000000"/>
                </a:solidFill>
                <a:effectLst/>
                <a:uLnTx/>
                <a:uFillTx/>
                <a:latin typeface="Arial" pitchFamily="34" charset="0"/>
                <a:cs typeface="Arial" pitchFamily="34" charset="0"/>
              </a:endParaRPr>
            </a:p>
          </p:txBody>
        </p:sp>
        <p:sp>
          <p:nvSpPr>
            <p:cNvPr id="9263" name="Line 23"/>
            <p:cNvSpPr>
              <a:spLocks noChangeShapeType="1"/>
            </p:cNvSpPr>
            <p:nvPr/>
          </p:nvSpPr>
          <p:spPr bwMode="auto">
            <a:xfrm rot="-900000">
              <a:off x="4122" y="834"/>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sz="1800" b="0" i="0" u="none" strike="noStrike" kern="1200" cap="none" spc="0" normalizeH="0" baseline="0" noProof="0">
                <a:ln>
                  <a:noFill/>
                </a:ln>
                <a:solidFill>
                  <a:srgbClr val="000000"/>
                </a:solidFill>
                <a:effectLst/>
                <a:uLnTx/>
                <a:uFillTx/>
                <a:latin typeface="Arial" pitchFamily="34" charset="0"/>
                <a:cs typeface="Arial" pitchFamily="34" charset="0"/>
              </a:endParaRPr>
            </a:p>
          </p:txBody>
        </p:sp>
        <p:sp>
          <p:nvSpPr>
            <p:cNvPr id="9264" name="Line 24"/>
            <p:cNvSpPr>
              <a:spLocks noChangeShapeType="1"/>
            </p:cNvSpPr>
            <p:nvPr/>
          </p:nvSpPr>
          <p:spPr bwMode="auto">
            <a:xfrm rot="-4500000">
              <a:off x="3919" y="629"/>
              <a:ext cx="576"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sz="1800" b="0" i="0" u="none" strike="noStrike" kern="1200" cap="none" spc="0" normalizeH="0" baseline="0" noProof="0">
                <a:ln>
                  <a:noFill/>
                </a:ln>
                <a:solidFill>
                  <a:srgbClr val="000000"/>
                </a:solidFill>
                <a:effectLst/>
                <a:uLnTx/>
                <a:uFillTx/>
                <a:latin typeface="Arial" pitchFamily="34" charset="0"/>
                <a:cs typeface="Arial" pitchFamily="34" charset="0"/>
              </a:endParaRPr>
            </a:p>
          </p:txBody>
        </p:sp>
      </p:grpSp>
      <p:sp>
        <p:nvSpPr>
          <p:cNvPr id="9236" name="Rectangle 25"/>
          <p:cNvSpPr>
            <a:spLocks noChangeArrowheads="1"/>
          </p:cNvSpPr>
          <p:nvPr/>
        </p:nvSpPr>
        <p:spPr bwMode="auto">
          <a:xfrm>
            <a:off x="763587" y="3430699"/>
            <a:ext cx="10414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Blip>
                <a:blip r:embed="rId2"/>
              </a:buBlip>
              <a:defRPr sz="2400">
                <a:solidFill>
                  <a:schemeClr val="tx1"/>
                </a:solidFill>
                <a:latin typeface="Arial" pitchFamily="34" charset="0"/>
                <a:cs typeface="Arial" pitchFamily="34" charset="0"/>
              </a:defRPr>
            </a:lvl1pPr>
            <a:lvl2pPr marL="742950" indent="-285750" eaLnBrk="0" hangingPunct="0">
              <a:spcBef>
                <a:spcPct val="20000"/>
              </a:spcBef>
              <a:buBlip>
                <a:blip r:embed="rId3"/>
              </a:buBlip>
              <a:defRPr sz="2400">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Blip>
                <a:blip r:embed="rId4"/>
              </a:buBlip>
              <a:defRPr sz="2400">
                <a:solidFill>
                  <a:schemeClr val="tx1"/>
                </a:solidFill>
                <a:latin typeface="Arial" pitchFamily="34" charset="0"/>
                <a:cs typeface="Arial" pitchFamily="34" charset="0"/>
              </a:defRPr>
            </a:lvl3pPr>
            <a:lvl4pPr marL="1600200" indent="-228600" eaLnBrk="0" hangingPunct="0">
              <a:spcBef>
                <a:spcPct val="20000"/>
              </a:spcBef>
              <a:buBlip>
                <a:blip r:embed="rId5"/>
              </a:buBlip>
              <a:defRPr sz="2400">
                <a:solidFill>
                  <a:schemeClr val="tx1"/>
                </a:solidFill>
                <a:latin typeface="Arial" pitchFamily="34" charset="0"/>
                <a:cs typeface="Arial" pitchFamily="34" charset="0"/>
              </a:defRPr>
            </a:lvl4pPr>
            <a:lvl5pPr marL="2057400" indent="-228600" eaLnBrk="0" hangingPunct="0">
              <a:spcBef>
                <a:spcPct val="20000"/>
              </a:spcBef>
              <a:buBlip>
                <a:blip r:embed="rId2"/>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rPr>
              <a:t>File local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rPr>
              <a:t>application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uLnTx/>
              <a:uFillTx/>
              <a:latin typeface="Arial" pitchFamily="34" charset="0"/>
              <a:ea typeface="ヒラギノ角ゴ Pro W3"/>
              <a:cs typeface="ヒラギノ角ゴ Pro W3"/>
            </a:endParaRPr>
          </a:p>
        </p:txBody>
      </p:sp>
      <p:sp>
        <p:nvSpPr>
          <p:cNvPr id="9237" name="Rectangle 26"/>
          <p:cNvSpPr>
            <a:spLocks noChangeArrowheads="1"/>
          </p:cNvSpPr>
          <p:nvPr/>
        </p:nvSpPr>
        <p:spPr bwMode="auto">
          <a:xfrm>
            <a:off x="7496175" y="1938528"/>
            <a:ext cx="808038"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lvl1pPr eaLnBrk="0" hangingPunct="0">
              <a:spcBef>
                <a:spcPct val="20000"/>
              </a:spcBef>
              <a:buBlip>
                <a:blip r:embed="rId2"/>
              </a:buBlip>
              <a:defRPr sz="2400">
                <a:solidFill>
                  <a:schemeClr val="tx1"/>
                </a:solidFill>
                <a:latin typeface="Arial" pitchFamily="34" charset="0"/>
                <a:cs typeface="Arial" pitchFamily="34" charset="0"/>
              </a:defRPr>
            </a:lvl1pPr>
            <a:lvl2pPr marL="742950" indent="-285750" eaLnBrk="0" hangingPunct="0">
              <a:spcBef>
                <a:spcPct val="20000"/>
              </a:spcBef>
              <a:buBlip>
                <a:blip r:embed="rId3"/>
              </a:buBlip>
              <a:defRPr sz="2400">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Blip>
                <a:blip r:embed="rId4"/>
              </a:buBlip>
              <a:defRPr sz="2400">
                <a:solidFill>
                  <a:schemeClr val="tx1"/>
                </a:solidFill>
                <a:latin typeface="Arial" pitchFamily="34" charset="0"/>
                <a:cs typeface="Arial" pitchFamily="34" charset="0"/>
              </a:defRPr>
            </a:lvl3pPr>
            <a:lvl4pPr marL="1600200" indent="-228600" eaLnBrk="0" hangingPunct="0">
              <a:spcBef>
                <a:spcPct val="20000"/>
              </a:spcBef>
              <a:buBlip>
                <a:blip r:embed="rId5"/>
              </a:buBlip>
              <a:defRPr sz="2400">
                <a:solidFill>
                  <a:schemeClr val="tx1"/>
                </a:solidFill>
                <a:latin typeface="Arial" pitchFamily="34" charset="0"/>
                <a:cs typeface="Arial" pitchFamily="34" charset="0"/>
              </a:defRPr>
            </a:lvl4pPr>
            <a:lvl5pPr marL="2057400" indent="-228600" eaLnBrk="0" hangingPunct="0">
              <a:spcBef>
                <a:spcPct val="20000"/>
              </a:spcBef>
              <a:buBlip>
                <a:blip r:embed="rId2"/>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itchFamily="34" charset="0"/>
                <a:ea typeface="ヒラギノ角ゴ Pro W3"/>
                <a:cs typeface="ヒラギノ角ゴ Pro W3"/>
              </a:rPr>
              <a:t>Enter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itchFamily="34" charset="0"/>
                <a:ea typeface="ヒラギノ角ゴ Pro W3"/>
                <a:cs typeface="ヒラギノ角ゴ Pro W3"/>
              </a:rPr>
              <a:t>national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itchFamily="34" charset="0"/>
                <a:ea typeface="ヒラギノ角ゴ Pro W3"/>
                <a:cs typeface="ヒラギノ角ゴ Pro W3"/>
              </a:rPr>
              <a:t>phase</a:t>
            </a:r>
          </a:p>
        </p:txBody>
      </p:sp>
      <p:sp>
        <p:nvSpPr>
          <p:cNvPr id="9238" name="Line 27"/>
          <p:cNvSpPr>
            <a:spLocks noChangeShapeType="1"/>
          </p:cNvSpPr>
          <p:nvPr/>
        </p:nvSpPr>
        <p:spPr bwMode="auto">
          <a:xfrm flipV="1">
            <a:off x="4713288" y="3157728"/>
            <a:ext cx="0" cy="1381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sz="1800" b="0" i="0" u="none" strike="noStrike" kern="1200" cap="none" spc="0" normalizeH="0" baseline="0" noProof="0">
              <a:ln>
                <a:noFill/>
              </a:ln>
              <a:solidFill>
                <a:srgbClr val="000000"/>
              </a:solidFill>
              <a:effectLst/>
              <a:uLnTx/>
              <a:uFillTx/>
              <a:latin typeface="Arial" pitchFamily="34" charset="0"/>
              <a:cs typeface="Arial" pitchFamily="34" charset="0"/>
            </a:endParaRPr>
          </a:p>
        </p:txBody>
      </p:sp>
      <p:sp>
        <p:nvSpPr>
          <p:cNvPr id="9239" name="Line 28"/>
          <p:cNvSpPr>
            <a:spLocks noChangeShapeType="1"/>
          </p:cNvSpPr>
          <p:nvPr/>
        </p:nvSpPr>
        <p:spPr bwMode="auto">
          <a:xfrm flipV="1">
            <a:off x="1266825" y="3157728"/>
            <a:ext cx="0" cy="1381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sz="1800" b="0" i="0" u="none" strike="noStrike" kern="1200" cap="none" spc="0" normalizeH="0" baseline="0" noProof="0">
              <a:ln>
                <a:noFill/>
              </a:ln>
              <a:solidFill>
                <a:srgbClr val="000000"/>
              </a:solidFill>
              <a:effectLst/>
              <a:uLnTx/>
              <a:uFillTx/>
              <a:latin typeface="Arial" pitchFamily="34" charset="0"/>
              <a:cs typeface="Arial" pitchFamily="34" charset="0"/>
            </a:endParaRPr>
          </a:p>
        </p:txBody>
      </p:sp>
      <p:sp>
        <p:nvSpPr>
          <p:cNvPr id="9240" name="Rectangle 29"/>
          <p:cNvSpPr>
            <a:spLocks noChangeArrowheads="1"/>
          </p:cNvSpPr>
          <p:nvPr/>
        </p:nvSpPr>
        <p:spPr bwMode="auto">
          <a:xfrm>
            <a:off x="6162427" y="2852700"/>
            <a:ext cx="56356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62" tIns="47625" rIns="93662" bIns="47625">
            <a:spAutoFit/>
          </a:bodyPr>
          <a:lstStyle>
            <a:lvl1pPr eaLnBrk="0" hangingPunct="0">
              <a:spcBef>
                <a:spcPct val="20000"/>
              </a:spcBef>
              <a:buBlip>
                <a:blip r:embed="rId2"/>
              </a:buBlip>
              <a:defRPr sz="2400">
                <a:solidFill>
                  <a:schemeClr val="tx1"/>
                </a:solidFill>
                <a:latin typeface="Arial" pitchFamily="34" charset="0"/>
                <a:cs typeface="Arial" pitchFamily="34" charset="0"/>
              </a:defRPr>
            </a:lvl1pPr>
            <a:lvl2pPr marL="742950" indent="-285750" eaLnBrk="0" hangingPunct="0">
              <a:spcBef>
                <a:spcPct val="20000"/>
              </a:spcBef>
              <a:buBlip>
                <a:blip r:embed="rId3"/>
              </a:buBlip>
              <a:defRPr sz="2400">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Blip>
                <a:blip r:embed="rId4"/>
              </a:buBlip>
              <a:defRPr sz="2400">
                <a:solidFill>
                  <a:schemeClr val="tx1"/>
                </a:solidFill>
                <a:latin typeface="Arial" pitchFamily="34" charset="0"/>
                <a:cs typeface="Arial" pitchFamily="34" charset="0"/>
              </a:defRPr>
            </a:lvl3pPr>
            <a:lvl4pPr marL="1600200" indent="-228600" eaLnBrk="0" hangingPunct="0">
              <a:spcBef>
                <a:spcPct val="20000"/>
              </a:spcBef>
              <a:buBlip>
                <a:blip r:embed="rId5"/>
              </a:buBlip>
              <a:defRPr sz="2400">
                <a:solidFill>
                  <a:schemeClr val="tx1"/>
                </a:solidFill>
                <a:latin typeface="Arial" pitchFamily="34" charset="0"/>
                <a:cs typeface="Arial" pitchFamily="34" charset="0"/>
              </a:defRPr>
            </a:lvl4pPr>
            <a:lvl5pPr marL="2057400" indent="-228600" eaLnBrk="0" hangingPunct="0">
              <a:spcBef>
                <a:spcPct val="20000"/>
              </a:spcBef>
              <a:buBlip>
                <a:blip r:embed="rId2"/>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rPr>
              <a:t>22</a:t>
            </a:r>
          </a:p>
        </p:txBody>
      </p:sp>
      <p:sp>
        <p:nvSpPr>
          <p:cNvPr id="9241" name="Line 30"/>
          <p:cNvSpPr>
            <a:spLocks noChangeShapeType="1"/>
          </p:cNvSpPr>
          <p:nvPr/>
        </p:nvSpPr>
        <p:spPr bwMode="auto">
          <a:xfrm flipV="1">
            <a:off x="6444208" y="3157728"/>
            <a:ext cx="0" cy="1381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sz="1800" b="0" i="0" u="none" strike="noStrike" kern="1200" cap="none" spc="0" normalizeH="0" baseline="0" noProof="0">
              <a:ln>
                <a:noFill/>
              </a:ln>
              <a:solidFill>
                <a:srgbClr val="000000"/>
              </a:solidFill>
              <a:effectLst/>
              <a:uLnTx/>
              <a:uFillTx/>
              <a:latin typeface="Arial" pitchFamily="34" charset="0"/>
              <a:cs typeface="Arial" pitchFamily="34" charset="0"/>
            </a:endParaRPr>
          </a:p>
        </p:txBody>
      </p:sp>
      <p:sp>
        <p:nvSpPr>
          <p:cNvPr id="9257" name="Text Box 33"/>
          <p:cNvSpPr txBox="1">
            <a:spLocks noChangeArrowheads="1"/>
          </p:cNvSpPr>
          <p:nvPr/>
        </p:nvSpPr>
        <p:spPr bwMode="auto">
          <a:xfrm>
            <a:off x="7162800" y="656402"/>
            <a:ext cx="1752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2"/>
              </a:buBlip>
              <a:defRPr sz="2400">
                <a:solidFill>
                  <a:schemeClr val="tx1"/>
                </a:solidFill>
                <a:latin typeface="Arial" pitchFamily="34" charset="0"/>
                <a:cs typeface="Arial" pitchFamily="34" charset="0"/>
              </a:defRPr>
            </a:lvl1pPr>
            <a:lvl2pPr marL="742950" indent="-285750" eaLnBrk="0" hangingPunct="0">
              <a:spcBef>
                <a:spcPct val="20000"/>
              </a:spcBef>
              <a:buBlip>
                <a:blip r:embed="rId3"/>
              </a:buBlip>
              <a:defRPr sz="2400">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Blip>
                <a:blip r:embed="rId4"/>
              </a:buBlip>
              <a:defRPr sz="2400">
                <a:solidFill>
                  <a:schemeClr val="tx1"/>
                </a:solidFill>
                <a:latin typeface="Arial" pitchFamily="34" charset="0"/>
                <a:cs typeface="Arial" pitchFamily="34" charset="0"/>
              </a:defRPr>
            </a:lvl3pPr>
            <a:lvl4pPr marL="1600200" indent="-228600" eaLnBrk="0" hangingPunct="0">
              <a:spcBef>
                <a:spcPct val="20000"/>
              </a:spcBef>
              <a:buBlip>
                <a:blip r:embed="rId5"/>
              </a:buBlip>
              <a:defRPr sz="2400">
                <a:solidFill>
                  <a:schemeClr val="tx1"/>
                </a:solidFill>
                <a:latin typeface="Arial" pitchFamily="34" charset="0"/>
                <a:cs typeface="Arial" pitchFamily="34" charset="0"/>
              </a:defRPr>
            </a:lvl4pPr>
            <a:lvl5pPr marL="2057400" indent="-228600" eaLnBrk="0" hangingPunct="0">
              <a:spcBef>
                <a:spcPct val="20000"/>
              </a:spcBef>
              <a:buBlip>
                <a:blip r:embed="rId2"/>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dirty="0" smtClean="0">
                <a:ln>
                  <a:noFill/>
                </a:ln>
                <a:solidFill>
                  <a:srgbClr val="002060"/>
                </a:solidFill>
                <a:effectLst/>
                <a:uLnTx/>
                <a:uFillTx/>
                <a:latin typeface="Arial" pitchFamily="34" charset="0"/>
                <a:ea typeface="ヒラギノ角ゴ Pro W3"/>
                <a:cs typeface="ヒラギノ角ゴ Pro W3"/>
              </a:rPr>
              <a:t>Possibility of amendments under national law</a:t>
            </a:r>
            <a:endParaRPr kumimoji="0" lang="en-US" altLang="en-US" sz="1200" b="1" i="0" u="none" strike="noStrike" kern="1200" cap="none" spc="0" normalizeH="0" baseline="0" noProof="0" dirty="0">
              <a:ln>
                <a:noFill/>
              </a:ln>
              <a:solidFill>
                <a:srgbClr val="002060"/>
              </a:solidFill>
              <a:effectLst/>
              <a:uLnTx/>
              <a:uFillTx/>
              <a:latin typeface="Arial" pitchFamily="34" charset="0"/>
              <a:ea typeface="ヒラギノ角ゴ Pro W3"/>
              <a:cs typeface="ヒラギノ角ゴ Pro W3"/>
            </a:endParaRPr>
          </a:p>
        </p:txBody>
      </p:sp>
      <p:sp>
        <p:nvSpPr>
          <p:cNvPr id="9258" name="Line 34"/>
          <p:cNvSpPr>
            <a:spLocks noChangeShapeType="1"/>
          </p:cNvSpPr>
          <p:nvPr/>
        </p:nvSpPr>
        <p:spPr bwMode="auto">
          <a:xfrm flipH="1" flipV="1">
            <a:off x="8001000" y="1481328"/>
            <a:ext cx="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sz="1800" b="0" i="0" u="none" strike="noStrike" kern="1200" cap="none" spc="0" normalizeH="0" baseline="0" noProof="0">
              <a:ln>
                <a:noFill/>
              </a:ln>
              <a:solidFill>
                <a:srgbClr val="000000"/>
              </a:solidFill>
              <a:effectLst/>
              <a:uLnTx/>
              <a:uFillTx/>
              <a:latin typeface="Arial" pitchFamily="34" charset="0"/>
              <a:cs typeface="Arial" pitchFamily="34" charset="0"/>
            </a:endParaRPr>
          </a:p>
        </p:txBody>
      </p:sp>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975" y="249542"/>
            <a:ext cx="4621213"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ectangle 7"/>
          <p:cNvSpPr>
            <a:spLocks noChangeArrowheads="1"/>
          </p:cNvSpPr>
          <p:nvPr/>
        </p:nvSpPr>
        <p:spPr bwMode="auto">
          <a:xfrm>
            <a:off x="2084634" y="2818423"/>
            <a:ext cx="546623" cy="31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lvl1pPr eaLnBrk="0" hangingPunct="0">
              <a:spcBef>
                <a:spcPct val="20000"/>
              </a:spcBef>
              <a:buBlip>
                <a:blip r:embed="rId2"/>
              </a:buBlip>
              <a:defRPr sz="2400">
                <a:solidFill>
                  <a:schemeClr val="tx1"/>
                </a:solidFill>
                <a:latin typeface="Arial" pitchFamily="34" charset="0"/>
                <a:cs typeface="Arial" pitchFamily="34" charset="0"/>
              </a:defRPr>
            </a:lvl1pPr>
            <a:lvl2pPr marL="742950" indent="-285750" eaLnBrk="0" hangingPunct="0">
              <a:spcBef>
                <a:spcPct val="20000"/>
              </a:spcBef>
              <a:buBlip>
                <a:blip r:embed="rId3"/>
              </a:buBlip>
              <a:defRPr sz="2400">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Blip>
                <a:blip r:embed="rId4"/>
              </a:buBlip>
              <a:defRPr sz="2400">
                <a:solidFill>
                  <a:schemeClr val="tx1"/>
                </a:solidFill>
                <a:latin typeface="Arial" pitchFamily="34" charset="0"/>
                <a:cs typeface="Arial" pitchFamily="34" charset="0"/>
              </a:defRPr>
            </a:lvl3pPr>
            <a:lvl4pPr marL="1600200" indent="-228600" eaLnBrk="0" hangingPunct="0">
              <a:spcBef>
                <a:spcPct val="20000"/>
              </a:spcBef>
              <a:buBlip>
                <a:blip r:embed="rId5"/>
              </a:buBlip>
              <a:defRPr sz="2400">
                <a:solidFill>
                  <a:schemeClr val="tx1"/>
                </a:solidFill>
                <a:latin typeface="Arial" pitchFamily="34" charset="0"/>
                <a:cs typeface="Arial" pitchFamily="34" charset="0"/>
              </a:defRPr>
            </a:lvl4pPr>
            <a:lvl5pPr marL="2057400" indent="-228600" eaLnBrk="0" hangingPunct="0">
              <a:spcBef>
                <a:spcPct val="20000"/>
              </a:spcBef>
              <a:buBlip>
                <a:blip r:embed="rId2"/>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smtClean="0">
                <a:ln>
                  <a:noFill/>
                </a:ln>
                <a:solidFill>
                  <a:srgbClr val="000000"/>
                </a:solidFill>
                <a:effectLst/>
                <a:uLnTx/>
                <a:uFillTx/>
                <a:latin typeface="Arial" pitchFamily="34" charset="0"/>
                <a:ea typeface="ヒラギノ角ゴ Pro W3"/>
                <a:cs typeface="ヒラギノ角ゴ Pro W3"/>
              </a:rPr>
              <a:t>0-12</a:t>
            </a:r>
            <a:endParaRPr kumimoji="0" lang="en-US" altLang="en-US" sz="1400" b="0" i="0"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endParaRPr>
          </a:p>
        </p:txBody>
      </p:sp>
      <p:sp>
        <p:nvSpPr>
          <p:cNvPr id="53" name="Rectangle 6"/>
          <p:cNvSpPr>
            <a:spLocks noChangeArrowheads="1"/>
          </p:cNvSpPr>
          <p:nvPr/>
        </p:nvSpPr>
        <p:spPr bwMode="auto">
          <a:xfrm>
            <a:off x="1314253" y="3399461"/>
            <a:ext cx="1817587" cy="1388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62" tIns="47625" rIns="93662" bIns="47625">
            <a:spAutoFit/>
          </a:bodyPr>
          <a:lstStyle>
            <a:lvl1pPr eaLnBrk="0" hangingPunct="0">
              <a:spcBef>
                <a:spcPct val="20000"/>
              </a:spcBef>
              <a:buBlip>
                <a:blip r:embed="rId2"/>
              </a:buBlip>
              <a:defRPr sz="2400">
                <a:solidFill>
                  <a:schemeClr val="tx1"/>
                </a:solidFill>
                <a:latin typeface="Arial" pitchFamily="34" charset="0"/>
                <a:cs typeface="Arial" pitchFamily="34" charset="0"/>
              </a:defRPr>
            </a:lvl1pPr>
            <a:lvl2pPr marL="742950" indent="-285750" eaLnBrk="0" hangingPunct="0">
              <a:spcBef>
                <a:spcPct val="20000"/>
              </a:spcBef>
              <a:buBlip>
                <a:blip r:embed="rId3"/>
              </a:buBlip>
              <a:defRPr sz="2400">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Blip>
                <a:blip r:embed="rId4"/>
              </a:buBlip>
              <a:defRPr sz="2400">
                <a:solidFill>
                  <a:schemeClr val="tx1"/>
                </a:solidFill>
                <a:latin typeface="Arial" pitchFamily="34" charset="0"/>
                <a:cs typeface="Arial" pitchFamily="34" charset="0"/>
              </a:defRPr>
            </a:lvl3pPr>
            <a:lvl4pPr marL="1600200" indent="-228600" eaLnBrk="0" hangingPunct="0">
              <a:spcBef>
                <a:spcPct val="20000"/>
              </a:spcBef>
              <a:buBlip>
                <a:blip r:embed="rId5"/>
              </a:buBlip>
              <a:defRPr sz="2400">
                <a:solidFill>
                  <a:schemeClr val="tx1"/>
                </a:solidFill>
                <a:latin typeface="Arial" pitchFamily="34" charset="0"/>
                <a:cs typeface="Arial" pitchFamily="34" charset="0"/>
              </a:defRPr>
            </a:lvl4pPr>
            <a:lvl5pPr marL="2057400" indent="-228600" eaLnBrk="0" hangingPunct="0">
              <a:spcBef>
                <a:spcPct val="20000"/>
              </a:spcBef>
              <a:buBlip>
                <a:blip r:embed="rId2"/>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smtClean="0">
                <a:ln>
                  <a:noFill/>
                </a:ln>
                <a:solidFill>
                  <a:srgbClr val="C00000"/>
                </a:solidFill>
                <a:effectLst/>
                <a:uLnTx/>
                <a:uFillTx/>
                <a:latin typeface="Arial" pitchFamily="34" charset="0"/>
                <a:ea typeface="ヒラギノ角ゴ Pro W3"/>
                <a:cs typeface="ヒラギノ角ゴ Pro W3"/>
              </a:rPr>
              <a:t>Receive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smtClean="0">
                <a:ln>
                  <a:noFill/>
                </a:ln>
                <a:solidFill>
                  <a:srgbClr val="C00000"/>
                </a:solidFill>
                <a:effectLst/>
                <a:uLnTx/>
                <a:uFillTx/>
                <a:latin typeface="Arial" pitchFamily="34" charset="0"/>
                <a:ea typeface="ヒラギノ角ゴ Pro W3"/>
                <a:cs typeface="ヒラギノ角ゴ Pro W3"/>
              </a:rPr>
              <a:t>local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smtClean="0">
                <a:ln>
                  <a:noFill/>
                </a:ln>
                <a:solidFill>
                  <a:srgbClr val="C00000"/>
                </a:solidFill>
                <a:effectLst/>
                <a:uLnTx/>
                <a:uFillTx/>
                <a:latin typeface="Arial" pitchFamily="34" charset="0"/>
                <a:ea typeface="ヒラギノ角ゴ Pro W3"/>
                <a:cs typeface="ヒラギノ角ゴ Pro W3"/>
              </a:rPr>
              <a:t>search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smtClean="0">
                <a:ln>
                  <a:noFill/>
                </a:ln>
                <a:solidFill>
                  <a:srgbClr val="C00000"/>
                </a:solidFill>
                <a:effectLst/>
                <a:uLnTx/>
                <a:uFillTx/>
                <a:latin typeface="Arial" pitchFamily="34" charset="0"/>
                <a:ea typeface="ヒラギノ角ゴ Pro W3"/>
                <a:cs typeface="ヒラギノ角ゴ Pro W3"/>
              </a:rPr>
              <a:t>opinion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smtClean="0">
                <a:ln>
                  <a:noFill/>
                </a:ln>
                <a:solidFill>
                  <a:srgbClr val="C00000"/>
                </a:solidFill>
                <a:effectLst/>
                <a:uLnTx/>
                <a:uFillTx/>
                <a:latin typeface="Arial" pitchFamily="34" charset="0"/>
                <a:ea typeface="ヒラギノ角ゴ Pro W3"/>
                <a:cs typeface="ヒラギノ角ゴ Pro W3"/>
              </a:rPr>
              <a:t>(same Office as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smtClean="0">
                <a:ln>
                  <a:noFill/>
                </a:ln>
                <a:solidFill>
                  <a:srgbClr val="C00000"/>
                </a:solidFill>
                <a:effectLst/>
                <a:uLnTx/>
                <a:uFillTx/>
                <a:latin typeface="Arial" pitchFamily="34" charset="0"/>
                <a:ea typeface="ヒラギノ角ゴ Pro W3"/>
                <a:cs typeface="ヒラギノ角ゴ Pro W3"/>
              </a:rPr>
              <a:t>ISA)</a:t>
            </a:r>
            <a:endParaRPr kumimoji="0" lang="en-US" altLang="en-US" sz="1400" b="0" i="0" u="none" strike="noStrike" kern="1200" cap="none" spc="0" normalizeH="0" baseline="0" noProof="0" dirty="0">
              <a:ln>
                <a:noFill/>
              </a:ln>
              <a:solidFill>
                <a:srgbClr val="C00000"/>
              </a:solidFill>
              <a:effectLst/>
              <a:uLnTx/>
              <a:uFillTx/>
              <a:latin typeface="Arial" pitchFamily="34" charset="0"/>
              <a:ea typeface="ヒラギノ角ゴ Pro W3"/>
              <a:cs typeface="ヒラギノ角ゴ Pro W3"/>
            </a:endParaRPr>
          </a:p>
        </p:txBody>
      </p:sp>
      <p:sp>
        <p:nvSpPr>
          <p:cNvPr id="54" name="Line 35"/>
          <p:cNvSpPr>
            <a:spLocks noChangeShapeType="1"/>
          </p:cNvSpPr>
          <p:nvPr/>
        </p:nvSpPr>
        <p:spPr bwMode="auto">
          <a:xfrm>
            <a:off x="3491880" y="4189603"/>
            <a:ext cx="1588" cy="762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sz="1800" b="0" i="0" u="none" strike="noStrike" kern="1200" cap="none" spc="0" normalizeH="0" baseline="0" noProof="0">
              <a:ln>
                <a:noFill/>
              </a:ln>
              <a:solidFill>
                <a:srgbClr val="000000"/>
              </a:solidFill>
              <a:effectLst/>
              <a:uLnTx/>
              <a:uFillTx/>
              <a:latin typeface="Arial" pitchFamily="34" charset="0"/>
              <a:cs typeface="Arial" pitchFamily="34" charset="0"/>
            </a:endParaRPr>
          </a:p>
        </p:txBody>
      </p:sp>
      <p:sp>
        <p:nvSpPr>
          <p:cNvPr id="55" name="Text Box 34"/>
          <p:cNvSpPr txBox="1">
            <a:spLocks noChangeArrowheads="1"/>
          </p:cNvSpPr>
          <p:nvPr/>
        </p:nvSpPr>
        <p:spPr bwMode="auto">
          <a:xfrm>
            <a:off x="2658130" y="5055460"/>
            <a:ext cx="16764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2"/>
              </a:buBlip>
              <a:defRPr sz="2400">
                <a:solidFill>
                  <a:schemeClr val="tx1"/>
                </a:solidFill>
                <a:latin typeface="Arial" pitchFamily="34" charset="0"/>
                <a:cs typeface="Arial" pitchFamily="34" charset="0"/>
              </a:defRPr>
            </a:lvl1pPr>
            <a:lvl2pPr marL="742950" indent="-285750" eaLnBrk="0" hangingPunct="0">
              <a:spcBef>
                <a:spcPct val="20000"/>
              </a:spcBef>
              <a:buBlip>
                <a:blip r:embed="rId3"/>
              </a:buBlip>
              <a:defRPr sz="2400">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Blip>
                <a:blip r:embed="rId4"/>
              </a:buBlip>
              <a:defRPr sz="2400">
                <a:solidFill>
                  <a:schemeClr val="tx1"/>
                </a:solidFill>
                <a:latin typeface="Arial" pitchFamily="34" charset="0"/>
                <a:cs typeface="Arial" pitchFamily="34" charset="0"/>
              </a:defRPr>
            </a:lvl3pPr>
            <a:lvl4pPr marL="1600200" indent="-228600" eaLnBrk="0" hangingPunct="0">
              <a:spcBef>
                <a:spcPct val="20000"/>
              </a:spcBef>
              <a:buBlip>
                <a:blip r:embed="rId5"/>
              </a:buBlip>
              <a:defRPr sz="2400">
                <a:solidFill>
                  <a:schemeClr val="tx1"/>
                </a:solidFill>
                <a:latin typeface="Arial" pitchFamily="34" charset="0"/>
                <a:cs typeface="Arial" pitchFamily="34" charset="0"/>
              </a:defRPr>
            </a:lvl4pPr>
            <a:lvl5pPr marL="2057400" indent="-228600" eaLnBrk="0" hangingPunct="0">
              <a:spcBef>
                <a:spcPct val="20000"/>
              </a:spcBef>
              <a:buBlip>
                <a:blip r:embed="rId2"/>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Arial" pitchFamily="34" charset="0"/>
                <a:ea typeface="ヒラギノ角ゴ Pro W3"/>
                <a:cs typeface="ヒラギノ角ゴ Pro W3"/>
              </a:rPr>
              <a:t>Possibility </a:t>
            </a:r>
            <a:r>
              <a:rPr kumimoji="0" lang="en-US" altLang="en-US" sz="1200" b="1" i="0" u="none" strike="noStrike" kern="1200" cap="none" spc="0" normalizeH="0" baseline="0" noProof="0" dirty="0" smtClean="0">
                <a:ln>
                  <a:noFill/>
                </a:ln>
                <a:solidFill>
                  <a:srgbClr val="FF0000"/>
                </a:solidFill>
                <a:effectLst/>
                <a:uLnTx/>
                <a:uFillTx/>
                <a:latin typeface="Arial" pitchFamily="34" charset="0"/>
                <a:ea typeface="ヒラギノ角ゴ Pro W3"/>
                <a:cs typeface="ヒラギノ角ゴ Pro W3"/>
              </a:rPr>
              <a:t>of comments  on local  search opinion in view of adding value to ISR and WO  </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dirty="0" smtClean="0">
                <a:ln>
                  <a:noFill/>
                </a:ln>
                <a:solidFill>
                  <a:srgbClr val="FF0000"/>
                </a:solidFill>
                <a:effectLst/>
                <a:uLnTx/>
                <a:uFillTx/>
                <a:latin typeface="Arial" pitchFamily="34" charset="0"/>
                <a:ea typeface="ヒラギノ角ゴ Pro W3"/>
                <a:cs typeface="ヒラギノ角ゴ Pro W3"/>
              </a:rPr>
              <a:t>“PCT Direct Letter”</a:t>
            </a:r>
            <a:endParaRPr kumimoji="0" lang="en-US" altLang="en-US" sz="1200" b="1" i="0" u="none" strike="noStrike" kern="1200" cap="none" spc="0" normalizeH="0" baseline="0" noProof="0" dirty="0">
              <a:ln>
                <a:noFill/>
              </a:ln>
              <a:solidFill>
                <a:srgbClr val="FF0000"/>
              </a:solidFill>
              <a:effectLst/>
              <a:uLnTx/>
              <a:uFillTx/>
              <a:latin typeface="Arial" pitchFamily="34" charset="0"/>
              <a:ea typeface="ヒラギノ角ゴ Pro W3"/>
              <a:cs typeface="ヒラギノ角ゴ Pro W3"/>
            </a:endParaRPr>
          </a:p>
        </p:txBody>
      </p:sp>
      <p:sp>
        <p:nvSpPr>
          <p:cNvPr id="37" name="Line 35"/>
          <p:cNvSpPr>
            <a:spLocks noChangeShapeType="1"/>
          </p:cNvSpPr>
          <p:nvPr/>
        </p:nvSpPr>
        <p:spPr bwMode="auto">
          <a:xfrm>
            <a:off x="6442619" y="4714779"/>
            <a:ext cx="1588" cy="762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sz="1800" b="0" i="0" u="none" strike="noStrike" kern="1200" cap="none" spc="0" normalizeH="0" baseline="0" noProof="0">
              <a:ln>
                <a:noFill/>
              </a:ln>
              <a:solidFill>
                <a:srgbClr val="000000"/>
              </a:solidFill>
              <a:effectLst/>
              <a:uLnTx/>
              <a:uFillTx/>
              <a:latin typeface="Arial" pitchFamily="34" charset="0"/>
              <a:cs typeface="Arial" pitchFamily="34" charset="0"/>
            </a:endParaRPr>
          </a:p>
        </p:txBody>
      </p:sp>
      <p:sp>
        <p:nvSpPr>
          <p:cNvPr id="38" name="Text Box 34"/>
          <p:cNvSpPr txBox="1">
            <a:spLocks noChangeArrowheads="1"/>
          </p:cNvSpPr>
          <p:nvPr/>
        </p:nvSpPr>
        <p:spPr bwMode="auto">
          <a:xfrm>
            <a:off x="5606008" y="5476779"/>
            <a:ext cx="1676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2"/>
              </a:buBlip>
              <a:defRPr sz="2400">
                <a:solidFill>
                  <a:schemeClr val="tx1"/>
                </a:solidFill>
                <a:latin typeface="Arial" pitchFamily="34" charset="0"/>
                <a:cs typeface="Arial" pitchFamily="34" charset="0"/>
              </a:defRPr>
            </a:lvl1pPr>
            <a:lvl2pPr marL="742950" indent="-285750" eaLnBrk="0" hangingPunct="0">
              <a:spcBef>
                <a:spcPct val="20000"/>
              </a:spcBef>
              <a:buBlip>
                <a:blip r:embed="rId3"/>
              </a:buBlip>
              <a:defRPr sz="2400">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Blip>
                <a:blip r:embed="rId4"/>
              </a:buBlip>
              <a:defRPr sz="2400">
                <a:solidFill>
                  <a:schemeClr val="tx1"/>
                </a:solidFill>
                <a:latin typeface="Arial" pitchFamily="34" charset="0"/>
                <a:cs typeface="Arial" pitchFamily="34" charset="0"/>
              </a:defRPr>
            </a:lvl3pPr>
            <a:lvl4pPr marL="1600200" indent="-228600" eaLnBrk="0" hangingPunct="0">
              <a:spcBef>
                <a:spcPct val="20000"/>
              </a:spcBef>
              <a:buBlip>
                <a:blip r:embed="rId5"/>
              </a:buBlip>
              <a:defRPr sz="2400">
                <a:solidFill>
                  <a:schemeClr val="tx1"/>
                </a:solidFill>
                <a:latin typeface="Arial" pitchFamily="34" charset="0"/>
                <a:cs typeface="Arial" pitchFamily="34" charset="0"/>
              </a:defRPr>
            </a:lvl4pPr>
            <a:lvl5pPr marL="2057400" indent="-228600" eaLnBrk="0" hangingPunct="0">
              <a:spcBef>
                <a:spcPct val="20000"/>
              </a:spcBef>
              <a:buBlip>
                <a:blip r:embed="rId2"/>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200" b="1" i="1" u="none" strike="noStrike" kern="1200" cap="none" spc="0" normalizeH="0" baseline="0" noProof="0" dirty="0">
                <a:ln>
                  <a:noFill/>
                </a:ln>
                <a:solidFill>
                  <a:srgbClr val="002060"/>
                </a:solidFill>
                <a:effectLst/>
                <a:uLnTx/>
                <a:uFillTx/>
                <a:latin typeface="Arial" pitchFamily="34" charset="0"/>
                <a:ea typeface="ヒラギノ角ゴ Pro W3"/>
                <a:cs typeface="ヒラギノ角ゴ Pro W3"/>
              </a:rPr>
              <a:t>Possibility of </a:t>
            </a:r>
            <a:r>
              <a:rPr kumimoji="0" lang="en-US" altLang="en-US" sz="1200" b="1" i="1" u="none" strike="noStrike" kern="1200" cap="none" spc="0" normalizeH="0" baseline="0" noProof="0" dirty="0" smtClean="0">
                <a:ln>
                  <a:noFill/>
                </a:ln>
                <a:solidFill>
                  <a:srgbClr val="002060"/>
                </a:solidFill>
                <a:effectLst/>
                <a:uLnTx/>
                <a:uFillTx/>
                <a:latin typeface="Arial" pitchFamily="34" charset="0"/>
                <a:ea typeface="ヒラギノ角ゴ Pro W3"/>
                <a:cs typeface="ヒラギノ角ゴ Pro W3"/>
              </a:rPr>
              <a:t>amendments and/or arguments to IPEA</a:t>
            </a:r>
            <a:endParaRPr kumimoji="0" lang="en-US" altLang="en-US" sz="1200" b="1" i="1" u="none" strike="noStrike" kern="1200" cap="none" spc="0" normalizeH="0" baseline="0" noProof="0" dirty="0">
              <a:ln>
                <a:noFill/>
              </a:ln>
              <a:solidFill>
                <a:srgbClr val="002060"/>
              </a:solidFill>
              <a:effectLst/>
              <a:uLnTx/>
              <a:uFillTx/>
              <a:latin typeface="Arial" pitchFamily="34" charset="0"/>
              <a:ea typeface="ヒラギノ角ゴ Pro W3"/>
              <a:cs typeface="ヒラギノ角ゴ Pro W3"/>
            </a:endParaRPr>
          </a:p>
        </p:txBody>
      </p:sp>
    </p:spTree>
    <p:extLst>
      <p:ext uri="{BB962C8B-B14F-4D97-AF65-F5344CB8AC3E}">
        <p14:creationId xmlns:p14="http://schemas.microsoft.com/office/powerpoint/2010/main" val="2340536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subTitle" idx="1"/>
          </p:nvPr>
        </p:nvSpPr>
        <p:spPr>
          <a:xfrm>
            <a:off x="1219200" y="4135438"/>
            <a:ext cx="4937125" cy="1406525"/>
          </a:xfrm>
          <a:noFill/>
          <a:ln/>
        </p:spPr>
        <p:txBody>
          <a:bodyPr/>
          <a:lstStyle/>
          <a:p>
            <a:r>
              <a:rPr lang="en-US" sz="3600" b="1">
                <a:solidFill>
                  <a:srgbClr val="70899B"/>
                </a:solidFill>
              </a:rPr>
              <a:t>Declarations</a:t>
            </a:r>
            <a:endParaRPr lang="en-US" sz="3600">
              <a:solidFill>
                <a:srgbClr val="70899B"/>
              </a:solidFill>
            </a:endParaRPr>
          </a:p>
        </p:txBody>
      </p:sp>
      <p:pic>
        <p:nvPicPr>
          <p:cNvPr id="2056" name="Picture 8" descr="Puce-3_p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3" y="3762375"/>
            <a:ext cx="381000"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840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04800" y="1295400"/>
            <a:ext cx="8343900" cy="449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725" tIns="42862" rIns="85725" bIns="42862"/>
          <a:lstStyle/>
          <a:p>
            <a:pPr algn="l" defTabSz="933450">
              <a:spcBef>
                <a:spcPct val="25000"/>
              </a:spcBef>
              <a:spcAft>
                <a:spcPct val="50000"/>
              </a:spcAft>
              <a:buFontTx/>
              <a:buBlip>
                <a:blip r:embed="rId2"/>
              </a:buBlip>
              <a:tabLst>
                <a:tab pos="2006600" algn="l"/>
              </a:tabLst>
            </a:pPr>
            <a:endParaRPr lang="en-US" sz="2800"/>
          </a:p>
        </p:txBody>
      </p:sp>
      <p:sp>
        <p:nvSpPr>
          <p:cNvPr id="10243" name="Rectangle 3"/>
          <p:cNvSpPr>
            <a:spLocks noGrp="1" noChangeArrowheads="1"/>
          </p:cNvSpPr>
          <p:nvPr>
            <p:ph type="title"/>
          </p:nvPr>
        </p:nvSpPr>
        <p:spPr>
          <a:xfrm>
            <a:off x="323850" y="578861"/>
            <a:ext cx="8569325" cy="579004"/>
          </a:xfrm>
          <a:noFill/>
          <a:ln/>
          <a:extLst>
            <a:ext uri="{91240B29-F687-4F45-9708-019B960494DF}">
              <a14:hiddenLine xmlns:a14="http://schemas.microsoft.com/office/drawing/2010/main" w="12700">
                <a:solidFill>
                  <a:schemeClr val="tx1"/>
                </a:solidFill>
                <a:miter lim="800000"/>
                <a:headEnd/>
                <a:tailEnd/>
              </a14:hiddenLine>
            </a:ext>
          </a:extLst>
        </p:spPr>
        <p:txBody>
          <a:bodyPr lIns="85725" tIns="42862" rIns="85725" bIns="42862">
            <a:spAutoFit/>
          </a:bodyPr>
          <a:lstStyle/>
          <a:p>
            <a:pPr algn="ctr"/>
            <a:r>
              <a:rPr lang="en-US" sz="3200" dirty="0"/>
              <a:t>Declarations under Rule 4.17</a:t>
            </a:r>
          </a:p>
        </p:txBody>
      </p:sp>
      <p:sp>
        <p:nvSpPr>
          <p:cNvPr id="10244" name="Rectangle 4"/>
          <p:cNvSpPr>
            <a:spLocks noGrp="1" noChangeArrowheads="1"/>
          </p:cNvSpPr>
          <p:nvPr>
            <p:ph type="body" idx="1"/>
          </p:nvPr>
        </p:nvSpPr>
        <p:spPr>
          <a:xfrm>
            <a:off x="339174" y="1460663"/>
            <a:ext cx="8309526" cy="5322887"/>
          </a:xfrm>
          <a:noFill/>
          <a:ln/>
          <a:extLst>
            <a:ext uri="{91240B29-F687-4F45-9708-019B960494DF}">
              <a14:hiddenLine xmlns:a14="http://schemas.microsoft.com/office/drawing/2010/main" w="12700">
                <a:solidFill>
                  <a:schemeClr val="tx1"/>
                </a:solidFill>
                <a:miter lim="800000"/>
                <a:headEnd/>
                <a:tailEnd/>
              </a14:hiddenLine>
            </a:ext>
          </a:extLst>
        </p:spPr>
        <p:txBody>
          <a:bodyPr lIns="85725" tIns="42862" rIns="85725" bIns="42862"/>
          <a:lstStyle/>
          <a:p>
            <a:pPr marL="325438" indent="-325438" defTabSz="720725">
              <a:spcBef>
                <a:spcPts val="600"/>
              </a:spcBef>
              <a:spcAft>
                <a:spcPts val="600"/>
              </a:spcAft>
            </a:pPr>
            <a:r>
              <a:rPr lang="en-US" sz="2200" dirty="0"/>
              <a:t>Purpose:  possibility to anticipate certain national phase requirements during the international phase (Rule 51</a:t>
            </a:r>
            <a:r>
              <a:rPr lang="en-US" sz="2200" i="1" dirty="0"/>
              <a:t>bis</a:t>
            </a:r>
            <a:r>
              <a:rPr lang="en-US" sz="2200" dirty="0"/>
              <a:t>.2)</a:t>
            </a:r>
          </a:p>
          <a:p>
            <a:pPr marL="325438" indent="-325438" defTabSz="720725">
              <a:spcBef>
                <a:spcPts val="600"/>
              </a:spcBef>
              <a:spcAft>
                <a:spcPts val="600"/>
              </a:spcAft>
            </a:pPr>
            <a:r>
              <a:rPr lang="en-US" sz="2200" dirty="0"/>
              <a:t>Inclusion in request or subsequent </a:t>
            </a:r>
            <a:r>
              <a:rPr lang="en-US" sz="2200" dirty="0" smtClean="0"/>
              <a:t>filing is </a:t>
            </a:r>
            <a:r>
              <a:rPr lang="en-US" sz="2200" dirty="0"/>
              <a:t>optional</a:t>
            </a:r>
          </a:p>
          <a:p>
            <a:pPr marL="325438" indent="-325438" defTabSz="720725">
              <a:spcBef>
                <a:spcPts val="600"/>
              </a:spcBef>
              <a:spcAft>
                <a:spcPts val="600"/>
              </a:spcAft>
            </a:pPr>
            <a:r>
              <a:rPr lang="en-US" sz="2200" dirty="0"/>
              <a:t>Declarations relate to the following matters (Rule 4.17):</a:t>
            </a:r>
          </a:p>
          <a:p>
            <a:pPr marL="790575" lvl="1" indent="-350838" defTabSz="720725">
              <a:spcBef>
                <a:spcPts val="600"/>
              </a:spcBef>
              <a:spcAft>
                <a:spcPts val="600"/>
              </a:spcAft>
            </a:pPr>
            <a:r>
              <a:rPr lang="en-US" sz="2200" dirty="0"/>
              <a:t>identity of the inventor</a:t>
            </a:r>
          </a:p>
          <a:p>
            <a:pPr marL="790575" lvl="1" indent="-350838" defTabSz="720725">
              <a:spcBef>
                <a:spcPts val="600"/>
              </a:spcBef>
              <a:spcAft>
                <a:spcPts val="600"/>
              </a:spcAft>
            </a:pPr>
            <a:r>
              <a:rPr lang="en-US" sz="2200" dirty="0">
                <a:solidFill>
                  <a:srgbClr val="C00000"/>
                </a:solidFill>
              </a:rPr>
              <a:t>applicant’s entitlement to apply for and be granted a patent</a:t>
            </a:r>
          </a:p>
          <a:p>
            <a:pPr marL="790575" lvl="1" indent="-350838" defTabSz="720725">
              <a:spcBef>
                <a:spcPts val="600"/>
              </a:spcBef>
              <a:spcAft>
                <a:spcPts val="600"/>
              </a:spcAft>
            </a:pPr>
            <a:r>
              <a:rPr lang="en-US" sz="2200" dirty="0">
                <a:solidFill>
                  <a:srgbClr val="C00000"/>
                </a:solidFill>
              </a:rPr>
              <a:t>applicant’s entitlement to claim priority of an earlier application</a:t>
            </a:r>
          </a:p>
          <a:p>
            <a:pPr marL="790575" lvl="1" indent="-350838" defTabSz="720725">
              <a:spcBef>
                <a:spcPts val="600"/>
              </a:spcBef>
              <a:spcAft>
                <a:spcPts val="600"/>
              </a:spcAft>
            </a:pPr>
            <a:r>
              <a:rPr lang="en-US" sz="2200" dirty="0">
                <a:solidFill>
                  <a:srgbClr val="C00000"/>
                </a:solidFill>
              </a:rPr>
              <a:t>declaration as to </a:t>
            </a:r>
            <a:r>
              <a:rPr lang="en-US" sz="2200" dirty="0" err="1">
                <a:solidFill>
                  <a:srgbClr val="C00000"/>
                </a:solidFill>
              </a:rPr>
              <a:t>inventorship</a:t>
            </a:r>
            <a:r>
              <a:rPr lang="en-US" sz="2200" dirty="0">
                <a:solidFill>
                  <a:srgbClr val="C00000"/>
                </a:solidFill>
              </a:rPr>
              <a:t> (for the US designation only)</a:t>
            </a:r>
          </a:p>
          <a:p>
            <a:pPr marL="790575" lvl="1" indent="-350838" defTabSz="720725">
              <a:spcBef>
                <a:spcPts val="600"/>
              </a:spcBef>
              <a:spcAft>
                <a:spcPts val="600"/>
              </a:spcAft>
            </a:pPr>
            <a:r>
              <a:rPr lang="en-US" sz="2200" dirty="0"/>
              <a:t>non-prejudicial disclosures or exceptions to lack of novelty</a:t>
            </a:r>
          </a:p>
        </p:txBody>
      </p:sp>
    </p:spTree>
    <p:extLst>
      <p:ext uri="{BB962C8B-B14F-4D97-AF65-F5344CB8AC3E}">
        <p14:creationId xmlns:p14="http://schemas.microsoft.com/office/powerpoint/2010/main" val="2617877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s-ES" dirty="0" err="1" smtClean="0"/>
              <a:t>Acronyms</a:t>
            </a:r>
            <a:endParaRPr lang="es-ES" dirty="0"/>
          </a:p>
        </p:txBody>
      </p:sp>
      <p:sp>
        <p:nvSpPr>
          <p:cNvPr id="3" name="Content Placeholder 2"/>
          <p:cNvSpPr>
            <a:spLocks noGrp="1"/>
          </p:cNvSpPr>
          <p:nvPr>
            <p:ph idx="1"/>
          </p:nvPr>
        </p:nvSpPr>
        <p:spPr>
          <a:xfrm>
            <a:off x="457200" y="1052736"/>
            <a:ext cx="8435280" cy="5688632"/>
          </a:xfrm>
        </p:spPr>
        <p:txBody>
          <a:bodyPr/>
          <a:lstStyle/>
          <a:p>
            <a:pPr>
              <a:lnSpc>
                <a:spcPct val="150000"/>
              </a:lnSpc>
              <a:spcAft>
                <a:spcPts val="0"/>
              </a:spcAft>
            </a:pPr>
            <a:r>
              <a:rPr lang="en-GB" sz="1800" b="1" dirty="0" smtClean="0">
                <a:latin typeface="+mj-lt"/>
                <a:ea typeface="Calibri" panose="020F0502020204030204" pitchFamily="34" charset="0"/>
                <a:cs typeface="Times New Roman" panose="02020603050405020304" pitchFamily="18" charset="0"/>
              </a:rPr>
              <a:t>IB </a:t>
            </a:r>
            <a:r>
              <a:rPr lang="en-GB" sz="1800" b="1" dirty="0">
                <a:latin typeface="+mj-lt"/>
                <a:ea typeface="Calibri" panose="020F0502020204030204" pitchFamily="34" charset="0"/>
                <a:cs typeface="Times New Roman" panose="02020603050405020304" pitchFamily="18" charset="0"/>
              </a:rPr>
              <a:t>	</a:t>
            </a:r>
            <a:r>
              <a:rPr lang="en-GB" sz="1800" b="1" dirty="0" smtClean="0">
                <a:latin typeface="+mj-lt"/>
                <a:ea typeface="Calibri" panose="020F0502020204030204" pitchFamily="34" charset="0"/>
                <a:cs typeface="Times New Roman" panose="02020603050405020304" pitchFamily="18" charset="0"/>
              </a:rPr>
              <a:t>	International </a:t>
            </a:r>
            <a:r>
              <a:rPr lang="en-GB" sz="1800" b="1" dirty="0">
                <a:latin typeface="+mj-lt"/>
                <a:ea typeface="Calibri" panose="020F0502020204030204" pitchFamily="34" charset="0"/>
                <a:cs typeface="Times New Roman" panose="02020603050405020304" pitchFamily="18" charset="0"/>
              </a:rPr>
              <a:t>Bureau			</a:t>
            </a:r>
          </a:p>
          <a:p>
            <a:pPr>
              <a:lnSpc>
                <a:spcPct val="150000"/>
              </a:lnSpc>
              <a:spcAft>
                <a:spcPts val="0"/>
              </a:spcAft>
            </a:pPr>
            <a:r>
              <a:rPr lang="en-GB" sz="1800" b="1" dirty="0" smtClean="0">
                <a:latin typeface="+mj-lt"/>
                <a:ea typeface="Calibri" panose="020F0502020204030204" pitchFamily="34" charset="0"/>
                <a:cs typeface="Times New Roman" panose="02020603050405020304" pitchFamily="18" charset="0"/>
              </a:rPr>
              <a:t>RO </a:t>
            </a:r>
            <a:r>
              <a:rPr lang="en-GB" sz="1800" b="1" dirty="0">
                <a:latin typeface="+mj-lt"/>
                <a:ea typeface="Calibri" panose="020F0502020204030204" pitchFamily="34" charset="0"/>
                <a:cs typeface="Times New Roman" panose="02020603050405020304" pitchFamily="18" charset="0"/>
              </a:rPr>
              <a:t>	</a:t>
            </a:r>
            <a:r>
              <a:rPr lang="en-GB" sz="1800" b="1" dirty="0" smtClean="0">
                <a:latin typeface="+mj-lt"/>
                <a:ea typeface="Calibri" panose="020F0502020204030204" pitchFamily="34" charset="0"/>
                <a:cs typeface="Times New Roman" panose="02020603050405020304" pitchFamily="18" charset="0"/>
              </a:rPr>
              <a:t>	Receiving Office</a:t>
            </a:r>
          </a:p>
          <a:p>
            <a:pPr>
              <a:lnSpc>
                <a:spcPct val="150000"/>
              </a:lnSpc>
              <a:spcAft>
                <a:spcPts val="0"/>
              </a:spcAft>
            </a:pPr>
            <a:r>
              <a:rPr lang="en-GB" sz="1800" b="1" dirty="0" smtClean="0">
                <a:latin typeface="+mj-lt"/>
                <a:ea typeface="Calibri" panose="020F0502020204030204" pitchFamily="34" charset="0"/>
                <a:cs typeface="Times New Roman" panose="02020603050405020304" pitchFamily="18" charset="0"/>
              </a:rPr>
              <a:t>ISA 	</a:t>
            </a:r>
            <a:r>
              <a:rPr lang="en-GB" sz="1800" b="1" dirty="0">
                <a:latin typeface="+mj-lt"/>
                <a:ea typeface="Calibri" panose="020F0502020204030204" pitchFamily="34" charset="0"/>
                <a:cs typeface="Times New Roman" panose="02020603050405020304" pitchFamily="18" charset="0"/>
              </a:rPr>
              <a:t> </a:t>
            </a:r>
            <a:r>
              <a:rPr lang="en-GB" sz="1800" b="1" dirty="0" smtClean="0">
                <a:latin typeface="+mj-lt"/>
                <a:ea typeface="Calibri" panose="020F0502020204030204" pitchFamily="34" charset="0"/>
                <a:cs typeface="Times New Roman" panose="02020603050405020304" pitchFamily="18" charset="0"/>
              </a:rPr>
              <a:t>	International </a:t>
            </a:r>
            <a:r>
              <a:rPr lang="en-GB" sz="1800" b="1" dirty="0">
                <a:latin typeface="+mj-lt"/>
                <a:ea typeface="Calibri" panose="020F0502020204030204" pitchFamily="34" charset="0"/>
                <a:cs typeface="Times New Roman" panose="02020603050405020304" pitchFamily="18" charset="0"/>
              </a:rPr>
              <a:t>Searching Authority </a:t>
            </a:r>
            <a:r>
              <a:rPr lang="en-GB" sz="1800" b="1" dirty="0" smtClean="0">
                <a:latin typeface="+mj-lt"/>
                <a:ea typeface="Calibri" panose="020F0502020204030204" pitchFamily="34" charset="0"/>
                <a:cs typeface="Times New Roman" panose="02020603050405020304" pitchFamily="18" charset="0"/>
              </a:rPr>
              <a:t> </a:t>
            </a:r>
            <a:r>
              <a:rPr lang="en-GB" sz="1800" b="1" dirty="0">
                <a:latin typeface="+mj-lt"/>
                <a:ea typeface="Calibri" panose="020F0502020204030204" pitchFamily="34" charset="0"/>
                <a:cs typeface="Times New Roman" panose="02020603050405020304" pitchFamily="18" charset="0"/>
              </a:rPr>
              <a:t>	 </a:t>
            </a:r>
          </a:p>
          <a:p>
            <a:pPr>
              <a:lnSpc>
                <a:spcPct val="150000"/>
              </a:lnSpc>
              <a:spcAft>
                <a:spcPts val="0"/>
              </a:spcAft>
            </a:pPr>
            <a:r>
              <a:rPr lang="en-GB" sz="1800" b="1" dirty="0" smtClean="0">
                <a:latin typeface="+mj-lt"/>
                <a:ea typeface="Calibri" panose="020F0502020204030204" pitchFamily="34" charset="0"/>
                <a:cs typeface="Times New Roman" panose="02020603050405020304" pitchFamily="18" charset="0"/>
              </a:rPr>
              <a:t>ISR </a:t>
            </a:r>
            <a:r>
              <a:rPr lang="en-GB" sz="1800" b="1" dirty="0">
                <a:latin typeface="+mj-lt"/>
                <a:ea typeface="Calibri" panose="020F0502020204030204" pitchFamily="34" charset="0"/>
                <a:cs typeface="Times New Roman" panose="02020603050405020304" pitchFamily="18" charset="0"/>
              </a:rPr>
              <a:t>	</a:t>
            </a:r>
            <a:r>
              <a:rPr lang="en-GB" sz="1800" b="1" dirty="0" smtClean="0">
                <a:latin typeface="+mj-lt"/>
                <a:ea typeface="Calibri" panose="020F0502020204030204" pitchFamily="34" charset="0"/>
                <a:cs typeface="Times New Roman" panose="02020603050405020304" pitchFamily="18" charset="0"/>
              </a:rPr>
              <a:t>	International </a:t>
            </a:r>
            <a:r>
              <a:rPr lang="en-GB" sz="1800" b="1" dirty="0">
                <a:latin typeface="+mj-lt"/>
                <a:ea typeface="Calibri" panose="020F0502020204030204" pitchFamily="34" charset="0"/>
                <a:cs typeface="Times New Roman" panose="02020603050405020304" pitchFamily="18" charset="0"/>
              </a:rPr>
              <a:t>Search Report		</a:t>
            </a:r>
          </a:p>
          <a:p>
            <a:pPr>
              <a:lnSpc>
                <a:spcPct val="150000"/>
              </a:lnSpc>
              <a:spcAft>
                <a:spcPts val="0"/>
              </a:spcAft>
            </a:pPr>
            <a:r>
              <a:rPr lang="en-GB" sz="1800" b="1" dirty="0" smtClean="0">
                <a:latin typeface="+mj-lt"/>
                <a:ea typeface="Calibri" panose="020F0502020204030204" pitchFamily="34" charset="0"/>
                <a:cs typeface="Times New Roman" panose="02020603050405020304" pitchFamily="18" charset="0"/>
              </a:rPr>
              <a:t>SISA </a:t>
            </a:r>
            <a:r>
              <a:rPr lang="en-GB" sz="1800" b="1" dirty="0">
                <a:latin typeface="+mj-lt"/>
                <a:ea typeface="Calibri" panose="020F0502020204030204" pitchFamily="34" charset="0"/>
                <a:cs typeface="Times New Roman" panose="02020603050405020304" pitchFamily="18" charset="0"/>
              </a:rPr>
              <a:t>	</a:t>
            </a:r>
            <a:r>
              <a:rPr lang="en-GB" sz="1800" b="1" dirty="0" smtClean="0">
                <a:latin typeface="+mj-lt"/>
                <a:ea typeface="Calibri" panose="020F0502020204030204" pitchFamily="34" charset="0"/>
                <a:cs typeface="Times New Roman" panose="02020603050405020304" pitchFamily="18" charset="0"/>
              </a:rPr>
              <a:t>Authority </a:t>
            </a:r>
            <a:r>
              <a:rPr lang="en-GB" sz="1800" b="1" dirty="0">
                <a:latin typeface="+mj-lt"/>
                <a:ea typeface="Calibri" panose="020F0502020204030204" pitchFamily="34" charset="0"/>
                <a:cs typeface="Times New Roman" panose="02020603050405020304" pitchFamily="18" charset="0"/>
              </a:rPr>
              <a:t>Specified for Supplementary Search  	</a:t>
            </a:r>
          </a:p>
          <a:p>
            <a:pPr>
              <a:lnSpc>
                <a:spcPct val="150000"/>
              </a:lnSpc>
              <a:spcAft>
                <a:spcPts val="0"/>
              </a:spcAft>
            </a:pPr>
            <a:r>
              <a:rPr lang="en-GB" sz="1800" b="1" dirty="0" smtClean="0">
                <a:latin typeface="+mj-lt"/>
                <a:ea typeface="Calibri" panose="020F0502020204030204" pitchFamily="34" charset="0"/>
                <a:cs typeface="Times New Roman" panose="02020603050405020304" pitchFamily="18" charset="0"/>
              </a:rPr>
              <a:t>SISR </a:t>
            </a:r>
            <a:r>
              <a:rPr lang="en-GB" sz="1800" b="1" dirty="0">
                <a:latin typeface="+mj-lt"/>
                <a:ea typeface="Calibri" panose="020F0502020204030204" pitchFamily="34" charset="0"/>
                <a:cs typeface="Times New Roman" panose="02020603050405020304" pitchFamily="18" charset="0"/>
              </a:rPr>
              <a:t>	</a:t>
            </a:r>
            <a:r>
              <a:rPr lang="en-GB" sz="1800" b="1" dirty="0" smtClean="0">
                <a:latin typeface="+mj-lt"/>
                <a:ea typeface="Calibri" panose="020F0502020204030204" pitchFamily="34" charset="0"/>
                <a:cs typeface="Times New Roman" panose="02020603050405020304" pitchFamily="18" charset="0"/>
              </a:rPr>
              <a:t>Supplementary </a:t>
            </a:r>
            <a:r>
              <a:rPr lang="en-GB" sz="1800" b="1" dirty="0">
                <a:latin typeface="+mj-lt"/>
                <a:ea typeface="Calibri" panose="020F0502020204030204" pitchFamily="34" charset="0"/>
                <a:cs typeface="Times New Roman" panose="02020603050405020304" pitchFamily="18" charset="0"/>
              </a:rPr>
              <a:t>International Search Report		</a:t>
            </a:r>
          </a:p>
          <a:p>
            <a:pPr>
              <a:lnSpc>
                <a:spcPct val="150000"/>
              </a:lnSpc>
              <a:spcAft>
                <a:spcPts val="0"/>
              </a:spcAft>
            </a:pPr>
            <a:r>
              <a:rPr lang="en-GB" sz="1800" b="1" dirty="0" smtClean="0">
                <a:latin typeface="+mj-lt"/>
                <a:ea typeface="Calibri" panose="020F0502020204030204" pitchFamily="34" charset="0"/>
                <a:cs typeface="Times New Roman" panose="02020603050405020304" pitchFamily="18" charset="0"/>
              </a:rPr>
              <a:t>IPEA </a:t>
            </a:r>
            <a:r>
              <a:rPr lang="en-GB" sz="1800" b="1" dirty="0">
                <a:latin typeface="+mj-lt"/>
                <a:ea typeface="Calibri" panose="020F0502020204030204" pitchFamily="34" charset="0"/>
                <a:cs typeface="Times New Roman" panose="02020603050405020304" pitchFamily="18" charset="0"/>
              </a:rPr>
              <a:t>	</a:t>
            </a:r>
            <a:r>
              <a:rPr lang="en-GB" sz="1800" b="1" dirty="0" smtClean="0">
                <a:latin typeface="+mj-lt"/>
                <a:ea typeface="Calibri" panose="020F0502020204030204" pitchFamily="34" charset="0"/>
                <a:cs typeface="Times New Roman" panose="02020603050405020304" pitchFamily="18" charset="0"/>
              </a:rPr>
              <a:t>International </a:t>
            </a:r>
            <a:r>
              <a:rPr lang="en-GB" sz="1800" b="1" dirty="0">
                <a:latin typeface="+mj-lt"/>
                <a:ea typeface="Calibri" panose="020F0502020204030204" pitchFamily="34" charset="0"/>
                <a:cs typeface="Times New Roman" panose="02020603050405020304" pitchFamily="18" charset="0"/>
              </a:rPr>
              <a:t>Preliminary Examining </a:t>
            </a:r>
            <a:r>
              <a:rPr lang="en-GB" sz="1800" b="1" dirty="0" smtClean="0">
                <a:latin typeface="+mj-lt"/>
                <a:ea typeface="Calibri" panose="020F0502020204030204" pitchFamily="34" charset="0"/>
                <a:cs typeface="Times New Roman" panose="02020603050405020304" pitchFamily="18" charset="0"/>
              </a:rPr>
              <a:t>Authority</a:t>
            </a:r>
            <a:r>
              <a:rPr lang="en-GB" sz="1800" b="1" dirty="0">
                <a:latin typeface="+mj-lt"/>
                <a:ea typeface="Calibri" panose="020F0502020204030204" pitchFamily="34" charset="0"/>
                <a:cs typeface="Times New Roman" panose="02020603050405020304" pitchFamily="18" charset="0"/>
              </a:rPr>
              <a:t>	</a:t>
            </a:r>
          </a:p>
          <a:p>
            <a:pPr>
              <a:lnSpc>
                <a:spcPct val="150000"/>
              </a:lnSpc>
              <a:spcAft>
                <a:spcPts val="0"/>
              </a:spcAft>
            </a:pPr>
            <a:r>
              <a:rPr lang="en-GB" sz="1800" b="1" dirty="0">
                <a:latin typeface="+mj-lt"/>
                <a:ea typeface="Calibri" panose="020F0502020204030204" pitchFamily="34" charset="0"/>
                <a:cs typeface="Times New Roman" panose="02020603050405020304" pitchFamily="18" charset="0"/>
              </a:rPr>
              <a:t>IPRP I </a:t>
            </a:r>
            <a:r>
              <a:rPr lang="en-GB" sz="1800" b="1" dirty="0" smtClean="0">
                <a:latin typeface="+mj-lt"/>
                <a:ea typeface="Calibri" panose="020F0502020204030204" pitchFamily="34" charset="0"/>
                <a:cs typeface="Times New Roman" panose="02020603050405020304" pitchFamily="18" charset="0"/>
              </a:rPr>
              <a:t> 	International </a:t>
            </a:r>
            <a:r>
              <a:rPr lang="en-GB" sz="1800" b="1" dirty="0">
                <a:latin typeface="+mj-lt"/>
                <a:ea typeface="Calibri" panose="020F0502020204030204" pitchFamily="34" charset="0"/>
                <a:cs typeface="Times New Roman" panose="02020603050405020304" pitchFamily="18" charset="0"/>
              </a:rPr>
              <a:t>Preliminary Report on Patentability Chapter I </a:t>
            </a:r>
          </a:p>
          <a:p>
            <a:pPr>
              <a:lnSpc>
                <a:spcPct val="150000"/>
              </a:lnSpc>
              <a:spcAft>
                <a:spcPts val="0"/>
              </a:spcAft>
            </a:pPr>
            <a:r>
              <a:rPr lang="en-GB" sz="1800" b="1" dirty="0">
                <a:latin typeface="+mj-lt"/>
                <a:ea typeface="Calibri" panose="020F0502020204030204" pitchFamily="34" charset="0"/>
                <a:cs typeface="Times New Roman" panose="02020603050405020304" pitchFamily="18" charset="0"/>
              </a:rPr>
              <a:t>IPRP II </a:t>
            </a:r>
            <a:r>
              <a:rPr lang="en-GB" sz="1800" b="1" dirty="0" smtClean="0">
                <a:latin typeface="+mj-lt"/>
                <a:ea typeface="Calibri" panose="020F0502020204030204" pitchFamily="34" charset="0"/>
                <a:cs typeface="Times New Roman" panose="02020603050405020304" pitchFamily="18" charset="0"/>
              </a:rPr>
              <a:t>	International </a:t>
            </a:r>
            <a:r>
              <a:rPr lang="en-GB" sz="1800" b="1" dirty="0">
                <a:latin typeface="+mj-lt"/>
                <a:ea typeface="Calibri" panose="020F0502020204030204" pitchFamily="34" charset="0"/>
                <a:cs typeface="Times New Roman" panose="02020603050405020304" pitchFamily="18" charset="0"/>
              </a:rPr>
              <a:t>Preliminary Report on Patentability Chapter II </a:t>
            </a:r>
            <a:endParaRPr lang="en-GB" sz="1800" b="1" dirty="0" smtClean="0">
              <a:latin typeface="+mj-lt"/>
              <a:ea typeface="Calibri" panose="020F0502020204030204" pitchFamily="34" charset="0"/>
              <a:cs typeface="Times New Roman" panose="02020603050405020304" pitchFamily="18" charset="0"/>
            </a:endParaRPr>
          </a:p>
          <a:p>
            <a:pPr>
              <a:lnSpc>
                <a:spcPct val="150000"/>
              </a:lnSpc>
              <a:spcAft>
                <a:spcPts val="0"/>
              </a:spcAft>
            </a:pPr>
            <a:r>
              <a:rPr lang="en-GB" sz="1800" b="1" dirty="0" smtClean="0">
                <a:latin typeface="+mj-lt"/>
                <a:ea typeface="Calibri" panose="020F0502020204030204" pitchFamily="34" charset="0"/>
                <a:cs typeface="Times New Roman" panose="02020603050405020304" pitchFamily="18" charset="0"/>
              </a:rPr>
              <a:t>DO		Designated Office</a:t>
            </a:r>
          </a:p>
          <a:p>
            <a:pPr>
              <a:lnSpc>
                <a:spcPct val="150000"/>
              </a:lnSpc>
              <a:spcAft>
                <a:spcPts val="0"/>
              </a:spcAft>
            </a:pPr>
            <a:r>
              <a:rPr lang="en-GB" sz="1800" b="1" dirty="0" smtClean="0">
                <a:latin typeface="+mj-lt"/>
                <a:ea typeface="Calibri" panose="020F0502020204030204" pitchFamily="34" charset="0"/>
                <a:cs typeface="Times New Roman" panose="02020603050405020304" pitchFamily="18" charset="0"/>
              </a:rPr>
              <a:t>EO 		Elected Office</a:t>
            </a:r>
            <a:r>
              <a:rPr lang="en-GB" sz="1800" b="1" dirty="0">
                <a:latin typeface="+mj-lt"/>
                <a:ea typeface="Calibri" panose="020F0502020204030204" pitchFamily="34" charset="0"/>
                <a:cs typeface="Times New Roman" panose="02020603050405020304" pitchFamily="18" charset="0"/>
              </a:rPr>
              <a:t>		</a:t>
            </a:r>
          </a:p>
          <a:p>
            <a:endParaRPr lang="es-ES" sz="1800" dirty="0"/>
          </a:p>
        </p:txBody>
      </p:sp>
    </p:spTree>
    <p:extLst>
      <p:ext uri="{BB962C8B-B14F-4D97-AF65-F5344CB8AC3E}">
        <p14:creationId xmlns:p14="http://schemas.microsoft.com/office/powerpoint/2010/main" val="26949117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400050" y="1268413"/>
            <a:ext cx="8343900" cy="449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725" tIns="42862" rIns="85725" bIns="42862"/>
          <a:lstStyle/>
          <a:p>
            <a:pPr algn="l" defTabSz="933450">
              <a:spcBef>
                <a:spcPct val="25000"/>
              </a:spcBef>
              <a:spcAft>
                <a:spcPct val="50000"/>
              </a:spcAft>
              <a:buFontTx/>
              <a:buBlip>
                <a:blip r:embed="rId2"/>
              </a:buBlip>
              <a:tabLst>
                <a:tab pos="2006600" algn="l"/>
              </a:tabLst>
            </a:pPr>
            <a:endParaRPr lang="en-US" sz="2800"/>
          </a:p>
        </p:txBody>
      </p:sp>
      <p:sp>
        <p:nvSpPr>
          <p:cNvPr id="11267" name="Rectangle 3"/>
          <p:cNvSpPr>
            <a:spLocks noGrp="1" noChangeArrowheads="1"/>
          </p:cNvSpPr>
          <p:nvPr>
            <p:ph type="title"/>
          </p:nvPr>
        </p:nvSpPr>
        <p:spPr>
          <a:xfrm>
            <a:off x="468313" y="577273"/>
            <a:ext cx="8207375" cy="579004"/>
          </a:xfrm>
          <a:noFill/>
          <a:ln/>
          <a:extLst>
            <a:ext uri="{91240B29-F687-4F45-9708-019B960494DF}">
              <a14:hiddenLine xmlns:a14="http://schemas.microsoft.com/office/drawing/2010/main" w="12700">
                <a:solidFill>
                  <a:schemeClr val="tx1"/>
                </a:solidFill>
                <a:miter lim="800000"/>
                <a:headEnd/>
                <a:tailEnd/>
              </a14:hiddenLine>
            </a:ext>
          </a:extLst>
        </p:spPr>
        <p:txBody>
          <a:bodyPr lIns="85725" tIns="42862" rIns="85725" bIns="42862">
            <a:spAutoFit/>
          </a:bodyPr>
          <a:lstStyle/>
          <a:p>
            <a:pPr algn="ctr"/>
            <a:r>
              <a:rPr lang="en-US" sz="3200" dirty="0"/>
              <a:t>Formal requirements</a:t>
            </a:r>
          </a:p>
        </p:txBody>
      </p:sp>
      <p:sp>
        <p:nvSpPr>
          <p:cNvPr id="11268" name="Rectangle 4"/>
          <p:cNvSpPr>
            <a:spLocks noGrp="1" noChangeArrowheads="1"/>
          </p:cNvSpPr>
          <p:nvPr>
            <p:ph type="body" idx="1"/>
          </p:nvPr>
        </p:nvSpPr>
        <p:spPr>
          <a:xfrm>
            <a:off x="455407" y="1268413"/>
            <a:ext cx="8299450" cy="5159375"/>
          </a:xfrm>
          <a:noFill/>
          <a:ln/>
          <a:extLst>
            <a:ext uri="{91240B29-F687-4F45-9708-019B960494DF}">
              <a14:hiddenLine xmlns:a14="http://schemas.microsoft.com/office/drawing/2010/main" w="12700">
                <a:solidFill>
                  <a:schemeClr val="tx1"/>
                </a:solidFill>
                <a:miter lim="800000"/>
                <a:headEnd/>
                <a:tailEnd/>
              </a14:hiddenLine>
            </a:ext>
          </a:extLst>
        </p:spPr>
        <p:txBody>
          <a:bodyPr lIns="85725" tIns="42862" rIns="85725" bIns="42862"/>
          <a:lstStyle/>
          <a:p>
            <a:pPr marL="325438" indent="-325438" defTabSz="803275">
              <a:spcBef>
                <a:spcPct val="25000"/>
              </a:spcBef>
              <a:spcAft>
                <a:spcPct val="35000"/>
              </a:spcAft>
            </a:pPr>
            <a:r>
              <a:rPr lang="en-US" sz="2300" dirty="0"/>
              <a:t>Declarations </a:t>
            </a:r>
            <a:r>
              <a:rPr lang="en-US" sz="2300" dirty="0" smtClean="0"/>
              <a:t>must </a:t>
            </a:r>
            <a:r>
              <a:rPr lang="en-US" sz="2300" dirty="0"/>
              <a:t>use </a:t>
            </a:r>
            <a:r>
              <a:rPr lang="en-US" sz="2300" dirty="0">
                <a:solidFill>
                  <a:srgbClr val="C00000"/>
                </a:solidFill>
              </a:rPr>
              <a:t>standardized wording </a:t>
            </a:r>
            <a:r>
              <a:rPr lang="en-US" sz="2300" dirty="0"/>
              <a:t>as prescribed in Sections 211 to 215 of the Administrative </a:t>
            </a:r>
            <a:r>
              <a:rPr lang="en-US" sz="2300" dirty="0" smtClean="0"/>
              <a:t>Instructions, relating to </a:t>
            </a:r>
            <a:r>
              <a:rPr lang="en-US" sz="2300" dirty="0" smtClean="0">
                <a:solidFill>
                  <a:srgbClr val="C00000"/>
                </a:solidFill>
              </a:rPr>
              <a:t>situations that existed on the international filing date</a:t>
            </a:r>
            <a:endParaRPr lang="en-US" sz="2300" dirty="0">
              <a:solidFill>
                <a:srgbClr val="C00000"/>
              </a:solidFill>
            </a:endParaRPr>
          </a:p>
          <a:p>
            <a:pPr marL="325438" indent="-325438" defTabSz="803275">
              <a:spcBef>
                <a:spcPct val="25000"/>
              </a:spcBef>
              <a:spcAft>
                <a:spcPct val="35000"/>
              </a:spcAft>
            </a:pPr>
            <a:r>
              <a:rPr lang="en-US" sz="2300" dirty="0"/>
              <a:t>Where a declaration has been furnished, </a:t>
            </a:r>
            <a:r>
              <a:rPr lang="en-US" sz="2300" dirty="0">
                <a:solidFill>
                  <a:srgbClr val="C00000"/>
                </a:solidFill>
              </a:rPr>
              <a:t>no documents or evidence</a:t>
            </a:r>
            <a:r>
              <a:rPr lang="en-US" sz="2300" dirty="0"/>
              <a:t> as to that matter may be required by the designated/elected Office </a:t>
            </a:r>
          </a:p>
          <a:p>
            <a:pPr marL="790575" lvl="1" indent="-350838" defTabSz="803275">
              <a:spcBef>
                <a:spcPct val="25000"/>
              </a:spcBef>
              <a:spcAft>
                <a:spcPct val="35000"/>
              </a:spcAft>
            </a:pPr>
            <a:r>
              <a:rPr lang="en-US" sz="2300" dirty="0"/>
              <a:t>unless that Office may reasonably doubt the veracity of the declaration;  and/or</a:t>
            </a:r>
          </a:p>
          <a:p>
            <a:pPr marL="790575" lvl="1" indent="-350838" defTabSz="803275">
              <a:spcBef>
                <a:spcPct val="25000"/>
              </a:spcBef>
              <a:spcAft>
                <a:spcPct val="35000"/>
              </a:spcAft>
            </a:pPr>
            <a:r>
              <a:rPr lang="en-US" sz="2300" dirty="0"/>
              <a:t>evidence concerning non-prejudicial disclosures or exceptions to lack of novelty may be required</a:t>
            </a:r>
          </a:p>
        </p:txBody>
      </p:sp>
    </p:spTree>
    <p:extLst>
      <p:ext uri="{BB962C8B-B14F-4D97-AF65-F5344CB8AC3E}">
        <p14:creationId xmlns:p14="http://schemas.microsoft.com/office/powerpoint/2010/main" val="5659810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79413" y="432652"/>
            <a:ext cx="8748712" cy="1071446"/>
          </a:xfrm>
          <a:noFill/>
          <a:ln/>
          <a:extLst>
            <a:ext uri="{91240B29-F687-4F45-9708-019B960494DF}">
              <a14:hiddenLine xmlns:a14="http://schemas.microsoft.com/office/drawing/2010/main" w="12700">
                <a:solidFill>
                  <a:schemeClr val="tx1"/>
                </a:solidFill>
                <a:miter lim="800000"/>
                <a:headEnd/>
                <a:tailEnd/>
              </a14:hiddenLine>
            </a:ext>
          </a:extLst>
        </p:spPr>
        <p:txBody>
          <a:bodyPr lIns="85725" tIns="42862" rIns="85725" bIns="42862">
            <a:spAutoFit/>
          </a:bodyPr>
          <a:lstStyle/>
          <a:p>
            <a:pPr algn="ctr"/>
            <a:r>
              <a:rPr lang="en-US" sz="3200" dirty="0"/>
              <a:t>Declaration of </a:t>
            </a:r>
            <a:r>
              <a:rPr lang="en-US" sz="3200" dirty="0" err="1"/>
              <a:t>inventorship</a:t>
            </a:r>
            <a:r>
              <a:rPr lang="en-US" sz="3200" dirty="0"/>
              <a:t> (Rule 4.17(iv))</a:t>
            </a:r>
            <a:br>
              <a:rPr lang="en-US" sz="3200" dirty="0"/>
            </a:br>
            <a:r>
              <a:rPr lang="en-US" sz="3200" dirty="0"/>
              <a:t>(only for US designation)</a:t>
            </a:r>
          </a:p>
        </p:txBody>
      </p:sp>
      <p:sp>
        <p:nvSpPr>
          <p:cNvPr id="12291" name="Rectangle 3"/>
          <p:cNvSpPr>
            <a:spLocks noGrp="1" noChangeArrowheads="1"/>
          </p:cNvSpPr>
          <p:nvPr>
            <p:ph type="body" idx="1"/>
          </p:nvPr>
        </p:nvSpPr>
        <p:spPr>
          <a:xfrm>
            <a:off x="450850" y="1988840"/>
            <a:ext cx="8153400" cy="4240510"/>
          </a:xfrm>
          <a:noFill/>
          <a:ln/>
          <a:extLst>
            <a:ext uri="{91240B29-F687-4F45-9708-019B960494DF}">
              <a14:hiddenLine xmlns:a14="http://schemas.microsoft.com/office/drawing/2010/main" w="12700" cmpd="thickThin">
                <a:solidFill>
                  <a:schemeClr val="tx1"/>
                </a:solidFill>
                <a:miter lim="800000"/>
                <a:headEnd/>
                <a:tailEnd/>
              </a14:hiddenLine>
            </a:ext>
          </a:extLst>
        </p:spPr>
        <p:txBody>
          <a:bodyPr lIns="85725" tIns="42862" rIns="85725" bIns="42862"/>
          <a:lstStyle/>
          <a:p>
            <a:pPr marL="441325" indent="-441325" defTabSz="933450">
              <a:lnSpc>
                <a:spcPct val="90000"/>
              </a:lnSpc>
              <a:spcBef>
                <a:spcPct val="25000"/>
              </a:spcBef>
              <a:spcAft>
                <a:spcPct val="35000"/>
              </a:spcAft>
              <a:buClr>
                <a:srgbClr val="990033"/>
              </a:buClr>
              <a:buSzPct val="150000"/>
              <a:buFont typeface="Arial" charset="0"/>
              <a:buChar char="■"/>
              <a:tabLst>
                <a:tab pos="2006600" algn="l"/>
              </a:tabLst>
            </a:pPr>
            <a:r>
              <a:rPr lang="en-US" dirty="0" smtClean="0"/>
              <a:t>All </a:t>
            </a:r>
            <a:r>
              <a:rPr lang="en-US" dirty="0"/>
              <a:t>inventors need to be named in the same declaration</a:t>
            </a:r>
          </a:p>
          <a:p>
            <a:pPr marL="441325" indent="-441325" defTabSz="933450">
              <a:lnSpc>
                <a:spcPct val="90000"/>
              </a:lnSpc>
              <a:spcBef>
                <a:spcPct val="25000"/>
              </a:spcBef>
              <a:spcAft>
                <a:spcPct val="35000"/>
              </a:spcAft>
              <a:buClr>
                <a:srgbClr val="990033"/>
              </a:buClr>
              <a:buSzPct val="150000"/>
              <a:buFont typeface="Arial" charset="0"/>
              <a:buChar char="■"/>
              <a:tabLst>
                <a:tab pos="2006600" algn="l"/>
              </a:tabLst>
            </a:pPr>
            <a:r>
              <a:rPr lang="en-US" dirty="0"/>
              <a:t>Declaration must be </a:t>
            </a:r>
            <a:r>
              <a:rPr lang="en-US" dirty="0">
                <a:solidFill>
                  <a:srgbClr val="C00000"/>
                </a:solidFill>
              </a:rPr>
              <a:t>signed and dated by all inventors</a:t>
            </a:r>
            <a:r>
              <a:rPr lang="en-US" dirty="0"/>
              <a:t> </a:t>
            </a:r>
          </a:p>
          <a:p>
            <a:pPr marL="441325" indent="-441325" defTabSz="933450">
              <a:lnSpc>
                <a:spcPct val="90000"/>
              </a:lnSpc>
              <a:spcBef>
                <a:spcPct val="25000"/>
              </a:spcBef>
              <a:spcAft>
                <a:spcPct val="35000"/>
              </a:spcAft>
              <a:buClr>
                <a:srgbClr val="990033"/>
              </a:buClr>
              <a:buSzPct val="150000"/>
              <a:buFont typeface="Arial" charset="0"/>
              <a:buChar char="■"/>
              <a:tabLst>
                <a:tab pos="2006600" algn="l"/>
              </a:tabLst>
            </a:pPr>
            <a:r>
              <a:rPr lang="en-US" dirty="0"/>
              <a:t>Signatures may appear on different copies of the same complete </a:t>
            </a:r>
            <a:r>
              <a:rPr lang="en-US" dirty="0" smtClean="0"/>
              <a:t>declaration (in </a:t>
            </a:r>
            <a:r>
              <a:rPr lang="en-US" dirty="0" err="1" smtClean="0"/>
              <a:t>ePCT</a:t>
            </a:r>
            <a:r>
              <a:rPr lang="en-US" dirty="0" smtClean="0"/>
              <a:t> external signature function)</a:t>
            </a:r>
            <a:endParaRPr lang="en-US" dirty="0"/>
          </a:p>
          <a:p>
            <a:pPr marL="441325" indent="-441325" defTabSz="933450">
              <a:lnSpc>
                <a:spcPct val="90000"/>
              </a:lnSpc>
              <a:spcBef>
                <a:spcPct val="25000"/>
              </a:spcBef>
              <a:spcAft>
                <a:spcPct val="35000"/>
              </a:spcAft>
              <a:buClr>
                <a:srgbClr val="990033"/>
              </a:buClr>
              <a:buSzPct val="150000"/>
              <a:buFont typeface="Arial" charset="0"/>
              <a:buChar char="■"/>
              <a:tabLst>
                <a:tab pos="2006600" algn="l"/>
              </a:tabLst>
            </a:pPr>
            <a:r>
              <a:rPr lang="en-US" dirty="0"/>
              <a:t>Signature does not have to be an </a:t>
            </a:r>
            <a:r>
              <a:rPr lang="en-US" dirty="0" smtClean="0"/>
              <a:t>original</a:t>
            </a:r>
            <a:endParaRPr lang="en-US" dirty="0"/>
          </a:p>
          <a:p>
            <a:pPr marL="441325" indent="-441325" defTabSz="933450">
              <a:lnSpc>
                <a:spcPct val="90000"/>
              </a:lnSpc>
              <a:spcBef>
                <a:spcPct val="25000"/>
              </a:spcBef>
              <a:spcAft>
                <a:spcPct val="35000"/>
              </a:spcAft>
              <a:buClr>
                <a:srgbClr val="990033"/>
              </a:buClr>
              <a:buSzPct val="150000"/>
              <a:buFont typeface="Arial" charset="0"/>
              <a:buChar char="■"/>
              <a:tabLst>
                <a:tab pos="2006600" algn="l"/>
              </a:tabLst>
            </a:pPr>
            <a:r>
              <a:rPr lang="en-US" dirty="0"/>
              <a:t>DO/US accepts a seal as signature when the international application is filed with </a:t>
            </a:r>
            <a:r>
              <a:rPr lang="en-US" dirty="0" smtClean="0"/>
              <a:t>ROs </a:t>
            </a:r>
            <a:r>
              <a:rPr lang="en-US" dirty="0"/>
              <a:t>which accept seals as signatures</a:t>
            </a:r>
          </a:p>
        </p:txBody>
      </p:sp>
    </p:spTree>
    <p:extLst>
      <p:ext uri="{BB962C8B-B14F-4D97-AF65-F5344CB8AC3E}">
        <p14:creationId xmlns:p14="http://schemas.microsoft.com/office/powerpoint/2010/main" val="1834758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4213" y="869373"/>
            <a:ext cx="8208962" cy="579004"/>
          </a:xfrm>
          <a:noFill/>
          <a:ln/>
          <a:extLst>
            <a:ext uri="{91240B29-F687-4F45-9708-019B960494DF}">
              <a14:hiddenLine xmlns:a14="http://schemas.microsoft.com/office/drawing/2010/main" w="12700">
                <a:solidFill>
                  <a:schemeClr val="tx1"/>
                </a:solidFill>
                <a:miter lim="800000"/>
                <a:headEnd/>
                <a:tailEnd/>
              </a14:hiddenLine>
            </a:ext>
          </a:extLst>
        </p:spPr>
        <p:txBody>
          <a:bodyPr lIns="85725" tIns="42862" rIns="85725" bIns="42862">
            <a:spAutoFit/>
          </a:bodyPr>
          <a:lstStyle/>
          <a:p>
            <a:pPr algn="ctr"/>
            <a:r>
              <a:rPr lang="en-US" sz="3200" dirty="0"/>
              <a:t>Publication of declarations</a:t>
            </a:r>
          </a:p>
        </p:txBody>
      </p:sp>
      <p:sp>
        <p:nvSpPr>
          <p:cNvPr id="14339" name="Rectangle 3"/>
          <p:cNvSpPr>
            <a:spLocks noGrp="1" noChangeArrowheads="1"/>
          </p:cNvSpPr>
          <p:nvPr>
            <p:ph type="body" idx="1"/>
          </p:nvPr>
        </p:nvSpPr>
        <p:spPr>
          <a:xfrm>
            <a:off x="611560" y="2132856"/>
            <a:ext cx="7845425" cy="3073400"/>
          </a:xfrm>
          <a:noFill/>
          <a:ln/>
          <a:extLst>
            <a:ext uri="{91240B29-F687-4F45-9708-019B960494DF}">
              <a14:hiddenLine xmlns:a14="http://schemas.microsoft.com/office/drawing/2010/main" w="12700" cmpd="thickThin">
                <a:solidFill>
                  <a:schemeClr val="tx1"/>
                </a:solidFill>
                <a:miter lim="800000"/>
                <a:headEnd/>
                <a:tailEnd/>
              </a14:hiddenLine>
            </a:ext>
          </a:extLst>
        </p:spPr>
        <p:txBody>
          <a:bodyPr lIns="85725" tIns="42862" rIns="85725" bIns="42862"/>
          <a:lstStyle/>
          <a:p>
            <a:pPr marL="361950" indent="-361950" defTabSz="933450">
              <a:spcBef>
                <a:spcPts val="1200"/>
              </a:spcBef>
              <a:spcAft>
                <a:spcPts val="1200"/>
              </a:spcAft>
            </a:pPr>
            <a:r>
              <a:rPr lang="en-US" dirty="0"/>
              <a:t>Declarations received within the applicable time limit will be mentioned on the front page of the published international application</a:t>
            </a:r>
          </a:p>
          <a:p>
            <a:pPr marL="361950" indent="-361950" defTabSz="933450">
              <a:spcBef>
                <a:spcPts val="1200"/>
              </a:spcBef>
              <a:spcAft>
                <a:spcPts val="1200"/>
              </a:spcAft>
            </a:pPr>
            <a:r>
              <a:rPr lang="en-US" dirty="0"/>
              <a:t>The full text of the declarations will be published as part of the international application </a:t>
            </a:r>
          </a:p>
          <a:p>
            <a:pPr marL="361950" indent="-361950" defTabSz="933450">
              <a:spcBef>
                <a:spcPts val="1200"/>
              </a:spcBef>
              <a:spcAft>
                <a:spcPts val="1200"/>
              </a:spcAft>
              <a:buFontTx/>
              <a:buChar char="–"/>
            </a:pPr>
            <a:endParaRPr lang="en-US" dirty="0"/>
          </a:p>
        </p:txBody>
      </p:sp>
    </p:spTree>
    <p:extLst>
      <p:ext uri="{BB962C8B-B14F-4D97-AF65-F5344CB8AC3E}">
        <p14:creationId xmlns:p14="http://schemas.microsoft.com/office/powerpoint/2010/main" val="8744521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71018" y="422275"/>
            <a:ext cx="8208962" cy="1152525"/>
          </a:xfrm>
        </p:spPr>
        <p:txBody>
          <a:bodyPr/>
          <a:lstStyle/>
          <a:p>
            <a:pPr algn="ctr"/>
            <a:r>
              <a:rPr lang="en-US" sz="3200" dirty="0"/>
              <a:t>Addition/correction of declarations</a:t>
            </a:r>
            <a:br>
              <a:rPr lang="en-US" sz="3200" dirty="0"/>
            </a:br>
            <a:r>
              <a:rPr lang="en-US" sz="3200" dirty="0"/>
              <a:t>(Rule 26</a:t>
            </a:r>
            <a:r>
              <a:rPr lang="en-US" sz="3200" i="1" dirty="0"/>
              <a:t>ter</a:t>
            </a:r>
            <a:r>
              <a:rPr lang="en-US" sz="3200" dirty="0"/>
              <a:t>)</a:t>
            </a:r>
          </a:p>
        </p:txBody>
      </p:sp>
      <p:sp>
        <p:nvSpPr>
          <p:cNvPr id="13315" name="Rectangle 3"/>
          <p:cNvSpPr>
            <a:spLocks noChangeArrowheads="1"/>
          </p:cNvSpPr>
          <p:nvPr/>
        </p:nvSpPr>
        <p:spPr bwMode="auto">
          <a:xfrm>
            <a:off x="280505" y="1714500"/>
            <a:ext cx="8458200" cy="449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725" tIns="42862" rIns="85725" bIns="42862"/>
          <a:lstStyle/>
          <a:p>
            <a:pPr algn="l" defTabSz="933450">
              <a:spcBef>
                <a:spcPct val="20000"/>
              </a:spcBef>
              <a:buFontTx/>
              <a:buBlip>
                <a:blip r:embed="rId2"/>
              </a:buBlip>
              <a:tabLst>
                <a:tab pos="765175" algn="l"/>
              </a:tabLst>
            </a:pPr>
            <a:endParaRPr lang="en-US" sz="2800"/>
          </a:p>
        </p:txBody>
      </p:sp>
      <p:sp>
        <p:nvSpPr>
          <p:cNvPr id="13316" name="Rectangle 4"/>
          <p:cNvSpPr>
            <a:spLocks noGrp="1" noChangeArrowheads="1"/>
          </p:cNvSpPr>
          <p:nvPr>
            <p:ph type="body" idx="1"/>
          </p:nvPr>
        </p:nvSpPr>
        <p:spPr>
          <a:xfrm>
            <a:off x="620230" y="1743075"/>
            <a:ext cx="8001000" cy="4906963"/>
          </a:xfrm>
          <a:noFill/>
          <a:ln/>
          <a:extLst>
            <a:ext uri="{91240B29-F687-4F45-9708-019B960494DF}">
              <a14:hiddenLine xmlns:a14="http://schemas.microsoft.com/office/drawing/2010/main" w="12700">
                <a:solidFill>
                  <a:schemeClr val="tx1"/>
                </a:solidFill>
                <a:miter lim="800000"/>
                <a:headEnd/>
                <a:tailEnd/>
              </a14:hiddenLine>
            </a:ext>
          </a:extLst>
        </p:spPr>
        <p:txBody>
          <a:bodyPr lIns="85725" tIns="42862" rIns="85725" bIns="42862"/>
          <a:lstStyle/>
          <a:p>
            <a:pPr>
              <a:lnSpc>
                <a:spcPct val="95000"/>
              </a:lnSpc>
              <a:spcBef>
                <a:spcPct val="25000"/>
              </a:spcBef>
              <a:spcAft>
                <a:spcPct val="35000"/>
              </a:spcAft>
            </a:pPr>
            <a:r>
              <a:rPr lang="en-US" dirty="0"/>
              <a:t>Applicants may correct or add any of the declarations filed under Rule 4.17 </a:t>
            </a:r>
          </a:p>
          <a:p>
            <a:pPr>
              <a:lnSpc>
                <a:spcPct val="95000"/>
              </a:lnSpc>
              <a:spcBef>
                <a:spcPct val="25000"/>
              </a:spcBef>
              <a:spcAft>
                <a:spcPct val="35000"/>
              </a:spcAft>
            </a:pPr>
            <a:r>
              <a:rPr lang="en-US" dirty="0"/>
              <a:t>Time limit:  until the expiration of 16 months from the priority date (or even later, provided that the declaration is received by the </a:t>
            </a:r>
            <a:r>
              <a:rPr lang="en-US" dirty="0" smtClean="0"/>
              <a:t>IB </a:t>
            </a:r>
            <a:r>
              <a:rPr lang="en-US" dirty="0"/>
              <a:t>before the technical preparations for international publication have been completed)</a:t>
            </a:r>
          </a:p>
          <a:p>
            <a:pPr>
              <a:lnSpc>
                <a:spcPct val="95000"/>
              </a:lnSpc>
              <a:spcBef>
                <a:spcPct val="25000"/>
              </a:spcBef>
              <a:spcAft>
                <a:spcPct val="35000"/>
              </a:spcAft>
            </a:pPr>
            <a:r>
              <a:rPr lang="en-US" dirty="0"/>
              <a:t>The </a:t>
            </a:r>
            <a:r>
              <a:rPr lang="en-US" dirty="0" smtClean="0"/>
              <a:t>RO </a:t>
            </a:r>
            <a:r>
              <a:rPr lang="en-US" dirty="0"/>
              <a:t>or </a:t>
            </a:r>
            <a:r>
              <a:rPr lang="en-US" dirty="0" smtClean="0"/>
              <a:t>IB </a:t>
            </a:r>
            <a:r>
              <a:rPr lang="en-US" dirty="0"/>
              <a:t>may invite the applicant to correct any declaration that is not worded as required or, in the case of the declaration of </a:t>
            </a:r>
            <a:r>
              <a:rPr lang="en-US" dirty="0" err="1"/>
              <a:t>inventorship</a:t>
            </a:r>
            <a:r>
              <a:rPr lang="en-US" dirty="0"/>
              <a:t> (Rule 4.17(iv)), is not signed as required</a:t>
            </a:r>
          </a:p>
        </p:txBody>
      </p:sp>
    </p:spTree>
    <p:extLst>
      <p:ext uri="{BB962C8B-B14F-4D97-AF65-F5344CB8AC3E}">
        <p14:creationId xmlns:p14="http://schemas.microsoft.com/office/powerpoint/2010/main" val="2593729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8788" y="264377"/>
            <a:ext cx="8353425" cy="1071446"/>
          </a:xfrm>
          <a:noFill/>
          <a:ln/>
          <a:extLst>
            <a:ext uri="{91240B29-F687-4F45-9708-019B960494DF}">
              <a14:hiddenLine xmlns:a14="http://schemas.microsoft.com/office/drawing/2010/main" w="12700">
                <a:solidFill>
                  <a:schemeClr val="tx1"/>
                </a:solidFill>
                <a:miter lim="800000"/>
                <a:headEnd/>
                <a:tailEnd/>
              </a14:hiddenLine>
            </a:ext>
          </a:extLst>
        </p:spPr>
        <p:txBody>
          <a:bodyPr lIns="85725" tIns="42862" rIns="85725" bIns="42862">
            <a:spAutoFit/>
          </a:bodyPr>
          <a:lstStyle/>
          <a:p>
            <a:pPr algn="ctr"/>
            <a:r>
              <a:rPr lang="en-US" sz="3200" dirty="0"/>
              <a:t>Declarations referred to under Rule 4.17:  Additional issues</a:t>
            </a:r>
          </a:p>
        </p:txBody>
      </p:sp>
      <p:sp>
        <p:nvSpPr>
          <p:cNvPr id="15363" name="Rectangle 3"/>
          <p:cNvSpPr>
            <a:spLocks noGrp="1" noChangeArrowheads="1"/>
          </p:cNvSpPr>
          <p:nvPr>
            <p:ph type="body" idx="1"/>
          </p:nvPr>
        </p:nvSpPr>
        <p:spPr>
          <a:xfrm>
            <a:off x="304800" y="1397000"/>
            <a:ext cx="8154988" cy="5064125"/>
          </a:xfrm>
          <a:noFill/>
          <a:ln/>
          <a:extLst>
            <a:ext uri="{91240B29-F687-4F45-9708-019B960494DF}">
              <a14:hiddenLine xmlns:a14="http://schemas.microsoft.com/office/drawing/2010/main" w="12700" cmpd="thickThin">
                <a:solidFill>
                  <a:schemeClr val="tx1"/>
                </a:solidFill>
                <a:miter lim="800000"/>
                <a:headEnd/>
                <a:tailEnd/>
              </a14:hiddenLine>
            </a:ext>
          </a:extLst>
        </p:spPr>
        <p:txBody>
          <a:bodyPr lIns="85725" tIns="42862" rIns="85725" bIns="42862"/>
          <a:lstStyle/>
          <a:p>
            <a:pPr marL="533400" lvl="1" indent="-342900" defTabSz="933450">
              <a:spcBef>
                <a:spcPct val="25000"/>
              </a:spcBef>
              <a:spcAft>
                <a:spcPct val="35000"/>
              </a:spcAft>
              <a:buFont typeface="Wingdings" pitchFamily="2" charset="2"/>
              <a:buChar char="n"/>
              <a:tabLst>
                <a:tab pos="1327150" algn="l"/>
                <a:tab pos="2006600" algn="l"/>
              </a:tabLst>
            </a:pPr>
            <a:r>
              <a:rPr lang="en-US" sz="2200" dirty="0"/>
              <a:t>National forms should not be used for declarations in the international phase (for instance, a combined declaration of </a:t>
            </a:r>
            <a:r>
              <a:rPr lang="en-US" sz="2200" dirty="0" err="1"/>
              <a:t>inventorship</a:t>
            </a:r>
            <a:r>
              <a:rPr lang="en-US" sz="2200" dirty="0"/>
              <a:t>/ power of attorney) since they do not use the standardized wording</a:t>
            </a:r>
          </a:p>
          <a:p>
            <a:pPr marL="533400" lvl="1" indent="-342900" defTabSz="933450">
              <a:spcBef>
                <a:spcPct val="25000"/>
              </a:spcBef>
              <a:spcAft>
                <a:spcPct val="35000"/>
              </a:spcAft>
              <a:buFont typeface="Wingdings" pitchFamily="2" charset="2"/>
              <a:buChar char="n"/>
              <a:tabLst>
                <a:tab pos="1327150" algn="l"/>
                <a:tab pos="2006600" algn="l"/>
              </a:tabLst>
            </a:pPr>
            <a:r>
              <a:rPr lang="en-US" sz="2200" dirty="0"/>
              <a:t>When a declaration is furnished after the international filing date, no further page fee would be required</a:t>
            </a:r>
          </a:p>
          <a:p>
            <a:pPr marL="533400" lvl="1" indent="-342900" defTabSz="933450">
              <a:spcBef>
                <a:spcPct val="25000"/>
              </a:spcBef>
              <a:spcAft>
                <a:spcPct val="35000"/>
              </a:spcAft>
              <a:buFont typeface="Wingdings" pitchFamily="2" charset="2"/>
              <a:buChar char="n"/>
              <a:tabLst>
                <a:tab pos="1327150" algn="l"/>
                <a:tab pos="2006600" algn="l"/>
              </a:tabLst>
            </a:pPr>
            <a:r>
              <a:rPr lang="en-US" sz="2200" dirty="0"/>
              <a:t>If a defective declaration is not corrected during the international phase:</a:t>
            </a:r>
          </a:p>
          <a:p>
            <a:pPr marL="1117600" lvl="2" indent="-393700" defTabSz="933450">
              <a:spcBef>
                <a:spcPct val="25000"/>
              </a:spcBef>
              <a:spcAft>
                <a:spcPct val="35000"/>
              </a:spcAft>
              <a:buFont typeface="Wingdings" pitchFamily="2" charset="2"/>
              <a:buChar char="q"/>
              <a:tabLst>
                <a:tab pos="1327150" algn="l"/>
                <a:tab pos="2006600" algn="l"/>
              </a:tabLst>
            </a:pPr>
            <a:r>
              <a:rPr lang="en-US" sz="2200" dirty="0"/>
              <a:t>does not affect the processing of the declaration by the International Bureau</a:t>
            </a:r>
          </a:p>
          <a:p>
            <a:pPr marL="1117600" lvl="2" indent="-393700" defTabSz="933450">
              <a:spcBef>
                <a:spcPct val="25000"/>
              </a:spcBef>
              <a:spcAft>
                <a:spcPct val="35000"/>
              </a:spcAft>
              <a:buFont typeface="Wingdings" pitchFamily="2" charset="2"/>
              <a:buChar char="q"/>
              <a:tabLst>
                <a:tab pos="1327150" algn="l"/>
                <a:tab pos="2006600" algn="l"/>
              </a:tabLst>
            </a:pPr>
            <a:r>
              <a:rPr lang="en-US" sz="2200" dirty="0"/>
              <a:t>DOs/EOs may accept defective declaration</a:t>
            </a:r>
          </a:p>
          <a:p>
            <a:pPr marL="533400" lvl="1" indent="-342900" defTabSz="933450">
              <a:spcBef>
                <a:spcPct val="25000"/>
              </a:spcBef>
              <a:spcAft>
                <a:spcPct val="35000"/>
              </a:spcAft>
              <a:buFont typeface="Wingdings" pitchFamily="2" charset="2"/>
              <a:buChar char="n"/>
              <a:tabLst>
                <a:tab pos="1327150" algn="l"/>
                <a:tab pos="2006600" algn="l"/>
              </a:tabLst>
            </a:pPr>
            <a:r>
              <a:rPr lang="en-US" sz="2200" dirty="0"/>
              <a:t>No provision for the withdrawal of declarations</a:t>
            </a:r>
          </a:p>
        </p:txBody>
      </p:sp>
    </p:spTree>
    <p:extLst>
      <p:ext uri="{BB962C8B-B14F-4D97-AF65-F5344CB8AC3E}">
        <p14:creationId xmlns:p14="http://schemas.microsoft.com/office/powerpoint/2010/main" val="1029489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1219200" y="4103688"/>
            <a:ext cx="6232525" cy="1557337"/>
          </a:xfrm>
          <a:noFill/>
        </p:spPr>
        <p:txBody>
          <a:bodyPr/>
          <a:lstStyle/>
          <a:p>
            <a:pPr eaLnBrk="1" hangingPunct="1"/>
            <a:r>
              <a:rPr lang="en-US" sz="3600" b="1" dirty="0">
                <a:solidFill>
                  <a:srgbClr val="70899B"/>
                </a:solidFill>
              </a:rPr>
              <a:t>Correction of </a:t>
            </a:r>
            <a:r>
              <a:rPr lang="en-US" sz="3600" b="1" dirty="0" smtClean="0">
                <a:solidFill>
                  <a:srgbClr val="70899B"/>
                </a:solidFill>
              </a:rPr>
              <a:t>defects</a:t>
            </a:r>
            <a:endParaRPr lang="en-US" sz="3600" dirty="0">
              <a:solidFill>
                <a:srgbClr val="70899B"/>
              </a:solidFill>
            </a:endParaRPr>
          </a:p>
        </p:txBody>
      </p:sp>
      <p:pic>
        <p:nvPicPr>
          <p:cNvPr id="3075" name="Picture 8" descr="Puce-3_p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3" y="3730625"/>
            <a:ext cx="4095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14388" y="620712"/>
            <a:ext cx="7989887" cy="1584151"/>
          </a:xfrm>
        </p:spPr>
        <p:txBody>
          <a:bodyPr/>
          <a:lstStyle/>
          <a:p>
            <a:pPr algn="ctr" eaLnBrk="1" hangingPunct="1"/>
            <a:r>
              <a:rPr lang="en-US" sz="3200" dirty="0"/>
              <a:t>Defects which may result in a later international filing date </a:t>
            </a:r>
            <a:r>
              <a:rPr lang="en-US" sz="3200" dirty="0" smtClean="0"/>
              <a:t/>
            </a:r>
            <a:br>
              <a:rPr lang="en-US" sz="3200" dirty="0" smtClean="0"/>
            </a:br>
            <a:r>
              <a:rPr lang="en-US" sz="3200" dirty="0" smtClean="0"/>
              <a:t>(</a:t>
            </a:r>
            <a:r>
              <a:rPr lang="en-US" sz="3200" dirty="0"/>
              <a:t>Rules 20.5 and 20.5(</a:t>
            </a:r>
            <a:r>
              <a:rPr lang="en-US" sz="3200" i="1" dirty="0" err="1"/>
              <a:t>bis</a:t>
            </a:r>
            <a:r>
              <a:rPr lang="en-US" sz="3200" dirty="0"/>
              <a:t>))</a:t>
            </a:r>
          </a:p>
        </p:txBody>
      </p:sp>
      <p:sp>
        <p:nvSpPr>
          <p:cNvPr id="6147" name="Rectangle 3"/>
          <p:cNvSpPr>
            <a:spLocks noGrp="1" noChangeArrowheads="1"/>
          </p:cNvSpPr>
          <p:nvPr>
            <p:ph type="body" idx="1"/>
          </p:nvPr>
        </p:nvSpPr>
        <p:spPr>
          <a:xfrm>
            <a:off x="879475" y="2636911"/>
            <a:ext cx="7724973" cy="3671813"/>
          </a:xfrm>
        </p:spPr>
        <p:txBody>
          <a:bodyPr/>
          <a:lstStyle/>
          <a:p>
            <a:pPr eaLnBrk="1" hangingPunct="1">
              <a:spcBef>
                <a:spcPct val="25000"/>
              </a:spcBef>
              <a:spcAft>
                <a:spcPct val="35000"/>
              </a:spcAft>
            </a:pPr>
            <a:r>
              <a:rPr lang="en-US" dirty="0"/>
              <a:t>Missing sheets or furnishing of correct elements of parts of</a:t>
            </a:r>
          </a:p>
          <a:p>
            <a:pPr lvl="1" eaLnBrk="1" hangingPunct="1">
              <a:spcBef>
                <a:spcPct val="25000"/>
              </a:spcBef>
              <a:spcAft>
                <a:spcPct val="35000"/>
              </a:spcAft>
            </a:pPr>
            <a:r>
              <a:rPr lang="en-US" dirty="0"/>
              <a:t>	</a:t>
            </a:r>
            <a:r>
              <a:rPr lang="en-US" dirty="0" smtClean="0"/>
              <a:t>description</a:t>
            </a:r>
            <a:endParaRPr lang="en-US" dirty="0"/>
          </a:p>
          <a:p>
            <a:pPr lvl="1" eaLnBrk="1" hangingPunct="1">
              <a:spcBef>
                <a:spcPct val="25000"/>
              </a:spcBef>
              <a:spcAft>
                <a:spcPct val="35000"/>
              </a:spcAft>
            </a:pPr>
            <a:r>
              <a:rPr lang="en-US" dirty="0"/>
              <a:t>	</a:t>
            </a:r>
            <a:r>
              <a:rPr lang="en-US" dirty="0" smtClean="0"/>
              <a:t>claims			“</a:t>
            </a:r>
            <a:endParaRPr lang="en-US" dirty="0"/>
          </a:p>
          <a:p>
            <a:pPr lvl="1" eaLnBrk="1" hangingPunct="1">
              <a:spcBef>
                <a:spcPct val="25000"/>
              </a:spcBef>
              <a:spcAft>
                <a:spcPct val="35000"/>
              </a:spcAft>
            </a:pPr>
            <a:r>
              <a:rPr lang="en-US" dirty="0"/>
              <a:t>	</a:t>
            </a:r>
            <a:r>
              <a:rPr lang="en-US" dirty="0" smtClean="0"/>
              <a:t>drawings</a:t>
            </a:r>
          </a:p>
          <a:p>
            <a:r>
              <a:rPr lang="en-US" dirty="0" smtClean="0"/>
              <a:t>Attention if you receive </a:t>
            </a:r>
            <a:r>
              <a:rPr lang="en-US" dirty="0" smtClean="0">
                <a:solidFill>
                  <a:srgbClr val="FF0000"/>
                </a:solidFill>
              </a:rPr>
              <a:t>Forms PCT/RO/103 or 107</a:t>
            </a:r>
            <a:endParaRPr lang="en-US" dirty="0">
              <a:solidFill>
                <a:srgbClr val="FF0000"/>
              </a:solidFill>
            </a:endParaRPr>
          </a:p>
        </p:txBody>
      </p:sp>
    </p:spTree>
    <p:extLst>
      <p:ext uri="{BB962C8B-B14F-4D97-AF65-F5344CB8AC3E}">
        <p14:creationId xmlns:p14="http://schemas.microsoft.com/office/powerpoint/2010/main" val="3396737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61925" y="178358"/>
            <a:ext cx="8820150" cy="1327150"/>
          </a:xfrm>
          <a:noFill/>
          <a:extLst>
            <a:ext uri="{91240B29-F687-4F45-9708-019B960494DF}">
              <a14:hiddenLine xmlns:a14="http://schemas.microsoft.com/office/drawing/2010/main" w="50800">
                <a:solidFill>
                  <a:schemeClr val="tx1"/>
                </a:solidFill>
                <a:miter lim="800000"/>
                <a:headEnd/>
                <a:tailEnd/>
              </a14:hiddenLine>
            </a:ext>
          </a:extLst>
        </p:spPr>
        <p:txBody>
          <a:bodyPr lIns="90488" tIns="44450" rIns="90488" bIns="44450"/>
          <a:lstStyle/>
          <a:p>
            <a:pPr algn="ctr" eaLnBrk="1" hangingPunct="1"/>
            <a:r>
              <a:rPr lang="en-US" sz="3200" dirty="0"/>
              <a:t>Defects which can be corrected without affecting the international filing date (1)</a:t>
            </a:r>
          </a:p>
        </p:txBody>
      </p:sp>
      <p:sp>
        <p:nvSpPr>
          <p:cNvPr id="4099" name="Rectangle 3"/>
          <p:cNvSpPr>
            <a:spLocks noGrp="1" noChangeArrowheads="1"/>
          </p:cNvSpPr>
          <p:nvPr>
            <p:ph type="body" idx="1"/>
          </p:nvPr>
        </p:nvSpPr>
        <p:spPr>
          <a:xfrm>
            <a:off x="253172" y="1615805"/>
            <a:ext cx="8604250" cy="4249368"/>
          </a:xfrm>
          <a:noFill/>
          <a:extLst>
            <a:ext uri="{91240B29-F687-4F45-9708-019B960494DF}">
              <a14:hiddenLine xmlns:a14="http://schemas.microsoft.com/office/drawing/2010/main" w="12700">
                <a:solidFill>
                  <a:schemeClr val="tx1"/>
                </a:solidFill>
                <a:miter lim="800000"/>
                <a:headEnd/>
                <a:tailEnd/>
              </a14:hiddenLine>
            </a:ext>
          </a:extLst>
        </p:spPr>
        <p:txBody>
          <a:bodyPr lIns="65088" tIns="25400" rIns="65088" bIns="25400">
            <a:spAutoFit/>
          </a:bodyPr>
          <a:lstStyle/>
          <a:p>
            <a:pPr marL="476250" indent="-476250" defTabSz="933450" eaLnBrk="1" hangingPunct="1">
              <a:spcBef>
                <a:spcPct val="25000"/>
              </a:spcBef>
              <a:spcAft>
                <a:spcPct val="35000"/>
              </a:spcAft>
              <a:tabLst>
                <a:tab pos="476250" algn="l"/>
              </a:tabLst>
            </a:pPr>
            <a:r>
              <a:rPr lang="en-US" sz="2200" dirty="0" smtClean="0"/>
              <a:t>RO </a:t>
            </a:r>
            <a:r>
              <a:rPr lang="en-US" sz="2200" dirty="0"/>
              <a:t>not competent because of the </a:t>
            </a:r>
            <a:r>
              <a:rPr lang="en-US" sz="2200" b="1" dirty="0"/>
              <a:t>applicant’s</a:t>
            </a:r>
            <a:r>
              <a:rPr lang="en-US" sz="2200" dirty="0"/>
              <a:t> </a:t>
            </a:r>
            <a:r>
              <a:rPr lang="en-US" sz="2200" b="1" dirty="0"/>
              <a:t>nationality or residence</a:t>
            </a:r>
            <a:r>
              <a:rPr lang="en-US" sz="2200" dirty="0"/>
              <a:t> (Article 11(1)(</a:t>
            </a:r>
            <a:r>
              <a:rPr lang="en-US" sz="2200" dirty="0" err="1"/>
              <a:t>i</a:t>
            </a:r>
            <a:r>
              <a:rPr lang="en-US" sz="2200" dirty="0"/>
              <a:t>), Rule 19.4(a)(</a:t>
            </a:r>
            <a:r>
              <a:rPr lang="en-US" sz="2200" dirty="0" err="1"/>
              <a:t>i</a:t>
            </a:r>
            <a:r>
              <a:rPr lang="en-US" sz="2200" dirty="0"/>
              <a:t>))</a:t>
            </a:r>
          </a:p>
          <a:p>
            <a:pPr marL="476250" indent="-476250" defTabSz="933450" eaLnBrk="1" hangingPunct="1">
              <a:spcBef>
                <a:spcPct val="25000"/>
              </a:spcBef>
              <a:spcAft>
                <a:spcPct val="35000"/>
              </a:spcAft>
              <a:tabLst>
                <a:tab pos="476250" algn="l"/>
              </a:tabLst>
            </a:pPr>
            <a:r>
              <a:rPr lang="en-US" sz="2200" dirty="0"/>
              <a:t>International </a:t>
            </a:r>
            <a:r>
              <a:rPr lang="en-US" sz="2200" dirty="0" smtClean="0"/>
              <a:t>application (</a:t>
            </a:r>
            <a:r>
              <a:rPr lang="en-US" sz="2200" u="sng" dirty="0" smtClean="0"/>
              <a:t>description and claims</a:t>
            </a:r>
            <a:r>
              <a:rPr lang="en-US" sz="2200" dirty="0" smtClean="0"/>
              <a:t>) </a:t>
            </a:r>
            <a:r>
              <a:rPr lang="en-US" sz="2200" dirty="0"/>
              <a:t>filed in a </a:t>
            </a:r>
            <a:r>
              <a:rPr lang="en-US" sz="2200" b="1" dirty="0"/>
              <a:t>language</a:t>
            </a:r>
            <a:r>
              <a:rPr lang="en-US" sz="2200" dirty="0"/>
              <a:t> not accepted by </a:t>
            </a:r>
            <a:r>
              <a:rPr lang="en-US" sz="2200" dirty="0" smtClean="0"/>
              <a:t>RO </a:t>
            </a:r>
            <a:r>
              <a:rPr lang="en-US" sz="2200" dirty="0"/>
              <a:t>(Rule 19.4(a)(ii)) </a:t>
            </a:r>
          </a:p>
          <a:p>
            <a:pPr marL="476250" indent="-476250" defTabSz="933450" eaLnBrk="1" hangingPunct="1">
              <a:spcBef>
                <a:spcPct val="25000"/>
              </a:spcBef>
              <a:spcAft>
                <a:spcPct val="35000"/>
              </a:spcAft>
              <a:tabLst>
                <a:tab pos="476250" algn="l"/>
              </a:tabLst>
            </a:pPr>
            <a:r>
              <a:rPr lang="en-US" sz="2200" dirty="0"/>
              <a:t>Errors in the indication of the applicant’s nationality and/or residence (Section 329 of the Administrative Instructions)</a:t>
            </a:r>
          </a:p>
          <a:p>
            <a:pPr marL="476250" indent="-476250" defTabSz="933450" eaLnBrk="1" hangingPunct="1">
              <a:spcBef>
                <a:spcPct val="25000"/>
              </a:spcBef>
              <a:spcAft>
                <a:spcPct val="35000"/>
              </a:spcAft>
              <a:tabLst>
                <a:tab pos="476250" algn="l"/>
              </a:tabLst>
            </a:pPr>
            <a:r>
              <a:rPr lang="en-US" sz="2200" dirty="0"/>
              <a:t>Non-admitted language for the </a:t>
            </a:r>
            <a:r>
              <a:rPr lang="en-US" sz="2200" u="sng" dirty="0"/>
              <a:t>request, abstract, text matter in drawings</a:t>
            </a:r>
            <a:r>
              <a:rPr lang="en-US" sz="2200" dirty="0"/>
              <a:t> (Rule 26.3</a:t>
            </a:r>
            <a:r>
              <a:rPr lang="en-US" sz="2200" i="1" dirty="0"/>
              <a:t>ter</a:t>
            </a:r>
            <a:r>
              <a:rPr lang="en-US" sz="2200" dirty="0"/>
              <a:t>)</a:t>
            </a:r>
          </a:p>
          <a:p>
            <a:pPr marL="476250" indent="-476250" defTabSz="933450" eaLnBrk="1" hangingPunct="1">
              <a:spcBef>
                <a:spcPct val="25000"/>
              </a:spcBef>
              <a:spcAft>
                <a:spcPct val="35000"/>
              </a:spcAft>
              <a:tabLst>
                <a:tab pos="476250" algn="l"/>
              </a:tabLst>
            </a:pPr>
            <a:r>
              <a:rPr lang="en-US" sz="2200" dirty="0"/>
              <a:t>Incomplete, erroneous or missing priority claim (Rule 26</a:t>
            </a:r>
            <a:r>
              <a:rPr lang="en-US" sz="2200" i="1" dirty="0"/>
              <a:t>bis</a:t>
            </a:r>
            <a:r>
              <a:rPr lang="en-US" sz="2200" dirty="0" smtClean="0"/>
              <a:t>) Attention if you receive </a:t>
            </a:r>
            <a:r>
              <a:rPr lang="en-US" sz="2200" dirty="0" smtClean="0">
                <a:solidFill>
                  <a:srgbClr val="FF0000"/>
                </a:solidFill>
              </a:rPr>
              <a:t>Form PCT/RO110 (or IB/316)</a:t>
            </a:r>
            <a:endParaRPr lang="en-US" sz="2200" dirty="0">
              <a:solidFill>
                <a:srgbClr val="FF0000"/>
              </a:solidFill>
            </a:endParaRPr>
          </a:p>
        </p:txBody>
      </p:sp>
    </p:spTree>
    <p:extLst>
      <p:ext uri="{BB962C8B-B14F-4D97-AF65-F5344CB8AC3E}">
        <p14:creationId xmlns:p14="http://schemas.microsoft.com/office/powerpoint/2010/main" val="1234675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3850" y="1"/>
            <a:ext cx="8569325" cy="1124744"/>
          </a:xfrm>
          <a:noFill/>
          <a:extLst>
            <a:ext uri="{91240B29-F687-4F45-9708-019B960494DF}">
              <a14:hiddenLine xmlns:a14="http://schemas.microsoft.com/office/drawing/2010/main" w="50800">
                <a:solidFill>
                  <a:schemeClr val="tx1"/>
                </a:solidFill>
                <a:miter lim="800000"/>
                <a:headEnd/>
                <a:tailEnd/>
              </a14:hiddenLine>
            </a:ext>
          </a:extLst>
        </p:spPr>
        <p:txBody>
          <a:bodyPr lIns="90488" tIns="44450" rIns="90488" bIns="44450"/>
          <a:lstStyle/>
          <a:p>
            <a:pPr algn="ctr" eaLnBrk="1" hangingPunct="1"/>
            <a:r>
              <a:rPr lang="en-US" sz="3200" dirty="0"/>
              <a:t>Defects which can be corrected without affecting the international filing date (2)</a:t>
            </a:r>
          </a:p>
        </p:txBody>
      </p:sp>
      <p:sp>
        <p:nvSpPr>
          <p:cNvPr id="5123" name="Rectangle 3"/>
          <p:cNvSpPr>
            <a:spLocks noGrp="1" noChangeArrowheads="1"/>
          </p:cNvSpPr>
          <p:nvPr>
            <p:ph type="body" idx="1"/>
          </p:nvPr>
        </p:nvSpPr>
        <p:spPr>
          <a:xfrm>
            <a:off x="179512" y="1124745"/>
            <a:ext cx="8856983" cy="4761816"/>
          </a:xfrm>
          <a:noFill/>
          <a:extLst>
            <a:ext uri="{91240B29-F687-4F45-9708-019B960494DF}">
              <a14:hiddenLine xmlns:a14="http://schemas.microsoft.com/office/drawing/2010/main" w="12700">
                <a:solidFill>
                  <a:schemeClr val="tx1"/>
                </a:solidFill>
                <a:miter lim="800000"/>
                <a:headEnd/>
                <a:tailEnd/>
              </a14:hiddenLine>
            </a:ext>
          </a:extLst>
        </p:spPr>
        <p:txBody>
          <a:bodyPr wrap="square" lIns="65088" tIns="25400" rIns="65088" bIns="25400">
            <a:spAutoFit/>
          </a:bodyPr>
          <a:lstStyle/>
          <a:p>
            <a:pPr marL="476250" indent="-476250" defTabSz="933450" eaLnBrk="1" hangingPunct="1">
              <a:spcBef>
                <a:spcPct val="25000"/>
              </a:spcBef>
              <a:spcAft>
                <a:spcPct val="35000"/>
              </a:spcAft>
              <a:tabLst>
                <a:tab pos="476250" algn="l"/>
              </a:tabLst>
            </a:pPr>
            <a:r>
              <a:rPr lang="en-US" sz="2200" dirty="0" smtClean="0"/>
              <a:t>Missing </a:t>
            </a:r>
            <a:r>
              <a:rPr lang="en-US" sz="2200" dirty="0"/>
              <a:t>signature in the request (Rule 4.15)</a:t>
            </a:r>
          </a:p>
          <a:p>
            <a:pPr marL="476250" indent="-476250" defTabSz="933450" eaLnBrk="1" hangingPunct="1">
              <a:spcBef>
                <a:spcPct val="25000"/>
              </a:spcBef>
              <a:spcAft>
                <a:spcPct val="35000"/>
              </a:spcAft>
              <a:tabLst>
                <a:tab pos="476250" algn="l"/>
              </a:tabLst>
            </a:pPr>
            <a:r>
              <a:rPr lang="en-US" sz="2200" dirty="0" smtClean="0"/>
              <a:t>Incomplete or erroneous declarations </a:t>
            </a:r>
            <a:r>
              <a:rPr lang="en-US" sz="2200" dirty="0"/>
              <a:t>under Rule 4.17 (Rule 26</a:t>
            </a:r>
            <a:r>
              <a:rPr lang="en-US" sz="2200" i="1" dirty="0"/>
              <a:t>ter</a:t>
            </a:r>
            <a:r>
              <a:rPr lang="en-US" sz="2200" dirty="0"/>
              <a:t>)</a:t>
            </a:r>
          </a:p>
          <a:p>
            <a:pPr marL="476250" indent="-476250" defTabSz="933450" eaLnBrk="1" hangingPunct="1">
              <a:spcBef>
                <a:spcPct val="25000"/>
              </a:spcBef>
              <a:spcAft>
                <a:spcPct val="35000"/>
              </a:spcAft>
              <a:tabLst>
                <a:tab pos="476250" algn="l"/>
              </a:tabLst>
            </a:pPr>
            <a:r>
              <a:rPr lang="en-US" sz="2200" dirty="0"/>
              <a:t>Formal defects (Rules 11 and 26</a:t>
            </a:r>
            <a:r>
              <a:rPr lang="en-US" sz="2200" dirty="0" smtClean="0"/>
              <a:t>) </a:t>
            </a:r>
            <a:r>
              <a:rPr lang="en-US" sz="2200" dirty="0" smtClean="0">
                <a:solidFill>
                  <a:srgbClr val="C00000"/>
                </a:solidFill>
              </a:rPr>
              <a:t>Form PCT/RO/106 </a:t>
            </a:r>
            <a:endParaRPr lang="en-US" sz="2200" dirty="0">
              <a:solidFill>
                <a:srgbClr val="C00000"/>
              </a:solidFill>
            </a:endParaRPr>
          </a:p>
          <a:p>
            <a:pPr marL="476250" indent="-476250" defTabSz="933450" eaLnBrk="1" hangingPunct="1">
              <a:spcBef>
                <a:spcPct val="25000"/>
              </a:spcBef>
              <a:spcAft>
                <a:spcPct val="35000"/>
              </a:spcAft>
              <a:tabLst>
                <a:tab pos="476250" algn="l"/>
              </a:tabLst>
            </a:pPr>
            <a:r>
              <a:rPr lang="en-US" sz="2200" dirty="0"/>
              <a:t>Missing title of the invention</a:t>
            </a:r>
          </a:p>
          <a:p>
            <a:pPr marL="476250" indent="-476250" defTabSz="933450" eaLnBrk="1" hangingPunct="1">
              <a:spcBef>
                <a:spcPct val="25000"/>
              </a:spcBef>
              <a:spcAft>
                <a:spcPct val="35000"/>
              </a:spcAft>
              <a:tabLst>
                <a:tab pos="476250" algn="l"/>
              </a:tabLst>
            </a:pPr>
            <a:r>
              <a:rPr lang="en-US" sz="2200" dirty="0"/>
              <a:t>Missing abstract</a:t>
            </a:r>
          </a:p>
          <a:p>
            <a:pPr marL="476250" indent="-476250" defTabSz="933450" eaLnBrk="1" hangingPunct="1">
              <a:spcBef>
                <a:spcPct val="25000"/>
              </a:spcBef>
              <a:spcAft>
                <a:spcPct val="35000"/>
              </a:spcAft>
              <a:tabLst>
                <a:tab pos="476250" algn="l"/>
              </a:tabLst>
            </a:pPr>
            <a:r>
              <a:rPr lang="fr-CH" sz="2200" dirty="0" err="1"/>
              <a:t>Obvious</a:t>
            </a:r>
            <a:r>
              <a:rPr lang="fr-CH" sz="2200" dirty="0"/>
              <a:t> </a:t>
            </a:r>
            <a:r>
              <a:rPr lang="fr-CH" sz="2200" dirty="0" err="1"/>
              <a:t>mistakes</a:t>
            </a:r>
            <a:r>
              <a:rPr lang="fr-CH" sz="2200" dirty="0"/>
              <a:t> </a:t>
            </a:r>
            <a:r>
              <a:rPr lang="fr-CH" sz="2200" dirty="0" smtClean="0"/>
              <a:t>(Rectification </a:t>
            </a:r>
            <a:r>
              <a:rPr lang="fr-CH" sz="2200" dirty="0" err="1" smtClean="0"/>
              <a:t>under</a:t>
            </a:r>
            <a:r>
              <a:rPr lang="fr-CH" sz="2200" dirty="0" smtClean="0"/>
              <a:t> </a:t>
            </a:r>
            <a:r>
              <a:rPr lang="fr-CH" sz="2200" dirty="0" err="1" smtClean="0"/>
              <a:t>Rule</a:t>
            </a:r>
            <a:r>
              <a:rPr lang="fr-CH" sz="2200" dirty="0" smtClean="0"/>
              <a:t> </a:t>
            </a:r>
            <a:r>
              <a:rPr lang="fr-CH" sz="2200" dirty="0"/>
              <a:t>91</a:t>
            </a:r>
            <a:r>
              <a:rPr lang="fr-CH" sz="2200" dirty="0" smtClean="0"/>
              <a:t>)</a:t>
            </a:r>
          </a:p>
          <a:p>
            <a:pPr marL="476250" indent="-476250" defTabSz="933450">
              <a:spcBef>
                <a:spcPct val="25000"/>
              </a:spcBef>
              <a:spcAft>
                <a:spcPct val="35000"/>
              </a:spcAft>
              <a:tabLst>
                <a:tab pos="476250" algn="l"/>
              </a:tabLst>
            </a:pPr>
            <a:r>
              <a:rPr lang="en-US" sz="2200" dirty="0"/>
              <a:t>Unpaid or not fully paid fees (Rule 16</a:t>
            </a:r>
            <a:r>
              <a:rPr lang="en-US" sz="2200" i="1" dirty="0"/>
              <a:t>bis</a:t>
            </a:r>
            <a:r>
              <a:rPr lang="en-US" sz="2200" dirty="0"/>
              <a:t>), </a:t>
            </a:r>
            <a:r>
              <a:rPr lang="en-US" sz="2200" dirty="0">
                <a:solidFill>
                  <a:srgbClr val="FF0000"/>
                </a:solidFill>
              </a:rPr>
              <a:t>Form </a:t>
            </a:r>
            <a:r>
              <a:rPr lang="en-US" sz="2200" dirty="0" smtClean="0">
                <a:solidFill>
                  <a:srgbClr val="FF0000"/>
                </a:solidFill>
              </a:rPr>
              <a:t>PCT/RO/133</a:t>
            </a:r>
          </a:p>
          <a:p>
            <a:pPr marL="476250" indent="-476250" defTabSz="933450">
              <a:spcBef>
                <a:spcPct val="25000"/>
              </a:spcBef>
              <a:spcAft>
                <a:spcPct val="35000"/>
              </a:spcAft>
              <a:tabLst>
                <a:tab pos="476250" algn="l"/>
              </a:tabLst>
            </a:pPr>
            <a:r>
              <a:rPr lang="en-US" sz="2200" dirty="0" smtClean="0"/>
              <a:t>Not timely furnished translation (Rule 12.3(d)) </a:t>
            </a:r>
            <a:r>
              <a:rPr lang="en-US" sz="2200" dirty="0" smtClean="0">
                <a:solidFill>
                  <a:srgbClr val="FF0000"/>
                </a:solidFill>
              </a:rPr>
              <a:t>Form PCT/RO/150</a:t>
            </a:r>
            <a:endParaRPr lang="en-US" sz="2200" dirty="0">
              <a:solidFill>
                <a:srgbClr val="FF0000"/>
              </a:solidFill>
            </a:endParaRPr>
          </a:p>
          <a:p>
            <a:pPr marL="476250" indent="-476250" defTabSz="933450" eaLnBrk="1" hangingPunct="1">
              <a:spcBef>
                <a:spcPct val="25000"/>
              </a:spcBef>
              <a:spcAft>
                <a:spcPct val="35000"/>
              </a:spcAft>
              <a:tabLst>
                <a:tab pos="476250" algn="l"/>
              </a:tabLst>
            </a:pPr>
            <a:endParaRPr lang="en-US" dirty="0"/>
          </a:p>
        </p:txBody>
      </p:sp>
    </p:spTree>
    <p:extLst>
      <p:ext uri="{BB962C8B-B14F-4D97-AF65-F5344CB8AC3E}">
        <p14:creationId xmlns:p14="http://schemas.microsoft.com/office/powerpoint/2010/main" val="4035412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pPr algn="ctr"/>
            <a:r>
              <a:rPr lang="en-GB" sz="3200" dirty="0" smtClean="0">
                <a:solidFill>
                  <a:schemeClr val="bg1">
                    <a:lumMod val="65000"/>
                  </a:schemeClr>
                </a:solidFill>
              </a:rPr>
              <a:t>Questions - Fees</a:t>
            </a:r>
            <a:endParaRPr lang="en-GB" sz="3200" dirty="0">
              <a:solidFill>
                <a:schemeClr val="bg1">
                  <a:lumMod val="65000"/>
                </a:schemeClr>
              </a:solidFill>
            </a:endParaRPr>
          </a:p>
        </p:txBody>
      </p:sp>
      <p:sp>
        <p:nvSpPr>
          <p:cNvPr id="3" name="Content Placeholder 2"/>
          <p:cNvSpPr>
            <a:spLocks noGrp="1"/>
          </p:cNvSpPr>
          <p:nvPr>
            <p:ph idx="1"/>
          </p:nvPr>
        </p:nvSpPr>
        <p:spPr>
          <a:xfrm>
            <a:off x="457200" y="1556792"/>
            <a:ext cx="8435280" cy="4896544"/>
          </a:xfrm>
        </p:spPr>
        <p:txBody>
          <a:bodyPr/>
          <a:lstStyle/>
          <a:p>
            <a:pPr defTabSz="933450">
              <a:spcBef>
                <a:spcPct val="25000"/>
              </a:spcBef>
              <a:spcAft>
                <a:spcPct val="35000"/>
              </a:spcAft>
              <a:tabLst>
                <a:tab pos="457200" algn="l"/>
              </a:tabLst>
            </a:pPr>
            <a:r>
              <a:rPr lang="en-US" sz="2800" dirty="0" smtClean="0">
                <a:solidFill>
                  <a:srgbClr val="0070C0"/>
                </a:solidFill>
              </a:rPr>
              <a:t>One month after filing no fee has been paid yet.  The RO has backlogs in processing and has not sent any invitation (Form PCT/RO/102) yet. What should you do?</a:t>
            </a:r>
          </a:p>
          <a:p>
            <a:pPr defTabSz="933450">
              <a:spcBef>
                <a:spcPct val="25000"/>
              </a:spcBef>
              <a:spcAft>
                <a:spcPct val="35000"/>
              </a:spcAft>
              <a:tabLst>
                <a:tab pos="457200" algn="l"/>
              </a:tabLst>
            </a:pPr>
            <a:endParaRPr lang="en-US" sz="1000" dirty="0">
              <a:solidFill>
                <a:srgbClr val="0070C0"/>
              </a:solidFill>
            </a:endParaRPr>
          </a:p>
          <a:p>
            <a:pPr marL="971550" lvl="1" indent="-514350">
              <a:buFont typeface="+mj-lt"/>
              <a:buAutoNum type="alphaUcPeriod"/>
            </a:pPr>
            <a:r>
              <a:rPr lang="en-US" sz="2800" dirty="0" smtClean="0">
                <a:solidFill>
                  <a:srgbClr val="0070C0"/>
                </a:solidFill>
              </a:rPr>
              <a:t>Wait to receive an invitation</a:t>
            </a:r>
          </a:p>
          <a:p>
            <a:pPr lvl="1"/>
            <a:endParaRPr lang="en-US" sz="1000" dirty="0">
              <a:solidFill>
                <a:srgbClr val="0070C0"/>
              </a:solidFill>
            </a:endParaRPr>
          </a:p>
          <a:p>
            <a:pPr lvl="1">
              <a:buAutoNum type="alphaUcPeriod" startAt="2"/>
            </a:pPr>
            <a:r>
              <a:rPr lang="en-US" sz="2800" dirty="0" smtClean="0">
                <a:solidFill>
                  <a:srgbClr val="0070C0"/>
                </a:solidFill>
              </a:rPr>
              <a:t> Pay asap </a:t>
            </a:r>
            <a:r>
              <a:rPr lang="en-US" sz="2800" u="sng" dirty="0" smtClean="0">
                <a:solidFill>
                  <a:srgbClr val="0070C0"/>
                </a:solidFill>
              </a:rPr>
              <a:t>with</a:t>
            </a:r>
            <a:r>
              <a:rPr lang="en-US" sz="2800" dirty="0" smtClean="0">
                <a:solidFill>
                  <a:srgbClr val="0070C0"/>
                </a:solidFill>
              </a:rPr>
              <a:t> a late payment fee</a:t>
            </a:r>
          </a:p>
          <a:p>
            <a:pPr lvl="1">
              <a:buAutoNum type="alphaUcPeriod" startAt="2"/>
            </a:pPr>
            <a:endParaRPr lang="en-US" sz="1000" dirty="0" smtClean="0">
              <a:solidFill>
                <a:srgbClr val="0070C0"/>
              </a:solidFill>
            </a:endParaRPr>
          </a:p>
          <a:p>
            <a:pPr lvl="1">
              <a:buAutoNum type="alphaUcPeriod" startAt="2"/>
            </a:pPr>
            <a:r>
              <a:rPr lang="en-US" sz="2800" dirty="0" smtClean="0">
                <a:solidFill>
                  <a:srgbClr val="0070C0"/>
                </a:solidFill>
              </a:rPr>
              <a:t> Pay asap </a:t>
            </a:r>
            <a:r>
              <a:rPr lang="en-US" sz="2800" u="sng" dirty="0" smtClean="0">
                <a:solidFill>
                  <a:srgbClr val="0070C0"/>
                </a:solidFill>
              </a:rPr>
              <a:t>without</a:t>
            </a:r>
            <a:r>
              <a:rPr lang="en-US" sz="2800" dirty="0" smtClean="0">
                <a:solidFill>
                  <a:srgbClr val="0070C0"/>
                </a:solidFill>
              </a:rPr>
              <a:t> late payment fee</a:t>
            </a:r>
          </a:p>
          <a:p>
            <a:pPr indent="452438"/>
            <a:endParaRPr lang="en-US" sz="2800" dirty="0">
              <a:solidFill>
                <a:srgbClr val="0070C0"/>
              </a:solidFill>
            </a:endParaRPr>
          </a:p>
          <a:p>
            <a:pPr indent="452438"/>
            <a:endParaRPr lang="en-US" dirty="0">
              <a:solidFill>
                <a:srgbClr val="0070C0"/>
              </a:solidFill>
            </a:endParaRPr>
          </a:p>
          <a:p>
            <a:endParaRPr lang="en-US" dirty="0">
              <a:solidFill>
                <a:srgbClr val="0070C0"/>
              </a:solidFill>
            </a:endParaRPr>
          </a:p>
          <a:p>
            <a:pPr marL="0" indent="0">
              <a:buNone/>
            </a:pPr>
            <a:endParaRPr lang="en-GB" dirty="0"/>
          </a:p>
        </p:txBody>
      </p:sp>
    </p:spTree>
    <p:extLst>
      <p:ext uri="{BB962C8B-B14F-4D97-AF65-F5344CB8AC3E}">
        <p14:creationId xmlns:p14="http://schemas.microsoft.com/office/powerpoint/2010/main" val="3789299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subTitle" idx="1"/>
          </p:nvPr>
        </p:nvSpPr>
        <p:spPr>
          <a:xfrm>
            <a:off x="1219200" y="3997813"/>
            <a:ext cx="7169224" cy="1406525"/>
          </a:xfrm>
          <a:noFill/>
          <a:ln/>
        </p:spPr>
        <p:txBody>
          <a:bodyPr/>
          <a:lstStyle/>
          <a:p>
            <a:r>
              <a:rPr lang="en-US" sz="3200" b="1" dirty="0" smtClean="0">
                <a:solidFill>
                  <a:srgbClr val="70899B"/>
                </a:solidFill>
              </a:rPr>
              <a:t>Review </a:t>
            </a:r>
            <a:r>
              <a:rPr lang="en-US" sz="3200" b="1" dirty="0">
                <a:solidFill>
                  <a:srgbClr val="70899B"/>
                </a:solidFill>
              </a:rPr>
              <a:t>of the PCT Procedure and </a:t>
            </a:r>
            <a:r>
              <a:rPr lang="en-US" sz="3200" b="1" dirty="0" smtClean="0">
                <a:solidFill>
                  <a:srgbClr val="70899B"/>
                </a:solidFill>
              </a:rPr>
              <a:t>time limits</a:t>
            </a:r>
            <a:endParaRPr lang="en-US" sz="3200" b="1" dirty="0">
              <a:solidFill>
                <a:srgbClr val="70899B"/>
              </a:solidFill>
            </a:endParaRPr>
          </a:p>
        </p:txBody>
      </p:sp>
      <p:pic>
        <p:nvPicPr>
          <p:cNvPr id="2056" name="Picture 8" descr="Puce-3_p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3" y="3624750"/>
            <a:ext cx="381000"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6420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1219200" y="4103688"/>
            <a:ext cx="6232525" cy="1557337"/>
          </a:xfrm>
          <a:noFill/>
        </p:spPr>
        <p:txBody>
          <a:bodyPr/>
          <a:lstStyle/>
          <a:p>
            <a:pPr eaLnBrk="1" hangingPunct="1"/>
            <a:r>
              <a:rPr lang="en-US" sz="3600" b="1" dirty="0">
                <a:solidFill>
                  <a:srgbClr val="70899B"/>
                </a:solidFill>
              </a:rPr>
              <a:t>Incorporation by reference</a:t>
            </a:r>
            <a:endParaRPr lang="en-US" sz="3600" dirty="0">
              <a:solidFill>
                <a:srgbClr val="70899B"/>
              </a:solidFill>
            </a:endParaRPr>
          </a:p>
        </p:txBody>
      </p:sp>
      <p:pic>
        <p:nvPicPr>
          <p:cNvPr id="3075" name="Picture 8" descr="Puce-3_p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3" y="3730625"/>
            <a:ext cx="4095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57E70-F7F9-4455-A6EC-8A1A68283733}"/>
              </a:ext>
            </a:extLst>
          </p:cNvPr>
          <p:cNvSpPr>
            <a:spLocks noGrp="1"/>
          </p:cNvSpPr>
          <p:nvPr>
            <p:ph type="title"/>
          </p:nvPr>
        </p:nvSpPr>
        <p:spPr>
          <a:xfrm>
            <a:off x="457200" y="274638"/>
            <a:ext cx="8229600" cy="635027"/>
          </a:xfrm>
        </p:spPr>
        <p:txBody>
          <a:bodyPr/>
          <a:lstStyle/>
          <a:p>
            <a:r>
              <a:rPr lang="en-US" dirty="0"/>
              <a:t>Houston, </a:t>
            </a:r>
            <a:r>
              <a:rPr lang="en-US" dirty="0" smtClean="0"/>
              <a:t>we have a problem ...</a:t>
            </a:r>
            <a:endParaRPr lang="en-US" dirty="0"/>
          </a:p>
        </p:txBody>
      </p:sp>
      <p:sp>
        <p:nvSpPr>
          <p:cNvPr id="11" name="Rectangle: Rounded Corners 10">
            <a:extLst>
              <a:ext uri="{FF2B5EF4-FFF2-40B4-BE49-F238E27FC236}">
                <a16:creationId xmlns:a16="http://schemas.microsoft.com/office/drawing/2014/main" id="{053EC427-EB6C-4773-8E7D-3218837777E3}"/>
              </a:ext>
            </a:extLst>
          </p:cNvPr>
          <p:cNvSpPr/>
          <p:nvPr/>
        </p:nvSpPr>
        <p:spPr bwMode="auto">
          <a:xfrm>
            <a:off x="827584" y="2348880"/>
            <a:ext cx="1181607" cy="507191"/>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en-CH" sz="2400" b="0" i="0" u="none" strike="noStrike" cap="none" normalizeH="0" baseline="0">
              <a:ln>
                <a:noFill/>
              </a:ln>
              <a:solidFill>
                <a:schemeClr val="tx1"/>
              </a:solidFill>
              <a:effectLst/>
              <a:latin typeface="Arial"/>
              <a:cs typeface="Arial"/>
            </a:endParaRPr>
          </a:p>
        </p:txBody>
      </p:sp>
      <p:sp>
        <p:nvSpPr>
          <p:cNvPr id="21" name="Rectangle: Rounded Corners 20">
            <a:extLst>
              <a:ext uri="{FF2B5EF4-FFF2-40B4-BE49-F238E27FC236}">
                <a16:creationId xmlns:a16="http://schemas.microsoft.com/office/drawing/2014/main" id="{D919456C-7DE9-4A15-9CA7-4BC0CF9341D4}"/>
              </a:ext>
            </a:extLst>
          </p:cNvPr>
          <p:cNvSpPr/>
          <p:nvPr/>
        </p:nvSpPr>
        <p:spPr bwMode="auto">
          <a:xfrm>
            <a:off x="5677819" y="2407928"/>
            <a:ext cx="875401" cy="50715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en-CH" sz="2400" b="0" i="0" u="none" strike="noStrike" cap="none" normalizeH="0" baseline="0">
              <a:ln>
                <a:noFill/>
              </a:ln>
              <a:solidFill>
                <a:schemeClr val="tx1"/>
              </a:solidFill>
              <a:effectLst/>
              <a:latin typeface="Arial"/>
              <a:cs typeface="Arial"/>
            </a:endParaRPr>
          </a:p>
        </p:txBody>
      </p:sp>
      <p:pic>
        <p:nvPicPr>
          <p:cNvPr id="4" name="Picture 3">
            <a:extLst>
              <a:ext uri="{FF2B5EF4-FFF2-40B4-BE49-F238E27FC236}">
                <a16:creationId xmlns:a16="http://schemas.microsoft.com/office/drawing/2014/main" id="{32B61548-940C-48CA-A63E-FB0E2BBAB644}"/>
              </a:ext>
            </a:extLst>
          </p:cNvPr>
          <p:cNvPicPr>
            <a:picLocks noChangeAspect="1"/>
          </p:cNvPicPr>
          <p:nvPr/>
        </p:nvPicPr>
        <p:blipFill>
          <a:blip r:embed="rId2"/>
          <a:stretch>
            <a:fillRect/>
          </a:stretch>
        </p:blipFill>
        <p:spPr>
          <a:xfrm>
            <a:off x="2195736" y="1412776"/>
            <a:ext cx="4521553" cy="4006865"/>
          </a:xfrm>
          <a:prstGeom prst="rect">
            <a:avLst/>
          </a:prstGeom>
        </p:spPr>
      </p:pic>
      <p:sp>
        <p:nvSpPr>
          <p:cNvPr id="12" name="Speech Bubble: Oval 11">
            <a:extLst>
              <a:ext uri="{FF2B5EF4-FFF2-40B4-BE49-F238E27FC236}">
                <a16:creationId xmlns:a16="http://schemas.microsoft.com/office/drawing/2014/main" id="{23E3C9E8-BB96-4B57-8039-7596091BF4B8}"/>
              </a:ext>
            </a:extLst>
          </p:cNvPr>
          <p:cNvSpPr/>
          <p:nvPr/>
        </p:nvSpPr>
        <p:spPr bwMode="auto">
          <a:xfrm>
            <a:off x="6228184" y="1052736"/>
            <a:ext cx="2621934" cy="1687890"/>
          </a:xfrm>
          <a:prstGeom prst="wedgeEllipseCallou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r>
              <a:rPr kumimoji="0" lang="en-US" sz="2400" b="0" i="0" u="none" strike="noStrike" cap="none" normalizeH="0" baseline="0" dirty="0" smtClean="0">
                <a:ln>
                  <a:noFill/>
                </a:ln>
                <a:solidFill>
                  <a:schemeClr val="tx1"/>
                </a:solidFill>
                <a:effectLst/>
                <a:latin typeface="Arial"/>
                <a:cs typeface="Arial"/>
              </a:rPr>
              <a:t>There is a page missing!!!</a:t>
            </a:r>
            <a:endParaRPr kumimoji="0" lang="en-CH" sz="2400" b="0" i="0" u="none" strike="noStrike" cap="none" normalizeH="0" baseline="0" dirty="0">
              <a:ln>
                <a:noFill/>
              </a:ln>
              <a:solidFill>
                <a:schemeClr val="tx1"/>
              </a:solidFill>
              <a:effectLst/>
              <a:latin typeface="Arial"/>
              <a:cs typeface="Arial"/>
            </a:endParaRPr>
          </a:p>
        </p:txBody>
      </p:sp>
      <p:sp>
        <p:nvSpPr>
          <p:cNvPr id="16" name="Speech Bubble: Oval 15">
            <a:extLst>
              <a:ext uri="{FF2B5EF4-FFF2-40B4-BE49-F238E27FC236}">
                <a16:creationId xmlns:a16="http://schemas.microsoft.com/office/drawing/2014/main" id="{D0C67727-8D51-4E46-9874-C482F047BD1F}"/>
              </a:ext>
            </a:extLst>
          </p:cNvPr>
          <p:cNvSpPr/>
          <p:nvPr/>
        </p:nvSpPr>
        <p:spPr bwMode="auto">
          <a:xfrm>
            <a:off x="71686" y="3572441"/>
            <a:ext cx="2799665" cy="1687890"/>
          </a:xfrm>
          <a:prstGeom prst="wedgeEllipseCallou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r>
              <a:rPr kumimoji="0" lang="en-US" sz="2400" b="0" i="0" u="none" strike="noStrike" cap="none" normalizeH="0" baseline="0" dirty="0" smtClean="0">
                <a:ln>
                  <a:noFill/>
                </a:ln>
                <a:solidFill>
                  <a:schemeClr val="tx1"/>
                </a:solidFill>
                <a:effectLst/>
                <a:latin typeface="Arial"/>
                <a:cs typeface="Arial"/>
              </a:rPr>
              <a:t>I filed the wrong drawings!!!</a:t>
            </a:r>
            <a:endParaRPr kumimoji="0" lang="en-CH" sz="2400" b="0" i="0" u="none" strike="noStrike" cap="none" normalizeH="0" baseline="0" dirty="0">
              <a:ln>
                <a:noFill/>
              </a:ln>
              <a:solidFill>
                <a:schemeClr val="tx1"/>
              </a:solidFill>
              <a:effectLst/>
              <a:latin typeface="Arial"/>
              <a:cs typeface="Arial"/>
            </a:endParaRPr>
          </a:p>
        </p:txBody>
      </p:sp>
    </p:spTree>
    <p:extLst>
      <p:ext uri="{BB962C8B-B14F-4D97-AF65-F5344CB8AC3E}">
        <p14:creationId xmlns:p14="http://schemas.microsoft.com/office/powerpoint/2010/main" val="762494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65642" y="280106"/>
            <a:ext cx="8762745" cy="2160240"/>
          </a:xfrm>
        </p:spPr>
        <p:txBody>
          <a:bodyPr/>
          <a:lstStyle/>
          <a:p>
            <a:pPr eaLnBrk="1" hangingPunct="1"/>
            <a:r>
              <a:rPr lang="en-US" sz="2800" dirty="0"/>
              <a:t>Incorporation by reference of missing or correct</a:t>
            </a:r>
            <a:r>
              <a:rPr lang="en-US" sz="2800" dirty="0">
                <a:solidFill>
                  <a:srgbClr val="FF0000"/>
                </a:solidFill>
              </a:rPr>
              <a:t> </a:t>
            </a:r>
            <a:r>
              <a:rPr lang="en-US" sz="2800" dirty="0"/>
              <a:t>elements and parts of the international application (Rules 20.5 and 20.5</a:t>
            </a:r>
            <a:r>
              <a:rPr lang="en-US" sz="2800" i="1" dirty="0"/>
              <a:t>bis</a:t>
            </a:r>
            <a:r>
              <a:rPr lang="en-US" sz="2800" dirty="0"/>
              <a:t>)  (1)</a:t>
            </a:r>
          </a:p>
        </p:txBody>
      </p:sp>
      <p:sp>
        <p:nvSpPr>
          <p:cNvPr id="7171" name="Rectangle 3"/>
          <p:cNvSpPr>
            <a:spLocks noGrp="1" noChangeArrowheads="1"/>
          </p:cNvSpPr>
          <p:nvPr>
            <p:ph type="body" idx="1"/>
          </p:nvPr>
        </p:nvSpPr>
        <p:spPr>
          <a:xfrm>
            <a:off x="251520" y="2348880"/>
            <a:ext cx="8340725" cy="4382999"/>
          </a:xfrm>
        </p:spPr>
        <p:txBody>
          <a:bodyPr/>
          <a:lstStyle/>
          <a:p>
            <a:pPr eaLnBrk="1" hangingPunct="1">
              <a:spcBef>
                <a:spcPct val="25000"/>
              </a:spcBef>
              <a:spcAft>
                <a:spcPct val="35000"/>
              </a:spcAft>
            </a:pPr>
            <a:r>
              <a:rPr lang="en-US" dirty="0"/>
              <a:t>Objective:  Enable inclusion of accidentally omitted elements or parts that are contained in a priority application without affecting the international filing date</a:t>
            </a:r>
          </a:p>
          <a:p>
            <a:pPr marL="850900" lvl="1" indent="-317500" eaLnBrk="1" hangingPunct="1">
              <a:spcBef>
                <a:spcPct val="25000"/>
              </a:spcBef>
              <a:spcAft>
                <a:spcPct val="35000"/>
              </a:spcAft>
            </a:pPr>
            <a:r>
              <a:rPr lang="en-US" dirty="0"/>
              <a:t>element = all of the description or all of the claims</a:t>
            </a:r>
          </a:p>
          <a:p>
            <a:pPr marL="850900" lvl="1" indent="-317500" eaLnBrk="1" hangingPunct="1">
              <a:spcBef>
                <a:spcPct val="25000"/>
              </a:spcBef>
              <a:spcAft>
                <a:spcPct val="35000"/>
              </a:spcAft>
            </a:pPr>
            <a:r>
              <a:rPr lang="en-US" dirty="0"/>
              <a:t>part = part of the description, part of claims or part or all of pages of drawings</a:t>
            </a:r>
          </a:p>
          <a:p>
            <a:pPr marL="450850" indent="-317500">
              <a:spcBef>
                <a:spcPct val="25000"/>
              </a:spcBef>
              <a:spcAft>
                <a:spcPct val="35000"/>
              </a:spcAft>
            </a:pPr>
            <a:r>
              <a:rPr lang="en-US" dirty="0">
                <a:solidFill>
                  <a:srgbClr val="FF0000"/>
                </a:solidFill>
              </a:rPr>
              <a:t>Erroneously filed elements or parts cannot be removed </a:t>
            </a:r>
            <a:r>
              <a:rPr lang="en-US" dirty="0" smtClean="0">
                <a:solidFill>
                  <a:srgbClr val="FF0000"/>
                </a:solidFill>
              </a:rPr>
              <a:t>through </a:t>
            </a:r>
            <a:r>
              <a:rPr lang="en-US" dirty="0">
                <a:solidFill>
                  <a:srgbClr val="FF0000"/>
                </a:solidFill>
              </a:rPr>
              <a:t>incorporation by reference</a:t>
            </a:r>
          </a:p>
        </p:txBody>
      </p:sp>
    </p:spTree>
    <p:extLst>
      <p:ext uri="{BB962C8B-B14F-4D97-AF65-F5344CB8AC3E}">
        <p14:creationId xmlns:p14="http://schemas.microsoft.com/office/powerpoint/2010/main" val="37431096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653" y="230248"/>
            <a:ext cx="8654803" cy="1656184"/>
          </a:xfrm>
        </p:spPr>
        <p:txBody>
          <a:bodyPr/>
          <a:lstStyle/>
          <a:p>
            <a:pPr eaLnBrk="1" hangingPunct="1"/>
            <a:r>
              <a:rPr lang="en-US" sz="2800" dirty="0"/>
              <a:t>Incorporation by reference of missing or correct</a:t>
            </a:r>
            <a:r>
              <a:rPr lang="en-US" sz="2800" dirty="0">
                <a:solidFill>
                  <a:srgbClr val="FF0000"/>
                </a:solidFill>
              </a:rPr>
              <a:t> </a:t>
            </a:r>
            <a:r>
              <a:rPr lang="en-US" sz="2800" dirty="0"/>
              <a:t>elements and parts of the international application (Rules 20.5 and 20.5</a:t>
            </a:r>
            <a:r>
              <a:rPr lang="en-US" sz="2800" i="1" dirty="0"/>
              <a:t>bis</a:t>
            </a:r>
            <a:r>
              <a:rPr lang="en-US" sz="2800" dirty="0"/>
              <a:t>)  (2)</a:t>
            </a:r>
          </a:p>
        </p:txBody>
      </p:sp>
      <p:sp>
        <p:nvSpPr>
          <p:cNvPr id="8195" name="Rectangle 3"/>
          <p:cNvSpPr>
            <a:spLocks noGrp="1" noChangeArrowheads="1"/>
          </p:cNvSpPr>
          <p:nvPr>
            <p:ph type="body" idx="1"/>
          </p:nvPr>
        </p:nvSpPr>
        <p:spPr>
          <a:xfrm>
            <a:off x="314580" y="1895500"/>
            <a:ext cx="8340725" cy="4870450"/>
          </a:xfrm>
        </p:spPr>
        <p:txBody>
          <a:bodyPr/>
          <a:lstStyle/>
          <a:p>
            <a:pPr eaLnBrk="1" hangingPunct="1">
              <a:spcBef>
                <a:spcPts val="600"/>
              </a:spcBef>
              <a:spcAft>
                <a:spcPts val="600"/>
              </a:spcAft>
            </a:pPr>
            <a:r>
              <a:rPr lang="en-US" dirty="0"/>
              <a:t>Conditions:</a:t>
            </a:r>
          </a:p>
          <a:p>
            <a:pPr marL="850900" lvl="1" indent="-317500" eaLnBrk="1" hangingPunct="1">
              <a:spcBef>
                <a:spcPts val="600"/>
              </a:spcBef>
              <a:spcAft>
                <a:spcPts val="600"/>
              </a:spcAft>
            </a:pPr>
            <a:r>
              <a:rPr lang="en-US" dirty="0"/>
              <a:t>priority must have been claimed on the original filing date (Rule 4.18)</a:t>
            </a:r>
          </a:p>
          <a:p>
            <a:pPr marL="850900" lvl="1" indent="-317500" eaLnBrk="1" hangingPunct="1">
              <a:spcBef>
                <a:spcPts val="600"/>
              </a:spcBef>
              <a:spcAft>
                <a:spcPts val="600"/>
              </a:spcAft>
            </a:pPr>
            <a:r>
              <a:rPr lang="en-US" dirty="0"/>
              <a:t>priority application contains the element or part (Rule 20.6(b))</a:t>
            </a:r>
          </a:p>
          <a:p>
            <a:pPr marL="850900" lvl="1" indent="-317500" eaLnBrk="1" hangingPunct="1">
              <a:spcBef>
                <a:spcPts val="600"/>
              </a:spcBef>
              <a:spcAft>
                <a:spcPts val="600"/>
              </a:spcAft>
            </a:pPr>
            <a:r>
              <a:rPr lang="en-US" dirty="0"/>
              <a:t>request contains</a:t>
            </a:r>
            <a:r>
              <a:rPr lang="en-US" dirty="0">
                <a:solidFill>
                  <a:srgbClr val="FF0000"/>
                </a:solidFill>
              </a:rPr>
              <a:t> </a:t>
            </a:r>
            <a:r>
              <a:rPr lang="en-US" dirty="0"/>
              <a:t>statement of (conditional) incorporation by reference (Rule 4.18) </a:t>
            </a:r>
          </a:p>
          <a:p>
            <a:pPr marL="850900" lvl="1" indent="-317500" eaLnBrk="1" hangingPunct="1">
              <a:spcBef>
                <a:spcPts val="600"/>
              </a:spcBef>
              <a:spcAft>
                <a:spcPts val="600"/>
              </a:spcAft>
            </a:pPr>
            <a:r>
              <a:rPr lang="en-US" dirty="0"/>
              <a:t>timely </a:t>
            </a:r>
            <a:r>
              <a:rPr lang="en-US" dirty="0" smtClean="0"/>
              <a:t>confirmation (Rules </a:t>
            </a:r>
            <a:r>
              <a:rPr lang="en-US" dirty="0"/>
              <a:t>20.6 and 20.7)</a:t>
            </a:r>
          </a:p>
          <a:p>
            <a:pPr eaLnBrk="1" hangingPunct="1">
              <a:spcBef>
                <a:spcPts val="600"/>
              </a:spcBef>
              <a:spcAft>
                <a:spcPts val="600"/>
              </a:spcAft>
            </a:pPr>
            <a:r>
              <a:rPr lang="en-US" dirty="0"/>
              <a:t>Competent Authority:  RO</a:t>
            </a:r>
          </a:p>
        </p:txBody>
      </p:sp>
    </p:spTree>
    <p:extLst>
      <p:ext uri="{BB962C8B-B14F-4D97-AF65-F5344CB8AC3E}">
        <p14:creationId xmlns:p14="http://schemas.microsoft.com/office/powerpoint/2010/main" val="29618764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18378-8D50-4996-BEE6-D848F00D0F03}"/>
              </a:ext>
            </a:extLst>
          </p:cNvPr>
          <p:cNvSpPr>
            <a:spLocks noGrp="1"/>
          </p:cNvSpPr>
          <p:nvPr>
            <p:ph type="title"/>
          </p:nvPr>
        </p:nvSpPr>
        <p:spPr>
          <a:xfrm>
            <a:off x="107504" y="-77737"/>
            <a:ext cx="9217024" cy="1143000"/>
          </a:xfrm>
        </p:spPr>
        <p:txBody>
          <a:bodyPr/>
          <a:lstStyle/>
          <a:p>
            <a:r>
              <a:rPr lang="en-US" sz="3200" dirty="0"/>
              <a:t>Missing   erroneously filed   completed/corrected</a:t>
            </a:r>
            <a:endParaRPr lang="en-CH" sz="3200" dirty="0"/>
          </a:p>
        </p:txBody>
      </p:sp>
      <p:sp>
        <p:nvSpPr>
          <p:cNvPr id="5" name="Rectangle 4">
            <a:extLst>
              <a:ext uri="{FF2B5EF4-FFF2-40B4-BE49-F238E27FC236}">
                <a16:creationId xmlns:a16="http://schemas.microsoft.com/office/drawing/2014/main" id="{EB5BCAE8-7A7C-46C1-997C-59A174CEB7C0}"/>
              </a:ext>
            </a:extLst>
          </p:cNvPr>
          <p:cNvSpPr/>
          <p:nvPr/>
        </p:nvSpPr>
        <p:spPr bwMode="auto">
          <a:xfrm>
            <a:off x="769876" y="929133"/>
            <a:ext cx="1728192" cy="1368152"/>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CH" sz="2400" b="0" i="0" u="none" strike="noStrike" cap="none" normalizeH="0" baseline="0">
              <a:ln>
                <a:noFill/>
              </a:ln>
              <a:solidFill>
                <a:schemeClr val="tx1"/>
              </a:solidFill>
              <a:effectLst/>
              <a:latin typeface="Arial" charset="0"/>
              <a:cs typeface="Arial" charset="0"/>
            </a:endParaRPr>
          </a:p>
        </p:txBody>
      </p:sp>
      <p:sp>
        <p:nvSpPr>
          <p:cNvPr id="6" name="Rectangle 5">
            <a:extLst>
              <a:ext uri="{FF2B5EF4-FFF2-40B4-BE49-F238E27FC236}">
                <a16:creationId xmlns:a16="http://schemas.microsoft.com/office/drawing/2014/main" id="{13D900C6-5425-432A-AC7E-A13355EC106C}"/>
              </a:ext>
            </a:extLst>
          </p:cNvPr>
          <p:cNvSpPr/>
          <p:nvPr/>
        </p:nvSpPr>
        <p:spPr bwMode="auto">
          <a:xfrm>
            <a:off x="1868050" y="1650954"/>
            <a:ext cx="626368" cy="646331"/>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3600" b="0" i="0" u="none" strike="noStrike" cap="none" normalizeH="0" baseline="0" dirty="0">
                <a:ln>
                  <a:noFill/>
                </a:ln>
                <a:solidFill>
                  <a:schemeClr val="tx1"/>
                </a:solidFill>
                <a:effectLst/>
                <a:latin typeface="Arial" charset="0"/>
                <a:cs typeface="Arial" charset="0"/>
              </a:rPr>
              <a:t>?</a:t>
            </a:r>
          </a:p>
        </p:txBody>
      </p:sp>
      <p:sp>
        <p:nvSpPr>
          <p:cNvPr id="8" name="Rectangle 7">
            <a:extLst>
              <a:ext uri="{FF2B5EF4-FFF2-40B4-BE49-F238E27FC236}">
                <a16:creationId xmlns:a16="http://schemas.microsoft.com/office/drawing/2014/main" id="{A49E35A2-7842-4F48-AFA9-53719B9F8E12}"/>
              </a:ext>
            </a:extLst>
          </p:cNvPr>
          <p:cNvSpPr/>
          <p:nvPr/>
        </p:nvSpPr>
        <p:spPr bwMode="auto">
          <a:xfrm>
            <a:off x="769876" y="2842129"/>
            <a:ext cx="1728192" cy="1642883"/>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CH" sz="2400" b="0" i="0" u="none" strike="noStrike" cap="none" normalizeH="0" baseline="0">
              <a:ln>
                <a:noFill/>
              </a:ln>
              <a:solidFill>
                <a:schemeClr val="tx1"/>
              </a:solidFill>
              <a:effectLst/>
              <a:latin typeface="Arial" charset="0"/>
              <a:cs typeface="Arial" charset="0"/>
            </a:endParaRPr>
          </a:p>
        </p:txBody>
      </p:sp>
      <p:sp>
        <p:nvSpPr>
          <p:cNvPr id="9" name="Rectangle: Rounded Corners 8">
            <a:extLst>
              <a:ext uri="{FF2B5EF4-FFF2-40B4-BE49-F238E27FC236}">
                <a16:creationId xmlns:a16="http://schemas.microsoft.com/office/drawing/2014/main" id="{0A85BD79-9688-49A4-9A88-F53AA8E0DB67}"/>
              </a:ext>
            </a:extLst>
          </p:cNvPr>
          <p:cNvSpPr/>
          <p:nvPr/>
        </p:nvSpPr>
        <p:spPr bwMode="auto">
          <a:xfrm>
            <a:off x="2117101" y="3931777"/>
            <a:ext cx="626368" cy="702588"/>
          </a:xfrm>
          <a:prstGeom prst="round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3600" i="0" u="none" strike="noStrike" cap="none" normalizeH="0" baseline="0" dirty="0">
                <a:ln>
                  <a:noFill/>
                </a:ln>
                <a:solidFill>
                  <a:srgbClr val="FF0000"/>
                </a:solidFill>
                <a:effectLst/>
                <a:latin typeface="Arial" charset="0"/>
                <a:cs typeface="Arial" charset="0"/>
              </a:rPr>
              <a:t>X</a:t>
            </a:r>
            <a:endParaRPr kumimoji="0" lang="en-CH" sz="3600" i="0" u="none" strike="noStrike" cap="none" normalizeH="0" baseline="0" dirty="0">
              <a:ln>
                <a:noFill/>
              </a:ln>
              <a:solidFill>
                <a:srgbClr val="FF0000"/>
              </a:solidFill>
              <a:effectLst/>
              <a:latin typeface="Arial" charset="0"/>
              <a:cs typeface="Arial" charset="0"/>
            </a:endParaRPr>
          </a:p>
        </p:txBody>
      </p:sp>
      <p:sp>
        <p:nvSpPr>
          <p:cNvPr id="11" name="Arrow: Right 10">
            <a:extLst>
              <a:ext uri="{FF2B5EF4-FFF2-40B4-BE49-F238E27FC236}">
                <a16:creationId xmlns:a16="http://schemas.microsoft.com/office/drawing/2014/main" id="{78BCC95B-804E-4F3A-816C-0D2AC9D8D258}"/>
              </a:ext>
            </a:extLst>
          </p:cNvPr>
          <p:cNvSpPr/>
          <p:nvPr/>
        </p:nvSpPr>
        <p:spPr bwMode="auto">
          <a:xfrm>
            <a:off x="3563888" y="2096852"/>
            <a:ext cx="504056" cy="45719"/>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CH" sz="2400" b="0" i="0" u="none" strike="noStrike" cap="none" normalizeH="0" baseline="0">
              <a:ln>
                <a:noFill/>
              </a:ln>
              <a:solidFill>
                <a:schemeClr val="tx1"/>
              </a:solidFill>
              <a:effectLst/>
              <a:latin typeface="Arial" charset="0"/>
              <a:cs typeface="Arial" charset="0"/>
            </a:endParaRPr>
          </a:p>
        </p:txBody>
      </p:sp>
      <p:sp>
        <p:nvSpPr>
          <p:cNvPr id="12" name="Arrow: Right 11">
            <a:extLst>
              <a:ext uri="{FF2B5EF4-FFF2-40B4-BE49-F238E27FC236}">
                <a16:creationId xmlns:a16="http://schemas.microsoft.com/office/drawing/2014/main" id="{F1000A3A-6BD0-46F7-91E3-931266AA778F}"/>
              </a:ext>
            </a:extLst>
          </p:cNvPr>
          <p:cNvSpPr/>
          <p:nvPr/>
        </p:nvSpPr>
        <p:spPr bwMode="auto">
          <a:xfrm>
            <a:off x="3117135" y="1245547"/>
            <a:ext cx="914400" cy="489109"/>
          </a:xfrm>
          <a:prstGeom prst="rightArrow">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CH" sz="1000" b="0" i="0" u="none" strike="noStrike" cap="none" normalizeH="0" baseline="0" dirty="0">
              <a:ln>
                <a:noFill/>
              </a:ln>
              <a:solidFill>
                <a:schemeClr val="tx1"/>
              </a:solidFill>
              <a:effectLst/>
              <a:latin typeface="Arial" charset="0"/>
              <a:cs typeface="Arial" charset="0"/>
            </a:endParaRPr>
          </a:p>
        </p:txBody>
      </p:sp>
      <p:sp>
        <p:nvSpPr>
          <p:cNvPr id="13" name="Rectangle 12">
            <a:extLst>
              <a:ext uri="{FF2B5EF4-FFF2-40B4-BE49-F238E27FC236}">
                <a16:creationId xmlns:a16="http://schemas.microsoft.com/office/drawing/2014/main" id="{1CD8343E-52A6-45ED-950A-2B23B4A229AB}"/>
              </a:ext>
            </a:extLst>
          </p:cNvPr>
          <p:cNvSpPr/>
          <p:nvPr/>
        </p:nvSpPr>
        <p:spPr bwMode="auto">
          <a:xfrm>
            <a:off x="4624671" y="932398"/>
            <a:ext cx="1656184" cy="1347590"/>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CH" sz="2400" b="0" i="0" u="none" strike="noStrike" cap="none" normalizeH="0" baseline="0">
              <a:ln>
                <a:noFill/>
              </a:ln>
              <a:solidFill>
                <a:schemeClr val="tx1"/>
              </a:solidFill>
              <a:effectLst/>
              <a:latin typeface="Arial" charset="0"/>
              <a:cs typeface="Arial" charset="0"/>
            </a:endParaRPr>
          </a:p>
        </p:txBody>
      </p:sp>
      <p:sp>
        <p:nvSpPr>
          <p:cNvPr id="14" name="Rectangle 13">
            <a:extLst>
              <a:ext uri="{FF2B5EF4-FFF2-40B4-BE49-F238E27FC236}">
                <a16:creationId xmlns:a16="http://schemas.microsoft.com/office/drawing/2014/main" id="{2E0E0227-A978-4C74-BA6C-5D616CB8D093}"/>
              </a:ext>
            </a:extLst>
          </p:cNvPr>
          <p:cNvSpPr/>
          <p:nvPr/>
        </p:nvSpPr>
        <p:spPr bwMode="auto">
          <a:xfrm>
            <a:off x="5739494" y="1633657"/>
            <a:ext cx="541361" cy="646331"/>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r>
              <a:rPr lang="en-US" sz="3600" dirty="0">
                <a:solidFill>
                  <a:srgbClr val="00B0F0"/>
                </a:solidFill>
              </a:rPr>
              <a:t>√</a:t>
            </a:r>
            <a:endParaRPr lang="en-CH" sz="3600" dirty="0">
              <a:solidFill>
                <a:srgbClr val="00B0F0"/>
              </a:solidFill>
            </a:endParaRPr>
          </a:p>
        </p:txBody>
      </p:sp>
      <p:sp>
        <p:nvSpPr>
          <p:cNvPr id="15" name="Rectangle 14">
            <a:extLst>
              <a:ext uri="{FF2B5EF4-FFF2-40B4-BE49-F238E27FC236}">
                <a16:creationId xmlns:a16="http://schemas.microsoft.com/office/drawing/2014/main" id="{E4EFDD46-9368-44BB-A8ED-7EDDF4AEEA66}"/>
              </a:ext>
            </a:extLst>
          </p:cNvPr>
          <p:cNvSpPr/>
          <p:nvPr/>
        </p:nvSpPr>
        <p:spPr bwMode="auto">
          <a:xfrm>
            <a:off x="6372200" y="2339752"/>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CH" sz="2400" b="0" i="0" u="none" strike="noStrike" cap="none" normalizeH="0" baseline="0">
              <a:ln>
                <a:noFill/>
              </a:ln>
              <a:solidFill>
                <a:schemeClr val="tx1"/>
              </a:solidFill>
              <a:effectLst/>
              <a:latin typeface="Arial" charset="0"/>
              <a:cs typeface="Arial" charset="0"/>
            </a:endParaRPr>
          </a:p>
        </p:txBody>
      </p:sp>
      <p:sp>
        <p:nvSpPr>
          <p:cNvPr id="18" name="Arrow: Right 17">
            <a:extLst>
              <a:ext uri="{FF2B5EF4-FFF2-40B4-BE49-F238E27FC236}">
                <a16:creationId xmlns:a16="http://schemas.microsoft.com/office/drawing/2014/main" id="{8CE5F35F-BE99-4426-8B4A-01196F58F8C8}"/>
              </a:ext>
            </a:extLst>
          </p:cNvPr>
          <p:cNvSpPr/>
          <p:nvPr/>
        </p:nvSpPr>
        <p:spPr bwMode="auto">
          <a:xfrm>
            <a:off x="3117135" y="3177799"/>
            <a:ext cx="914400" cy="489109"/>
          </a:xfrm>
          <a:prstGeom prst="rightArrow">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CH" sz="1000" b="0" i="0" u="none" strike="noStrike" cap="none" normalizeH="0" baseline="0" dirty="0">
              <a:ln>
                <a:noFill/>
              </a:ln>
              <a:solidFill>
                <a:schemeClr val="tx1"/>
              </a:solidFill>
              <a:effectLst/>
              <a:latin typeface="Arial" charset="0"/>
              <a:cs typeface="Arial" charset="0"/>
            </a:endParaRPr>
          </a:p>
        </p:txBody>
      </p:sp>
      <p:sp>
        <p:nvSpPr>
          <p:cNvPr id="19" name="Rectangle 18">
            <a:extLst>
              <a:ext uri="{FF2B5EF4-FFF2-40B4-BE49-F238E27FC236}">
                <a16:creationId xmlns:a16="http://schemas.microsoft.com/office/drawing/2014/main" id="{3CB106E1-B8B3-41B1-A30E-4B8C3B303CC4}"/>
              </a:ext>
            </a:extLst>
          </p:cNvPr>
          <p:cNvSpPr/>
          <p:nvPr/>
        </p:nvSpPr>
        <p:spPr bwMode="auto">
          <a:xfrm>
            <a:off x="4644008" y="2848382"/>
            <a:ext cx="1656184" cy="1642882"/>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CH" sz="2400" b="0" i="0" u="none" strike="noStrike" cap="none" normalizeH="0" baseline="0">
              <a:ln>
                <a:noFill/>
              </a:ln>
              <a:solidFill>
                <a:schemeClr val="tx1"/>
              </a:solidFill>
              <a:effectLst/>
              <a:latin typeface="Arial" charset="0"/>
              <a:cs typeface="Arial" charset="0"/>
            </a:endParaRPr>
          </a:p>
        </p:txBody>
      </p:sp>
      <p:sp>
        <p:nvSpPr>
          <p:cNvPr id="20" name="Rectangle: Rounded Corners 19">
            <a:extLst>
              <a:ext uri="{FF2B5EF4-FFF2-40B4-BE49-F238E27FC236}">
                <a16:creationId xmlns:a16="http://schemas.microsoft.com/office/drawing/2014/main" id="{EF535B76-D2A6-45B2-B90C-50428F35CED9}"/>
              </a:ext>
            </a:extLst>
          </p:cNvPr>
          <p:cNvSpPr/>
          <p:nvPr/>
        </p:nvSpPr>
        <p:spPr bwMode="auto">
          <a:xfrm>
            <a:off x="5617806" y="3782425"/>
            <a:ext cx="682386" cy="708839"/>
          </a:xfrm>
          <a:prstGeom prst="round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3600" i="0" u="none" strike="noStrike" cap="none" normalizeH="0" baseline="0" dirty="0">
                <a:ln>
                  <a:noFill/>
                </a:ln>
                <a:solidFill>
                  <a:srgbClr val="FF0000"/>
                </a:solidFill>
                <a:effectLst/>
                <a:latin typeface="Arial" charset="0"/>
                <a:cs typeface="Arial" charset="0"/>
              </a:rPr>
              <a:t>X</a:t>
            </a:r>
            <a:endParaRPr kumimoji="0" lang="en-CH" sz="3600" i="0" u="none" strike="noStrike" cap="none" normalizeH="0" baseline="0" dirty="0">
              <a:ln>
                <a:noFill/>
              </a:ln>
              <a:solidFill>
                <a:srgbClr val="FF0000"/>
              </a:solidFill>
              <a:effectLst/>
              <a:latin typeface="Arial" charset="0"/>
              <a:cs typeface="Arial" charset="0"/>
            </a:endParaRPr>
          </a:p>
        </p:txBody>
      </p:sp>
      <p:sp>
        <p:nvSpPr>
          <p:cNvPr id="21" name="Rectangle: Rounded Corners 20">
            <a:extLst>
              <a:ext uri="{FF2B5EF4-FFF2-40B4-BE49-F238E27FC236}">
                <a16:creationId xmlns:a16="http://schemas.microsoft.com/office/drawing/2014/main" id="{57F0C441-01C3-490F-B2EF-BD09203ECBC3}"/>
              </a:ext>
            </a:extLst>
          </p:cNvPr>
          <p:cNvSpPr/>
          <p:nvPr/>
        </p:nvSpPr>
        <p:spPr bwMode="auto">
          <a:xfrm>
            <a:off x="5598469" y="3029977"/>
            <a:ext cx="682386" cy="708839"/>
          </a:xfrm>
          <a:prstGeom prst="round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r>
              <a:rPr lang="en-US" sz="3600" dirty="0">
                <a:solidFill>
                  <a:srgbClr val="00B0F0"/>
                </a:solidFill>
              </a:rPr>
              <a:t>√</a:t>
            </a:r>
            <a:endParaRPr lang="en-CH" sz="3600" dirty="0">
              <a:solidFill>
                <a:srgbClr val="00B0F0"/>
              </a:solidFill>
            </a:endParaRPr>
          </a:p>
        </p:txBody>
      </p:sp>
      <p:sp>
        <p:nvSpPr>
          <p:cNvPr id="22" name="TextBox 21">
            <a:extLst>
              <a:ext uri="{FF2B5EF4-FFF2-40B4-BE49-F238E27FC236}">
                <a16:creationId xmlns:a16="http://schemas.microsoft.com/office/drawing/2014/main" id="{6492B32B-7CF3-4A71-8303-3CF2D141B5CD}"/>
              </a:ext>
            </a:extLst>
          </p:cNvPr>
          <p:cNvSpPr txBox="1"/>
          <p:nvPr/>
        </p:nvSpPr>
        <p:spPr>
          <a:xfrm>
            <a:off x="1541308" y="260517"/>
            <a:ext cx="525760" cy="584775"/>
          </a:xfrm>
          <a:prstGeom prst="rect">
            <a:avLst/>
          </a:prstGeom>
          <a:noFill/>
        </p:spPr>
        <p:txBody>
          <a:bodyPr wrap="square" rtlCol="0">
            <a:spAutoFit/>
          </a:bodyPr>
          <a:lstStyle/>
          <a:p>
            <a:r>
              <a:rPr lang="en-US" sz="3200" dirty="0"/>
              <a:t>≠</a:t>
            </a:r>
            <a:endParaRPr lang="en-CH" sz="3200" dirty="0"/>
          </a:p>
        </p:txBody>
      </p:sp>
      <p:sp>
        <p:nvSpPr>
          <p:cNvPr id="23" name="Rectangle 22">
            <a:extLst>
              <a:ext uri="{FF2B5EF4-FFF2-40B4-BE49-F238E27FC236}">
                <a16:creationId xmlns:a16="http://schemas.microsoft.com/office/drawing/2014/main" id="{1CFA5D80-69D8-4308-AFC8-4A97D6698E85}"/>
              </a:ext>
            </a:extLst>
          </p:cNvPr>
          <p:cNvSpPr/>
          <p:nvPr/>
        </p:nvSpPr>
        <p:spPr bwMode="auto">
          <a:xfrm>
            <a:off x="3096547" y="1907206"/>
            <a:ext cx="1002314" cy="954107"/>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lang="en-US" sz="2000" dirty="0">
                <a:solidFill>
                  <a:schemeClr val="tx1"/>
                </a:solidFill>
                <a:latin typeface="Arial" charset="0"/>
                <a:cs typeface="Arial" charset="0"/>
              </a:rPr>
              <a:t>P-Doc</a:t>
            </a:r>
          </a:p>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p:txBody>
      </p:sp>
      <p:sp>
        <p:nvSpPr>
          <p:cNvPr id="24" name="Rectangle 23">
            <a:extLst>
              <a:ext uri="{FF2B5EF4-FFF2-40B4-BE49-F238E27FC236}">
                <a16:creationId xmlns:a16="http://schemas.microsoft.com/office/drawing/2014/main" id="{5921E6CB-84B9-423D-B71C-4AA202BEAE5F}"/>
              </a:ext>
            </a:extLst>
          </p:cNvPr>
          <p:cNvSpPr/>
          <p:nvPr/>
        </p:nvSpPr>
        <p:spPr bwMode="auto">
          <a:xfrm>
            <a:off x="6138428" y="2564904"/>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CH" sz="2400" b="0" i="0" u="none" strike="noStrike" cap="none" normalizeH="0" baseline="0">
              <a:ln>
                <a:noFill/>
              </a:ln>
              <a:solidFill>
                <a:schemeClr val="tx1"/>
              </a:solidFill>
              <a:effectLst/>
              <a:latin typeface="Arial" charset="0"/>
              <a:cs typeface="Arial" charset="0"/>
            </a:endParaRPr>
          </a:p>
        </p:txBody>
      </p:sp>
      <p:sp>
        <p:nvSpPr>
          <p:cNvPr id="25" name="Rectangle 24">
            <a:extLst>
              <a:ext uri="{FF2B5EF4-FFF2-40B4-BE49-F238E27FC236}">
                <a16:creationId xmlns:a16="http://schemas.microsoft.com/office/drawing/2014/main" id="{474E883F-D8CC-456F-838C-79B4A35323AD}"/>
              </a:ext>
            </a:extLst>
          </p:cNvPr>
          <p:cNvSpPr/>
          <p:nvPr/>
        </p:nvSpPr>
        <p:spPr bwMode="auto">
          <a:xfrm>
            <a:off x="3749673" y="2468247"/>
            <a:ext cx="349188" cy="400110"/>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r>
              <a:rPr lang="en-US" sz="2000" dirty="0">
                <a:solidFill>
                  <a:srgbClr val="00B0F0"/>
                </a:solidFill>
              </a:rPr>
              <a:t>√</a:t>
            </a:r>
            <a:endParaRPr lang="en-CH" sz="2000" dirty="0">
              <a:solidFill>
                <a:srgbClr val="00B0F0"/>
              </a:solidFill>
            </a:endParaRPr>
          </a:p>
        </p:txBody>
      </p:sp>
      <p:sp>
        <p:nvSpPr>
          <p:cNvPr id="26" name="Rectangle 25">
            <a:extLst>
              <a:ext uri="{FF2B5EF4-FFF2-40B4-BE49-F238E27FC236}">
                <a16:creationId xmlns:a16="http://schemas.microsoft.com/office/drawing/2014/main" id="{7C32ABAA-BBC6-4C56-BB3F-C0199017A679}"/>
              </a:ext>
            </a:extLst>
          </p:cNvPr>
          <p:cNvSpPr/>
          <p:nvPr/>
        </p:nvSpPr>
        <p:spPr bwMode="auto">
          <a:xfrm>
            <a:off x="3073177" y="3782780"/>
            <a:ext cx="1002315" cy="954107"/>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lang="en-US" sz="2000" dirty="0">
                <a:solidFill>
                  <a:schemeClr val="tx1"/>
                </a:solidFill>
                <a:latin typeface="Arial" charset="0"/>
                <a:cs typeface="Arial" charset="0"/>
              </a:rPr>
              <a:t>P-Doc</a:t>
            </a:r>
          </a:p>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p:txBody>
      </p:sp>
      <p:sp>
        <p:nvSpPr>
          <p:cNvPr id="27" name="Rectangle 26">
            <a:extLst>
              <a:ext uri="{FF2B5EF4-FFF2-40B4-BE49-F238E27FC236}">
                <a16:creationId xmlns:a16="http://schemas.microsoft.com/office/drawing/2014/main" id="{32DF7C96-2B4F-4101-944D-9F62BFAAA02B}"/>
              </a:ext>
            </a:extLst>
          </p:cNvPr>
          <p:cNvSpPr/>
          <p:nvPr/>
        </p:nvSpPr>
        <p:spPr bwMode="auto">
          <a:xfrm>
            <a:off x="3732594" y="4330884"/>
            <a:ext cx="349188" cy="400110"/>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r>
              <a:rPr lang="en-US" sz="2000" dirty="0">
                <a:solidFill>
                  <a:srgbClr val="00B0F0"/>
                </a:solidFill>
              </a:rPr>
              <a:t>√</a:t>
            </a:r>
            <a:endParaRPr lang="en-CH" sz="2000" dirty="0">
              <a:solidFill>
                <a:srgbClr val="00B0F0"/>
              </a:solidFill>
            </a:endParaRPr>
          </a:p>
        </p:txBody>
      </p:sp>
      <p:sp>
        <p:nvSpPr>
          <p:cNvPr id="28" name="TextBox 27">
            <a:extLst>
              <a:ext uri="{FF2B5EF4-FFF2-40B4-BE49-F238E27FC236}">
                <a16:creationId xmlns:a16="http://schemas.microsoft.com/office/drawing/2014/main" id="{30133011-BCFB-47D7-8683-8F94B6CD7620}"/>
              </a:ext>
            </a:extLst>
          </p:cNvPr>
          <p:cNvSpPr txBox="1"/>
          <p:nvPr/>
        </p:nvSpPr>
        <p:spPr>
          <a:xfrm>
            <a:off x="4884643" y="252524"/>
            <a:ext cx="525760" cy="584775"/>
          </a:xfrm>
          <a:prstGeom prst="rect">
            <a:avLst/>
          </a:prstGeom>
          <a:noFill/>
        </p:spPr>
        <p:txBody>
          <a:bodyPr wrap="square" rtlCol="0">
            <a:spAutoFit/>
          </a:bodyPr>
          <a:lstStyle/>
          <a:p>
            <a:r>
              <a:rPr lang="en-US" sz="3200" dirty="0"/>
              <a:t>≠</a:t>
            </a:r>
            <a:endParaRPr lang="en-CH" sz="3200" dirty="0"/>
          </a:p>
        </p:txBody>
      </p:sp>
      <p:sp>
        <p:nvSpPr>
          <p:cNvPr id="29" name="Rectangle 28">
            <a:extLst>
              <a:ext uri="{FF2B5EF4-FFF2-40B4-BE49-F238E27FC236}">
                <a16:creationId xmlns:a16="http://schemas.microsoft.com/office/drawing/2014/main" id="{5BAD0032-88B6-455C-911F-FA4C7E22B33F}"/>
              </a:ext>
            </a:extLst>
          </p:cNvPr>
          <p:cNvSpPr/>
          <p:nvPr/>
        </p:nvSpPr>
        <p:spPr bwMode="auto">
          <a:xfrm>
            <a:off x="769876" y="4730994"/>
            <a:ext cx="1728192" cy="1642883"/>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CH" sz="2400" b="0" i="0" u="none" strike="noStrike" cap="none" normalizeH="0" baseline="0">
              <a:ln>
                <a:noFill/>
              </a:ln>
              <a:solidFill>
                <a:schemeClr val="tx1"/>
              </a:solidFill>
              <a:effectLst/>
              <a:latin typeface="Arial" charset="0"/>
              <a:cs typeface="Arial" charset="0"/>
            </a:endParaRPr>
          </a:p>
        </p:txBody>
      </p:sp>
      <p:sp>
        <p:nvSpPr>
          <p:cNvPr id="30" name="Rectangle 29">
            <a:extLst>
              <a:ext uri="{FF2B5EF4-FFF2-40B4-BE49-F238E27FC236}">
                <a16:creationId xmlns:a16="http://schemas.microsoft.com/office/drawing/2014/main" id="{A6E73462-970F-4F58-9010-391A2B76AD6E}"/>
              </a:ext>
            </a:extLst>
          </p:cNvPr>
          <p:cNvSpPr/>
          <p:nvPr/>
        </p:nvSpPr>
        <p:spPr bwMode="auto">
          <a:xfrm>
            <a:off x="5710707" y="4851868"/>
            <a:ext cx="1636847" cy="1573164"/>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CH" sz="2400" b="0" i="0" u="none" strike="noStrike" cap="none" normalizeH="0" baseline="0">
              <a:ln>
                <a:noFill/>
              </a:ln>
              <a:solidFill>
                <a:schemeClr val="tx1"/>
              </a:solidFill>
              <a:effectLst/>
              <a:latin typeface="Arial" charset="0"/>
              <a:cs typeface="Arial" charset="0"/>
            </a:endParaRPr>
          </a:p>
        </p:txBody>
      </p:sp>
      <p:sp>
        <p:nvSpPr>
          <p:cNvPr id="31" name="Arrow: Right 30">
            <a:extLst>
              <a:ext uri="{FF2B5EF4-FFF2-40B4-BE49-F238E27FC236}">
                <a16:creationId xmlns:a16="http://schemas.microsoft.com/office/drawing/2014/main" id="{1AD5580E-0AC5-42BB-A47F-229B14FDD005}"/>
              </a:ext>
            </a:extLst>
          </p:cNvPr>
          <p:cNvSpPr/>
          <p:nvPr/>
        </p:nvSpPr>
        <p:spPr bwMode="auto">
          <a:xfrm>
            <a:off x="3140504" y="5087428"/>
            <a:ext cx="2367600" cy="489109"/>
          </a:xfrm>
          <a:prstGeom prst="rightArrow">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CH" sz="1000" b="0" i="0" u="none" strike="noStrike" cap="none" normalizeH="0" baseline="0" dirty="0">
              <a:ln>
                <a:noFill/>
              </a:ln>
              <a:solidFill>
                <a:schemeClr val="tx1"/>
              </a:solidFill>
              <a:effectLst/>
              <a:latin typeface="Arial" charset="0"/>
              <a:cs typeface="Arial" charset="0"/>
            </a:endParaRPr>
          </a:p>
        </p:txBody>
      </p:sp>
      <p:sp>
        <p:nvSpPr>
          <p:cNvPr id="32" name="Rectangle 31">
            <a:extLst>
              <a:ext uri="{FF2B5EF4-FFF2-40B4-BE49-F238E27FC236}">
                <a16:creationId xmlns:a16="http://schemas.microsoft.com/office/drawing/2014/main" id="{4E5DB603-0358-4FE5-90B0-32B51F4F125D}"/>
              </a:ext>
            </a:extLst>
          </p:cNvPr>
          <p:cNvSpPr/>
          <p:nvPr/>
        </p:nvSpPr>
        <p:spPr bwMode="auto">
          <a:xfrm>
            <a:off x="1883013" y="5721218"/>
            <a:ext cx="626368" cy="646331"/>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3600" b="0" i="0" u="none" strike="noStrike" cap="none" normalizeH="0" baseline="0" dirty="0">
                <a:ln>
                  <a:noFill/>
                </a:ln>
                <a:solidFill>
                  <a:schemeClr val="tx1"/>
                </a:solidFill>
                <a:effectLst/>
                <a:latin typeface="Arial" charset="0"/>
                <a:cs typeface="Arial" charset="0"/>
              </a:rPr>
              <a:t>?</a:t>
            </a:r>
          </a:p>
        </p:txBody>
      </p:sp>
      <p:sp>
        <p:nvSpPr>
          <p:cNvPr id="33" name="Rectangle: Rounded Corners 32">
            <a:extLst>
              <a:ext uri="{FF2B5EF4-FFF2-40B4-BE49-F238E27FC236}">
                <a16:creationId xmlns:a16="http://schemas.microsoft.com/office/drawing/2014/main" id="{379AF1B7-46B3-48FC-B05D-DCDF80DF18A1}"/>
              </a:ext>
            </a:extLst>
          </p:cNvPr>
          <p:cNvSpPr/>
          <p:nvPr/>
        </p:nvSpPr>
        <p:spPr bwMode="auto">
          <a:xfrm>
            <a:off x="2303763" y="6036908"/>
            <a:ext cx="526856" cy="635675"/>
          </a:xfrm>
          <a:prstGeom prst="round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3200" i="0" u="none" strike="noStrike" cap="none" normalizeH="0" baseline="0" dirty="0">
                <a:ln>
                  <a:noFill/>
                </a:ln>
                <a:solidFill>
                  <a:srgbClr val="FF0000"/>
                </a:solidFill>
                <a:effectLst/>
                <a:latin typeface="Arial" charset="0"/>
                <a:cs typeface="Arial" charset="0"/>
              </a:rPr>
              <a:t>X</a:t>
            </a:r>
            <a:endParaRPr kumimoji="0" lang="en-CH" sz="3200" i="0" u="none" strike="noStrike" cap="none" normalizeH="0" baseline="0" dirty="0">
              <a:ln>
                <a:noFill/>
              </a:ln>
              <a:solidFill>
                <a:srgbClr val="FF0000"/>
              </a:solidFill>
              <a:effectLst/>
              <a:latin typeface="Arial" charset="0"/>
              <a:cs typeface="Arial" charset="0"/>
            </a:endParaRPr>
          </a:p>
        </p:txBody>
      </p:sp>
      <p:sp>
        <p:nvSpPr>
          <p:cNvPr id="34" name="TextBox 33">
            <a:extLst>
              <a:ext uri="{FF2B5EF4-FFF2-40B4-BE49-F238E27FC236}">
                <a16:creationId xmlns:a16="http://schemas.microsoft.com/office/drawing/2014/main" id="{51A9CA7D-E63B-4BC9-96A6-D68620E6CEBB}"/>
              </a:ext>
            </a:extLst>
          </p:cNvPr>
          <p:cNvSpPr txBox="1"/>
          <p:nvPr/>
        </p:nvSpPr>
        <p:spPr>
          <a:xfrm>
            <a:off x="3726261" y="5532861"/>
            <a:ext cx="1872208" cy="1015663"/>
          </a:xfrm>
          <a:prstGeom prst="rect">
            <a:avLst/>
          </a:prstGeom>
          <a:noFill/>
        </p:spPr>
        <p:txBody>
          <a:bodyPr wrap="square" rtlCol="0">
            <a:spAutoFit/>
          </a:bodyPr>
          <a:lstStyle/>
          <a:p>
            <a:r>
              <a:rPr lang="en-US" sz="2000" dirty="0"/>
              <a:t>Later international filing date</a:t>
            </a:r>
            <a:endParaRPr lang="en-CH" sz="2000" dirty="0"/>
          </a:p>
        </p:txBody>
      </p:sp>
      <p:sp>
        <p:nvSpPr>
          <p:cNvPr id="35" name="Rectangle 34">
            <a:extLst>
              <a:ext uri="{FF2B5EF4-FFF2-40B4-BE49-F238E27FC236}">
                <a16:creationId xmlns:a16="http://schemas.microsoft.com/office/drawing/2014/main" id="{6126B0F3-826D-492E-8509-5229C9018F40}"/>
              </a:ext>
            </a:extLst>
          </p:cNvPr>
          <p:cNvSpPr/>
          <p:nvPr/>
        </p:nvSpPr>
        <p:spPr bwMode="auto">
          <a:xfrm>
            <a:off x="6680211" y="5761246"/>
            <a:ext cx="646450" cy="646331"/>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r>
              <a:rPr lang="en-US" sz="3600" dirty="0">
                <a:solidFill>
                  <a:srgbClr val="00B0F0"/>
                </a:solidFill>
              </a:rPr>
              <a:t>√</a:t>
            </a:r>
            <a:endParaRPr lang="en-CH" sz="3600" dirty="0">
              <a:solidFill>
                <a:srgbClr val="00B0F0"/>
              </a:solidFill>
            </a:endParaRPr>
          </a:p>
        </p:txBody>
      </p:sp>
      <p:sp>
        <p:nvSpPr>
          <p:cNvPr id="36" name="Rectangle: Rounded Corners 35">
            <a:extLst>
              <a:ext uri="{FF2B5EF4-FFF2-40B4-BE49-F238E27FC236}">
                <a16:creationId xmlns:a16="http://schemas.microsoft.com/office/drawing/2014/main" id="{D71E3572-D746-4199-A386-516185619CA6}"/>
              </a:ext>
            </a:extLst>
          </p:cNvPr>
          <p:cNvSpPr/>
          <p:nvPr/>
        </p:nvSpPr>
        <p:spPr bwMode="auto">
          <a:xfrm>
            <a:off x="7847268" y="4963022"/>
            <a:ext cx="526856" cy="635675"/>
          </a:xfrm>
          <a:prstGeom prst="round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3200" i="0" u="none" strike="noStrike" cap="none" normalizeH="0" baseline="0" dirty="0">
                <a:ln>
                  <a:noFill/>
                </a:ln>
                <a:solidFill>
                  <a:srgbClr val="FF0000"/>
                </a:solidFill>
                <a:effectLst/>
                <a:latin typeface="Arial" charset="0"/>
                <a:cs typeface="Arial" charset="0"/>
              </a:rPr>
              <a:t>X</a:t>
            </a:r>
            <a:endParaRPr kumimoji="0" lang="en-CH" sz="3200" i="0" u="none" strike="noStrike" cap="none" normalizeH="0" baseline="0" dirty="0">
              <a:ln>
                <a:noFill/>
              </a:ln>
              <a:solidFill>
                <a:srgbClr val="FF0000"/>
              </a:solidFill>
              <a:effectLst/>
              <a:latin typeface="Arial" charset="0"/>
              <a:cs typeface="Arial" charset="0"/>
            </a:endParaRPr>
          </a:p>
        </p:txBody>
      </p:sp>
      <p:cxnSp>
        <p:nvCxnSpPr>
          <p:cNvPr id="38" name="Straight Connector 37">
            <a:extLst>
              <a:ext uri="{FF2B5EF4-FFF2-40B4-BE49-F238E27FC236}">
                <a16:creationId xmlns:a16="http://schemas.microsoft.com/office/drawing/2014/main" id="{0E2E5107-9C2C-4A2F-B60F-1A6EB3E51F08}"/>
              </a:ext>
            </a:extLst>
          </p:cNvPr>
          <p:cNvCxnSpPr/>
          <p:nvPr/>
        </p:nvCxnSpPr>
        <p:spPr bwMode="auto">
          <a:xfrm flipV="1">
            <a:off x="7740352" y="4730994"/>
            <a:ext cx="792088" cy="1030252"/>
          </a:xfrm>
          <a:prstGeom prst="line">
            <a:avLst/>
          </a:prstGeom>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3C28A130-F8DC-4CC7-AA50-8862931E7158}"/>
              </a:ext>
            </a:extLst>
          </p:cNvPr>
          <p:cNvCxnSpPr>
            <a:cxnSpLocks/>
          </p:cNvCxnSpPr>
          <p:nvPr/>
        </p:nvCxnSpPr>
        <p:spPr bwMode="auto">
          <a:xfrm>
            <a:off x="7740352" y="4730994"/>
            <a:ext cx="792088" cy="1030252"/>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314620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30050" y="292409"/>
            <a:ext cx="8337872" cy="832335"/>
          </a:xfrm>
        </p:spPr>
        <p:txBody>
          <a:bodyPr/>
          <a:lstStyle/>
          <a:p>
            <a:pPr algn="ctr" eaLnBrk="1" hangingPunct="1"/>
            <a:r>
              <a:rPr lang="en-US" sz="2800" dirty="0"/>
              <a:t>Confirmation of incorporation by reference </a:t>
            </a:r>
            <a:r>
              <a:rPr lang="en-US" sz="2800" dirty="0" smtClean="0"/>
              <a:t/>
            </a:r>
            <a:br>
              <a:rPr lang="en-US" sz="2800" dirty="0" smtClean="0"/>
            </a:br>
            <a:r>
              <a:rPr lang="en-US" sz="2800" dirty="0" smtClean="0"/>
              <a:t>(Rules 20.5</a:t>
            </a:r>
            <a:r>
              <a:rPr lang="en-US" sz="2800" i="1" dirty="0" smtClean="0"/>
              <a:t>bis</a:t>
            </a:r>
            <a:r>
              <a:rPr lang="en-US" sz="2800" dirty="0" smtClean="0"/>
              <a:t>, 20.6 </a:t>
            </a:r>
            <a:r>
              <a:rPr lang="en-US" sz="2800" dirty="0"/>
              <a:t>and 20.7)  (1)</a:t>
            </a:r>
          </a:p>
        </p:txBody>
      </p:sp>
      <p:sp>
        <p:nvSpPr>
          <p:cNvPr id="9219" name="Rectangle 3"/>
          <p:cNvSpPr>
            <a:spLocks noGrp="1" noChangeArrowheads="1"/>
          </p:cNvSpPr>
          <p:nvPr>
            <p:ph type="body" idx="1"/>
          </p:nvPr>
        </p:nvSpPr>
        <p:spPr>
          <a:xfrm>
            <a:off x="456372" y="1412776"/>
            <a:ext cx="7772400" cy="5328592"/>
          </a:xfrm>
        </p:spPr>
        <p:txBody>
          <a:bodyPr/>
          <a:lstStyle/>
          <a:p>
            <a:pPr eaLnBrk="1" hangingPunct="1">
              <a:spcBef>
                <a:spcPct val="25000"/>
              </a:spcBef>
              <a:spcAft>
                <a:spcPct val="35000"/>
              </a:spcAft>
            </a:pPr>
            <a:r>
              <a:rPr lang="en-US" sz="2200" dirty="0"/>
              <a:t>Time limit:  </a:t>
            </a:r>
            <a:r>
              <a:rPr lang="en-US" sz="2200" u="sng" dirty="0"/>
              <a:t>two months from filing or from invitation </a:t>
            </a:r>
            <a:r>
              <a:rPr lang="en-US" sz="2200" dirty="0"/>
              <a:t>to correct (Rule 20.7) </a:t>
            </a:r>
          </a:p>
          <a:p>
            <a:pPr eaLnBrk="1" hangingPunct="1">
              <a:spcBef>
                <a:spcPct val="25000"/>
              </a:spcBef>
              <a:spcAft>
                <a:spcPct val="35000"/>
              </a:spcAft>
            </a:pPr>
            <a:r>
              <a:rPr lang="en-US" sz="2200" dirty="0"/>
              <a:t>Documents to be filed (Rule 20.6):</a:t>
            </a:r>
          </a:p>
          <a:p>
            <a:pPr marL="898525" lvl="1" indent="-365125" eaLnBrk="1" hangingPunct="1">
              <a:spcBef>
                <a:spcPct val="25000"/>
              </a:spcBef>
              <a:spcAft>
                <a:spcPct val="35000"/>
              </a:spcAft>
            </a:pPr>
            <a:r>
              <a:rPr lang="en-US" sz="2200" u="sng" dirty="0"/>
              <a:t>notice of confirmation</a:t>
            </a:r>
          </a:p>
          <a:p>
            <a:pPr marL="898525" lvl="1" indent="-365125" eaLnBrk="1" hangingPunct="1">
              <a:spcBef>
                <a:spcPct val="25000"/>
              </a:spcBef>
              <a:spcAft>
                <a:spcPct val="35000"/>
              </a:spcAft>
            </a:pPr>
            <a:r>
              <a:rPr lang="en-US" sz="2200" u="sng" dirty="0"/>
              <a:t>missing or correct sheets</a:t>
            </a:r>
          </a:p>
          <a:p>
            <a:pPr marL="898525" lvl="1" indent="-365125" eaLnBrk="1" hangingPunct="1">
              <a:spcBef>
                <a:spcPct val="25000"/>
              </a:spcBef>
              <a:spcAft>
                <a:spcPct val="35000"/>
              </a:spcAft>
            </a:pPr>
            <a:r>
              <a:rPr lang="en-US" sz="2200" dirty="0"/>
              <a:t>copy of the earlier application as filed unless the priority document already submitted</a:t>
            </a:r>
          </a:p>
          <a:p>
            <a:pPr marL="898525" lvl="1" indent="-365125" eaLnBrk="1" hangingPunct="1">
              <a:spcBef>
                <a:spcPct val="25000"/>
              </a:spcBef>
              <a:spcAft>
                <a:spcPct val="35000"/>
              </a:spcAft>
            </a:pPr>
            <a:r>
              <a:rPr lang="en-US" sz="2200" dirty="0"/>
              <a:t>translation if not in the language of the international application</a:t>
            </a:r>
          </a:p>
          <a:p>
            <a:pPr marL="898525" lvl="1" indent="-365125" eaLnBrk="1" hangingPunct="1">
              <a:spcBef>
                <a:spcPct val="25000"/>
              </a:spcBef>
              <a:spcAft>
                <a:spcPct val="35000"/>
              </a:spcAft>
            </a:pPr>
            <a:r>
              <a:rPr lang="en-US" sz="2200" dirty="0"/>
              <a:t>indication as to where in the priority document (and translation) the missing parts are contained</a:t>
            </a:r>
          </a:p>
        </p:txBody>
      </p:sp>
    </p:spTree>
    <p:extLst>
      <p:ext uri="{BB962C8B-B14F-4D97-AF65-F5344CB8AC3E}">
        <p14:creationId xmlns:p14="http://schemas.microsoft.com/office/powerpoint/2010/main" val="27290576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51521" y="620713"/>
            <a:ext cx="8712968" cy="1008087"/>
          </a:xfrm>
        </p:spPr>
        <p:txBody>
          <a:bodyPr/>
          <a:lstStyle/>
          <a:p>
            <a:pPr algn="ctr" eaLnBrk="1" hangingPunct="1"/>
            <a:r>
              <a:rPr lang="en-US" sz="2800" dirty="0" smtClean="0"/>
              <a:t>Invitation by RO to correct defect under Article 11(1) </a:t>
            </a:r>
            <a:br>
              <a:rPr lang="en-US" sz="2800" dirty="0" smtClean="0"/>
            </a:br>
            <a:r>
              <a:rPr lang="en-US" sz="2800" dirty="0" smtClean="0"/>
              <a:t>(Rule 20.3)</a:t>
            </a:r>
          </a:p>
        </p:txBody>
      </p:sp>
      <p:sp>
        <p:nvSpPr>
          <p:cNvPr id="11267" name="Rectangle 3"/>
          <p:cNvSpPr>
            <a:spLocks noGrp="1" noChangeArrowheads="1"/>
          </p:cNvSpPr>
          <p:nvPr>
            <p:ph type="body" idx="1"/>
          </p:nvPr>
        </p:nvSpPr>
        <p:spPr>
          <a:xfrm>
            <a:off x="683568" y="1844824"/>
            <a:ext cx="7643812" cy="4250432"/>
          </a:xfrm>
        </p:spPr>
        <p:txBody>
          <a:bodyPr/>
          <a:lstStyle/>
          <a:p>
            <a:pPr marL="0" indent="0">
              <a:spcBef>
                <a:spcPct val="25000"/>
              </a:spcBef>
              <a:spcAft>
                <a:spcPct val="35000"/>
              </a:spcAft>
              <a:buNone/>
            </a:pPr>
            <a:r>
              <a:rPr lang="en-US" u="sng" dirty="0" smtClean="0"/>
              <a:t>Where the entire description or all claims are missing:</a:t>
            </a:r>
            <a:r>
              <a:rPr lang="en-US" dirty="0" smtClean="0"/>
              <a:t> </a:t>
            </a:r>
            <a:r>
              <a:rPr lang="en-US" dirty="0" smtClean="0">
                <a:solidFill>
                  <a:srgbClr val="FF0000"/>
                </a:solidFill>
              </a:rPr>
              <a:t>Form PCT/RO/103, </a:t>
            </a:r>
            <a:r>
              <a:rPr lang="en-US" dirty="0" smtClean="0"/>
              <a:t>RO invites the applicant to either</a:t>
            </a:r>
          </a:p>
          <a:p>
            <a:pPr marL="630238" lvl="1" indent="-439738" eaLnBrk="1" hangingPunct="1">
              <a:spcBef>
                <a:spcPct val="25000"/>
              </a:spcBef>
              <a:spcAft>
                <a:spcPct val="35000"/>
              </a:spcAft>
            </a:pPr>
            <a:r>
              <a:rPr lang="en-US" dirty="0" smtClean="0"/>
              <a:t>furnish a correction under Article 11(2) and the international application is accorded a later filing date or,</a:t>
            </a:r>
          </a:p>
          <a:p>
            <a:pPr marL="630238" lvl="1" indent="-439738" eaLnBrk="1" hangingPunct="1">
              <a:spcBef>
                <a:spcPct val="25000"/>
              </a:spcBef>
              <a:spcAft>
                <a:spcPct val="35000"/>
              </a:spcAft>
            </a:pPr>
            <a:r>
              <a:rPr lang="en-US" dirty="0" smtClean="0"/>
              <a:t>confirm under Rule 20.6(a) that the element is incorporated by reference under Rule 4.18 and the international filing date is maintained</a:t>
            </a:r>
          </a:p>
        </p:txBody>
      </p:sp>
    </p:spTree>
    <p:extLst>
      <p:ext uri="{BB962C8B-B14F-4D97-AF65-F5344CB8AC3E}">
        <p14:creationId xmlns:p14="http://schemas.microsoft.com/office/powerpoint/2010/main" val="3084259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9348" y="282924"/>
            <a:ext cx="8423131" cy="1458912"/>
          </a:xfrm>
        </p:spPr>
        <p:txBody>
          <a:bodyPr/>
          <a:lstStyle/>
          <a:p>
            <a:pPr eaLnBrk="1" hangingPunct="1"/>
            <a:r>
              <a:rPr lang="en-US" sz="3400" dirty="0"/>
              <a:t>Confirmation of incorporation by reference (Rules 20.5</a:t>
            </a:r>
            <a:r>
              <a:rPr lang="en-US" sz="3400" i="1" dirty="0"/>
              <a:t>bis</a:t>
            </a:r>
            <a:r>
              <a:rPr lang="en-US" sz="3400" dirty="0"/>
              <a:t>, 20.6 and 20.7)  (2)</a:t>
            </a:r>
          </a:p>
        </p:txBody>
      </p:sp>
      <p:sp>
        <p:nvSpPr>
          <p:cNvPr id="10243" name="Rectangle 3"/>
          <p:cNvSpPr>
            <a:spLocks noGrp="1" noChangeArrowheads="1"/>
          </p:cNvSpPr>
          <p:nvPr>
            <p:ph type="body" idx="1"/>
          </p:nvPr>
        </p:nvSpPr>
        <p:spPr>
          <a:xfrm>
            <a:off x="460040" y="1916832"/>
            <a:ext cx="7772400" cy="4536504"/>
          </a:xfrm>
        </p:spPr>
        <p:txBody>
          <a:bodyPr/>
          <a:lstStyle/>
          <a:p>
            <a:pPr marL="374650" indent="-374650">
              <a:spcBef>
                <a:spcPct val="25000"/>
              </a:spcBef>
              <a:spcAft>
                <a:spcPct val="35000"/>
              </a:spcAft>
              <a:tabLst>
                <a:tab pos="952500" algn="l"/>
              </a:tabLst>
            </a:pPr>
            <a:r>
              <a:rPr lang="en-US" dirty="0"/>
              <a:t>If not all requirements for incorporation by reference are </a:t>
            </a:r>
            <a:r>
              <a:rPr lang="en-US" dirty="0" smtClean="0"/>
              <a:t>fulfilled (</a:t>
            </a:r>
            <a:r>
              <a:rPr lang="en-US" dirty="0" smtClean="0">
                <a:solidFill>
                  <a:srgbClr val="FF0000"/>
                </a:solidFill>
              </a:rPr>
              <a:t>Form PCT/RO/126</a:t>
            </a:r>
            <a:r>
              <a:rPr lang="en-US" dirty="0" smtClean="0"/>
              <a:t>)</a:t>
            </a:r>
            <a:r>
              <a:rPr lang="en-US" dirty="0" smtClean="0">
                <a:solidFill>
                  <a:srgbClr val="FF0000"/>
                </a:solidFill>
              </a:rPr>
              <a:t> </a:t>
            </a:r>
            <a:endParaRPr lang="en-US" dirty="0"/>
          </a:p>
          <a:p>
            <a:pPr marL="374650" indent="-374650" eaLnBrk="1" hangingPunct="1">
              <a:spcBef>
                <a:spcPct val="25000"/>
              </a:spcBef>
              <a:spcAft>
                <a:spcPct val="35000"/>
              </a:spcAft>
              <a:buFontTx/>
              <a:buNone/>
              <a:tabLst>
                <a:tab pos="952500" algn="l"/>
              </a:tabLst>
            </a:pPr>
            <a:r>
              <a:rPr lang="en-US" dirty="0"/>
              <a:t>	(for example, if a missing element or part is not entirely contained in the earlier application):</a:t>
            </a:r>
          </a:p>
          <a:p>
            <a:pPr marL="952500" lvl="1" indent="-387350" eaLnBrk="1" hangingPunct="1">
              <a:spcBef>
                <a:spcPct val="25000"/>
              </a:spcBef>
              <a:spcAft>
                <a:spcPct val="35000"/>
              </a:spcAft>
              <a:tabLst>
                <a:tab pos="952500" algn="l"/>
              </a:tabLst>
            </a:pPr>
            <a:r>
              <a:rPr lang="en-US" dirty="0"/>
              <a:t>the international application is assigned a </a:t>
            </a:r>
            <a:r>
              <a:rPr lang="en-US" u="sng" dirty="0"/>
              <a:t>later filing date</a:t>
            </a:r>
            <a:r>
              <a:rPr lang="en-US" dirty="0"/>
              <a:t> (date of receipt of missing or correct element or part</a:t>
            </a:r>
            <a:r>
              <a:rPr lang="en-US" dirty="0" smtClean="0"/>
              <a:t>),  </a:t>
            </a:r>
            <a:endParaRPr lang="en-US" dirty="0"/>
          </a:p>
          <a:p>
            <a:pPr marL="952500" lvl="1" indent="-387350" eaLnBrk="1" hangingPunct="1">
              <a:spcBef>
                <a:spcPct val="25000"/>
              </a:spcBef>
              <a:spcAft>
                <a:spcPct val="35000"/>
              </a:spcAft>
              <a:tabLst>
                <a:tab pos="952500" algn="l"/>
              </a:tabLst>
            </a:pPr>
            <a:r>
              <a:rPr lang="en-US" dirty="0"/>
              <a:t>applicant may request </a:t>
            </a:r>
            <a:r>
              <a:rPr lang="en-US" dirty="0" smtClean="0"/>
              <a:t>that </a:t>
            </a:r>
            <a:r>
              <a:rPr lang="en-US" dirty="0"/>
              <a:t>missing part or the correct element or part be disregarded (Rule 20.5(e) and Rule 20.5</a:t>
            </a:r>
            <a:r>
              <a:rPr lang="en-US" i="1" dirty="0"/>
              <a:t>bis</a:t>
            </a:r>
            <a:r>
              <a:rPr lang="en-US" dirty="0"/>
              <a:t>(e))</a:t>
            </a:r>
          </a:p>
        </p:txBody>
      </p:sp>
    </p:spTree>
    <p:extLst>
      <p:ext uri="{BB962C8B-B14F-4D97-AF65-F5344CB8AC3E}">
        <p14:creationId xmlns:p14="http://schemas.microsoft.com/office/powerpoint/2010/main" val="1923289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CH"/>
          </a:p>
        </p:txBody>
      </p:sp>
      <p:pic>
        <p:nvPicPr>
          <p:cNvPr id="4" name="Content Placeholder 3"/>
          <p:cNvPicPr>
            <a:picLocks noGrp="1" noChangeAspect="1"/>
          </p:cNvPicPr>
          <p:nvPr>
            <p:ph idx="1"/>
          </p:nvPr>
        </p:nvPicPr>
        <p:blipFill>
          <a:blip r:embed="rId2"/>
          <a:stretch>
            <a:fillRect/>
          </a:stretch>
        </p:blipFill>
        <p:spPr>
          <a:xfrm>
            <a:off x="0" y="188640"/>
            <a:ext cx="9143999" cy="6669360"/>
          </a:xfrm>
          <a:prstGeom prst="rect">
            <a:avLst/>
          </a:prstGeom>
        </p:spPr>
      </p:pic>
    </p:spTree>
    <p:extLst>
      <p:ext uri="{BB962C8B-B14F-4D97-AF65-F5344CB8AC3E}">
        <p14:creationId xmlns:p14="http://schemas.microsoft.com/office/powerpoint/2010/main" val="22886556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7504" y="116632"/>
            <a:ext cx="8830121" cy="1008112"/>
          </a:xfrm>
        </p:spPr>
        <p:txBody>
          <a:bodyPr/>
          <a:lstStyle/>
          <a:p>
            <a:pPr algn="ctr" eaLnBrk="1" hangingPunct="1"/>
            <a:r>
              <a:rPr lang="en-US" sz="2800" dirty="0" smtClean="0"/>
              <a:t>Effect of incorporation by reference </a:t>
            </a:r>
            <a:br>
              <a:rPr lang="en-US" sz="2800" dirty="0" smtClean="0"/>
            </a:br>
            <a:r>
              <a:rPr lang="en-US" sz="2800" dirty="0" smtClean="0"/>
              <a:t>in the national phase (Rule 82</a:t>
            </a:r>
            <a:r>
              <a:rPr lang="en-US" sz="2800" i="1" dirty="0" smtClean="0"/>
              <a:t>ter</a:t>
            </a:r>
            <a:r>
              <a:rPr lang="en-US" sz="2800" dirty="0" smtClean="0"/>
              <a:t>.1(b))</a:t>
            </a:r>
            <a:endParaRPr lang="en-US" sz="2800" b="1" dirty="0" smtClean="0"/>
          </a:p>
        </p:txBody>
      </p:sp>
      <p:sp>
        <p:nvSpPr>
          <p:cNvPr id="12291" name="Rectangle 3"/>
          <p:cNvSpPr>
            <a:spLocks noGrp="1" noChangeArrowheads="1"/>
          </p:cNvSpPr>
          <p:nvPr>
            <p:ph type="body" idx="1"/>
          </p:nvPr>
        </p:nvSpPr>
        <p:spPr>
          <a:xfrm>
            <a:off x="374650" y="1155831"/>
            <a:ext cx="8562975" cy="5256584"/>
          </a:xfrm>
        </p:spPr>
        <p:txBody>
          <a:bodyPr/>
          <a:lstStyle/>
          <a:p>
            <a:pPr eaLnBrk="1" hangingPunct="1">
              <a:spcBef>
                <a:spcPct val="25000"/>
              </a:spcBef>
              <a:spcAft>
                <a:spcPct val="35000"/>
              </a:spcAft>
            </a:pPr>
            <a:r>
              <a:rPr lang="en-US" dirty="0" smtClean="0"/>
              <a:t>DOs may, to a limited extent, review the decision allowing the incorporation by reference </a:t>
            </a:r>
          </a:p>
          <a:p>
            <a:pPr marL="136525" indent="-346075">
              <a:spcBef>
                <a:spcPct val="25000"/>
              </a:spcBef>
              <a:spcAft>
                <a:spcPct val="35000"/>
              </a:spcAft>
            </a:pPr>
            <a:r>
              <a:rPr lang="en-US" dirty="0" smtClean="0"/>
              <a:t>Declarations of incompatibility with the national law (reservations) were made by a number of ROs and DOs</a:t>
            </a:r>
            <a:br>
              <a:rPr lang="en-US" dirty="0" smtClean="0"/>
            </a:br>
            <a:r>
              <a:rPr lang="en-US" dirty="0" smtClean="0"/>
              <a:t>See WIPO website at:</a:t>
            </a:r>
            <a:br>
              <a:rPr lang="en-US" dirty="0" smtClean="0"/>
            </a:br>
            <a:r>
              <a:rPr lang="en-US" u="sng" dirty="0" smtClean="0"/>
              <a:t>www.wipo.int/pct/en/texts/reservations/res_incomp.html</a:t>
            </a:r>
            <a:r>
              <a:rPr lang="en-US" dirty="0" smtClean="0"/>
              <a:t/>
            </a:r>
            <a:br>
              <a:rPr lang="en-US" dirty="0" smtClean="0"/>
            </a:br>
            <a:endParaRPr lang="en-US" dirty="0" smtClean="0"/>
          </a:p>
          <a:p>
            <a:pPr marL="936625" lvl="2" indent="-346075">
              <a:spcBef>
                <a:spcPct val="25000"/>
              </a:spcBef>
              <a:spcAft>
                <a:spcPct val="35000"/>
              </a:spcAft>
            </a:pPr>
            <a:r>
              <a:rPr lang="en-US" sz="1800" dirty="0" smtClean="0"/>
              <a:t>DOs and missing elements/parts </a:t>
            </a:r>
            <a:r>
              <a:rPr lang="en-US" sz="1800" dirty="0"/>
              <a:t>(Rule 20.8(b)):</a:t>
            </a:r>
          </a:p>
          <a:p>
            <a:pPr marL="936625" lvl="2" indent="-346075">
              <a:spcBef>
                <a:spcPct val="25000"/>
              </a:spcBef>
              <a:spcAft>
                <a:spcPct val="35000"/>
              </a:spcAft>
              <a:buNone/>
            </a:pPr>
            <a:r>
              <a:rPr lang="en-US" sz="1800" dirty="0"/>
              <a:t>	</a:t>
            </a:r>
            <a:r>
              <a:rPr lang="en-US" sz="1800" b="1" dirty="0"/>
              <a:t>CN</a:t>
            </a:r>
            <a:r>
              <a:rPr lang="en-US" sz="1800" dirty="0"/>
              <a:t>, CU, CZ, DE, ID, </a:t>
            </a:r>
            <a:r>
              <a:rPr lang="en-US" sz="1800" b="1" dirty="0"/>
              <a:t>KR, </a:t>
            </a:r>
            <a:r>
              <a:rPr lang="en-US" sz="1800" dirty="0"/>
              <a:t>MX, </a:t>
            </a:r>
            <a:r>
              <a:rPr lang="en-US" sz="1800" dirty="0" smtClean="0"/>
              <a:t>TR</a:t>
            </a:r>
          </a:p>
          <a:p>
            <a:pPr marL="936625" lvl="2" indent="-346075">
              <a:spcBef>
                <a:spcPct val="25000"/>
              </a:spcBef>
              <a:spcAft>
                <a:spcPct val="35000"/>
              </a:spcAft>
            </a:pPr>
            <a:r>
              <a:rPr lang="en-US" sz="1800" dirty="0" smtClean="0"/>
              <a:t>DOs and erroneously filed elements/parts (Rule </a:t>
            </a:r>
            <a:r>
              <a:rPr lang="en-US" sz="1800" dirty="0"/>
              <a:t>20.8(b-</a:t>
            </a:r>
            <a:r>
              <a:rPr lang="en-US" sz="1800" i="1" dirty="0" err="1"/>
              <a:t>bis</a:t>
            </a:r>
            <a:r>
              <a:rPr lang="en-US" sz="1800" dirty="0"/>
              <a:t>)):</a:t>
            </a:r>
          </a:p>
          <a:p>
            <a:pPr marL="936625" lvl="2" indent="-346075">
              <a:spcBef>
                <a:spcPct val="25000"/>
              </a:spcBef>
              <a:spcAft>
                <a:spcPct val="35000"/>
              </a:spcAft>
              <a:buNone/>
            </a:pPr>
            <a:r>
              <a:rPr lang="en-US" sz="1800" dirty="0"/>
              <a:t>	CL,</a:t>
            </a:r>
            <a:r>
              <a:rPr lang="en-US" sz="1800" b="1" dirty="0"/>
              <a:t> CN</a:t>
            </a:r>
            <a:r>
              <a:rPr lang="en-US" sz="1800" dirty="0"/>
              <a:t>, CU, CZ, DE, ES, ID, </a:t>
            </a:r>
            <a:r>
              <a:rPr lang="en-US" sz="1800" b="1" dirty="0"/>
              <a:t>KR</a:t>
            </a:r>
            <a:r>
              <a:rPr lang="en-US" sz="1800" dirty="0"/>
              <a:t>, MX, </a:t>
            </a:r>
            <a:r>
              <a:rPr lang="en-US" sz="1800" dirty="0" smtClean="0"/>
              <a:t>TR (EP withdrew its notification of incompatibility from 1 November 2022)</a:t>
            </a:r>
            <a:endParaRPr lang="en-US" sz="1800" dirty="0"/>
          </a:p>
          <a:p>
            <a:pPr marL="536575" lvl="1" indent="-346075">
              <a:spcBef>
                <a:spcPct val="25000"/>
              </a:spcBef>
              <a:spcAft>
                <a:spcPct val="35000"/>
              </a:spcAft>
              <a:buNone/>
            </a:pPr>
            <a:endParaRPr lang="en-US" dirty="0"/>
          </a:p>
          <a:p>
            <a:pPr eaLnBrk="1" hangingPunct="1">
              <a:spcBef>
                <a:spcPct val="25000"/>
              </a:spcBef>
              <a:spcAft>
                <a:spcPct val="35000"/>
              </a:spcAft>
            </a:pPr>
            <a:endParaRPr lang="en-US" dirty="0" smtClean="0"/>
          </a:p>
          <a:p>
            <a:pPr eaLnBrk="1" hangingPunct="1">
              <a:spcBef>
                <a:spcPct val="25000"/>
              </a:spcBef>
              <a:spcAft>
                <a:spcPct val="35000"/>
              </a:spcAft>
            </a:pPr>
            <a:endParaRPr lang="en-US" dirty="0"/>
          </a:p>
          <a:p>
            <a:pPr eaLnBrk="1" hangingPunct="1">
              <a:spcBef>
                <a:spcPct val="25000"/>
              </a:spcBef>
              <a:spcAft>
                <a:spcPct val="35000"/>
              </a:spcAft>
            </a:pPr>
            <a:endParaRPr lang="en-US" dirty="0" smtClean="0"/>
          </a:p>
          <a:p>
            <a:pPr eaLnBrk="1" hangingPunct="1">
              <a:spcBef>
                <a:spcPct val="25000"/>
              </a:spcBef>
              <a:spcAft>
                <a:spcPct val="35000"/>
              </a:spcAft>
            </a:pPr>
            <a:endParaRPr lang="en-US" dirty="0" smtClean="0"/>
          </a:p>
          <a:p>
            <a:pPr eaLnBrk="1" hangingPunct="1">
              <a:spcBef>
                <a:spcPct val="25000"/>
              </a:spcBef>
              <a:spcAft>
                <a:spcPct val="35000"/>
              </a:spcAft>
            </a:pPr>
            <a:endParaRPr lang="en-US" dirty="0" smtClean="0"/>
          </a:p>
        </p:txBody>
      </p:sp>
    </p:spTree>
    <p:extLst>
      <p:ext uri="{BB962C8B-B14F-4D97-AF65-F5344CB8AC3E}">
        <p14:creationId xmlns:p14="http://schemas.microsoft.com/office/powerpoint/2010/main" val="296009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5536" y="198302"/>
            <a:ext cx="7737475" cy="703262"/>
          </a:xfrm>
        </p:spPr>
        <p:txBody>
          <a:bodyPr/>
          <a:lstStyle/>
          <a:p>
            <a:r>
              <a:rPr lang="en-US" dirty="0"/>
              <a:t>Traditional patent systems</a:t>
            </a:r>
          </a:p>
        </p:txBody>
      </p:sp>
      <p:sp>
        <p:nvSpPr>
          <p:cNvPr id="8195" name="Rectangle 3"/>
          <p:cNvSpPr>
            <a:spLocks noGrp="1" noChangeArrowheads="1"/>
          </p:cNvSpPr>
          <p:nvPr>
            <p:ph type="body" idx="1"/>
          </p:nvPr>
        </p:nvSpPr>
        <p:spPr>
          <a:xfrm>
            <a:off x="486743" y="2611232"/>
            <a:ext cx="8001000" cy="3825875"/>
          </a:xfrm>
        </p:spPr>
        <p:txBody>
          <a:bodyPr/>
          <a:lstStyle/>
          <a:p>
            <a:pPr marL="263525" indent="-263525">
              <a:spcBef>
                <a:spcPts val="300"/>
              </a:spcBef>
              <a:spcAft>
                <a:spcPts val="300"/>
              </a:spcAft>
            </a:pPr>
            <a:r>
              <a:rPr lang="en-US" sz="2200" dirty="0"/>
              <a:t>Local patent application followed within 12 months by multiple foreign applications claiming priority under Paris Convention:</a:t>
            </a:r>
          </a:p>
          <a:p>
            <a:pPr marL="868363" lvl="1" indent="-411163">
              <a:spcBef>
                <a:spcPts val="300"/>
              </a:spcBef>
              <a:spcAft>
                <a:spcPts val="300"/>
              </a:spcAft>
              <a:buClr>
                <a:srgbClr val="990033"/>
              </a:buClr>
              <a:buSzPct val="100000"/>
              <a:buFont typeface="Wingdings" pitchFamily="2" charset="2"/>
              <a:buChar char="q"/>
            </a:pPr>
            <a:r>
              <a:rPr lang="en-US" sz="2200" dirty="0">
                <a:ea typeface="+mn-ea"/>
              </a:rPr>
              <a:t>multiple formality requirements</a:t>
            </a:r>
          </a:p>
          <a:p>
            <a:pPr marL="868363" lvl="1" indent="-411163">
              <a:spcBef>
                <a:spcPts val="300"/>
              </a:spcBef>
              <a:spcAft>
                <a:spcPts val="300"/>
              </a:spcAft>
              <a:buClr>
                <a:srgbClr val="990033"/>
              </a:buClr>
              <a:buSzPct val="100000"/>
              <a:buFont typeface="Wingdings" pitchFamily="2" charset="2"/>
              <a:buChar char="q"/>
            </a:pPr>
            <a:r>
              <a:rPr lang="en-US" sz="2200" dirty="0">
                <a:ea typeface="+mn-ea"/>
              </a:rPr>
              <a:t>multiple searches</a:t>
            </a:r>
          </a:p>
          <a:p>
            <a:pPr marL="868363" lvl="1" indent="-411163">
              <a:spcBef>
                <a:spcPts val="300"/>
              </a:spcBef>
              <a:spcAft>
                <a:spcPts val="300"/>
              </a:spcAft>
              <a:buClr>
                <a:srgbClr val="990033"/>
              </a:buClr>
              <a:buSzPct val="100000"/>
              <a:buFont typeface="Wingdings" pitchFamily="2" charset="2"/>
              <a:buChar char="q"/>
            </a:pPr>
            <a:r>
              <a:rPr lang="en-US" sz="2200" dirty="0">
                <a:ea typeface="+mn-ea"/>
              </a:rPr>
              <a:t>multiple publications</a:t>
            </a:r>
          </a:p>
          <a:p>
            <a:pPr marL="868363" lvl="1" indent="-411163">
              <a:spcBef>
                <a:spcPts val="300"/>
              </a:spcBef>
              <a:spcAft>
                <a:spcPts val="300"/>
              </a:spcAft>
              <a:buClr>
                <a:srgbClr val="990033"/>
              </a:buClr>
              <a:buSzPct val="100000"/>
              <a:buFont typeface="Wingdings" pitchFamily="2" charset="2"/>
              <a:buChar char="q"/>
            </a:pPr>
            <a:r>
              <a:rPr lang="en-US" sz="2200" dirty="0">
                <a:ea typeface="+mn-ea"/>
              </a:rPr>
              <a:t>multiple examinations and prosecutions of applications</a:t>
            </a:r>
          </a:p>
          <a:p>
            <a:pPr marL="868363" lvl="1" indent="-411163">
              <a:spcBef>
                <a:spcPts val="300"/>
              </a:spcBef>
              <a:spcAft>
                <a:spcPts val="300"/>
              </a:spcAft>
              <a:buClr>
                <a:srgbClr val="990033"/>
              </a:buClr>
              <a:buSzPct val="100000"/>
              <a:buFont typeface="Wingdings" pitchFamily="2" charset="2"/>
              <a:buChar char="q"/>
            </a:pPr>
            <a:r>
              <a:rPr lang="en-US" sz="2200" dirty="0">
                <a:ea typeface="+mn-ea"/>
              </a:rPr>
              <a:t>translations and national fees required at 12 months</a:t>
            </a:r>
          </a:p>
          <a:p>
            <a:pPr marL="263525" indent="-263525">
              <a:spcBef>
                <a:spcPts val="300"/>
              </a:spcBef>
              <a:spcAft>
                <a:spcPts val="300"/>
              </a:spcAft>
            </a:pPr>
            <a:r>
              <a:rPr lang="en-US" sz="2200" dirty="0"/>
              <a:t>Some rationalization because of regional arrangements:</a:t>
            </a:r>
            <a:br>
              <a:rPr lang="en-US" sz="2200" dirty="0"/>
            </a:br>
            <a:r>
              <a:rPr lang="en-US" sz="2200" dirty="0"/>
              <a:t>ARIPO, EAPO, EPO, OAPI</a:t>
            </a:r>
          </a:p>
        </p:txBody>
      </p:sp>
      <p:grpSp>
        <p:nvGrpSpPr>
          <p:cNvPr id="8196" name="Group 4"/>
          <p:cNvGrpSpPr>
            <a:grpSpLocks/>
          </p:cNvGrpSpPr>
          <p:nvPr/>
        </p:nvGrpSpPr>
        <p:grpSpPr bwMode="auto">
          <a:xfrm>
            <a:off x="1576388" y="820187"/>
            <a:ext cx="4700587" cy="1860550"/>
            <a:chOff x="1263" y="853"/>
            <a:chExt cx="2961" cy="1172"/>
          </a:xfrm>
        </p:grpSpPr>
        <p:sp>
          <p:nvSpPr>
            <p:cNvPr id="8197" name="Line 5"/>
            <p:cNvSpPr>
              <a:spLocks noChangeShapeType="1"/>
            </p:cNvSpPr>
            <p:nvPr/>
          </p:nvSpPr>
          <p:spPr bwMode="auto">
            <a:xfrm flipV="1">
              <a:off x="3014" y="853"/>
              <a:ext cx="0" cy="62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8" name="Rectangle 6"/>
            <p:cNvSpPr>
              <a:spLocks noChangeArrowheads="1"/>
            </p:cNvSpPr>
            <p:nvPr/>
          </p:nvSpPr>
          <p:spPr bwMode="auto">
            <a:xfrm>
              <a:off x="1716" y="1161"/>
              <a:ext cx="18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defTabSz="777875" eaLnBrk="0" hangingPunct="0"/>
              <a:r>
                <a:rPr lang="en-US" sz="1400" b="1">
                  <a:ea typeface="ヒラギノ角ゴ Pro W3" pitchFamily="1" charset="-128"/>
                </a:rPr>
                <a:t>0</a:t>
              </a:r>
            </a:p>
          </p:txBody>
        </p:sp>
        <p:sp>
          <p:nvSpPr>
            <p:cNvPr id="8199" name="Rectangle 7"/>
            <p:cNvSpPr>
              <a:spLocks noChangeArrowheads="1"/>
            </p:cNvSpPr>
            <p:nvPr/>
          </p:nvSpPr>
          <p:spPr bwMode="auto">
            <a:xfrm>
              <a:off x="2748" y="1172"/>
              <a:ext cx="24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defTabSz="777875" eaLnBrk="0" hangingPunct="0"/>
              <a:r>
                <a:rPr lang="en-US" sz="1400" b="1">
                  <a:ea typeface="ヒラギノ角ゴ Pro W3" pitchFamily="1" charset="-128"/>
                </a:rPr>
                <a:t>12</a:t>
              </a:r>
            </a:p>
          </p:txBody>
        </p:sp>
        <p:sp>
          <p:nvSpPr>
            <p:cNvPr id="8200" name="Rectangle 8"/>
            <p:cNvSpPr>
              <a:spLocks noChangeArrowheads="1"/>
            </p:cNvSpPr>
            <p:nvPr/>
          </p:nvSpPr>
          <p:spPr bwMode="auto">
            <a:xfrm>
              <a:off x="1559" y="1447"/>
              <a:ext cx="582"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defTabSz="777875" eaLnBrk="0" hangingPunct="0"/>
              <a:r>
                <a:rPr lang="en-US" sz="1100" b="1">
                  <a:ea typeface="ヒラギノ角ゴ Pro W3" pitchFamily="1" charset="-128"/>
                </a:rPr>
                <a:t>File</a:t>
              </a:r>
            </a:p>
            <a:p>
              <a:pPr defTabSz="777875" eaLnBrk="0" hangingPunct="0"/>
              <a:r>
                <a:rPr lang="en-US" sz="1100" b="1">
                  <a:ea typeface="ヒラギノ角ゴ Pro W3" pitchFamily="1" charset="-128"/>
                </a:rPr>
                <a:t>application</a:t>
              </a:r>
            </a:p>
            <a:p>
              <a:pPr defTabSz="777875" eaLnBrk="0" hangingPunct="0"/>
              <a:r>
                <a:rPr lang="en-US" sz="1100" b="1">
                  <a:ea typeface="ヒラギノ角ゴ Pro W3" pitchFamily="1" charset="-128"/>
                </a:rPr>
                <a:t>locally</a:t>
              </a:r>
            </a:p>
          </p:txBody>
        </p:sp>
        <p:sp>
          <p:nvSpPr>
            <p:cNvPr id="8201" name="Rectangle 9"/>
            <p:cNvSpPr>
              <a:spLocks noChangeArrowheads="1"/>
            </p:cNvSpPr>
            <p:nvPr/>
          </p:nvSpPr>
          <p:spPr bwMode="auto">
            <a:xfrm>
              <a:off x="3593" y="1142"/>
              <a:ext cx="631"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defTabSz="777875" eaLnBrk="0" hangingPunct="0"/>
              <a:r>
                <a:rPr lang="en-US" sz="1100" b="1">
                  <a:ea typeface="ヒラギノ角ゴ Pro W3" pitchFamily="1" charset="-128"/>
                </a:rPr>
                <a:t>File</a:t>
              </a:r>
            </a:p>
            <a:p>
              <a:pPr defTabSz="777875" eaLnBrk="0" hangingPunct="0"/>
              <a:r>
                <a:rPr lang="en-US" sz="1100" b="1">
                  <a:ea typeface="ヒラギノ角ゴ Pro W3" pitchFamily="1" charset="-128"/>
                </a:rPr>
                <a:t>applications</a:t>
              </a:r>
            </a:p>
            <a:p>
              <a:pPr defTabSz="777875" eaLnBrk="0" hangingPunct="0"/>
              <a:r>
                <a:rPr lang="en-US" sz="1100" b="1">
                  <a:ea typeface="ヒラギノ角ゴ Pro W3" pitchFamily="1" charset="-128"/>
                </a:rPr>
                <a:t>abroad</a:t>
              </a:r>
            </a:p>
          </p:txBody>
        </p:sp>
        <p:sp>
          <p:nvSpPr>
            <p:cNvPr id="8202" name="Line 10"/>
            <p:cNvSpPr>
              <a:spLocks noChangeShapeType="1"/>
            </p:cNvSpPr>
            <p:nvPr/>
          </p:nvSpPr>
          <p:spPr bwMode="auto">
            <a:xfrm>
              <a:off x="1816" y="1414"/>
              <a:ext cx="119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3" name="Line 11"/>
            <p:cNvSpPr>
              <a:spLocks noChangeShapeType="1"/>
            </p:cNvSpPr>
            <p:nvPr/>
          </p:nvSpPr>
          <p:spPr bwMode="auto">
            <a:xfrm>
              <a:off x="3014" y="1418"/>
              <a:ext cx="0" cy="60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4" name="Line 12"/>
            <p:cNvSpPr>
              <a:spLocks noChangeShapeType="1"/>
            </p:cNvSpPr>
            <p:nvPr/>
          </p:nvSpPr>
          <p:spPr bwMode="auto">
            <a:xfrm>
              <a:off x="3018" y="1418"/>
              <a:ext cx="542" cy="24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5" name="Line 13"/>
            <p:cNvSpPr>
              <a:spLocks noChangeShapeType="1"/>
            </p:cNvSpPr>
            <p:nvPr/>
          </p:nvSpPr>
          <p:spPr bwMode="auto">
            <a:xfrm flipV="1">
              <a:off x="3018" y="1153"/>
              <a:ext cx="542" cy="26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6" name="Line 14"/>
            <p:cNvSpPr>
              <a:spLocks noChangeShapeType="1"/>
            </p:cNvSpPr>
            <p:nvPr/>
          </p:nvSpPr>
          <p:spPr bwMode="auto">
            <a:xfrm flipV="1">
              <a:off x="3018" y="898"/>
              <a:ext cx="342" cy="52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7" name="Line 15"/>
            <p:cNvSpPr>
              <a:spLocks noChangeShapeType="1"/>
            </p:cNvSpPr>
            <p:nvPr/>
          </p:nvSpPr>
          <p:spPr bwMode="auto">
            <a:xfrm>
              <a:off x="3018" y="1418"/>
              <a:ext cx="292" cy="50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8" name="Line 16"/>
            <p:cNvSpPr>
              <a:spLocks noChangeShapeType="1"/>
            </p:cNvSpPr>
            <p:nvPr/>
          </p:nvSpPr>
          <p:spPr bwMode="auto">
            <a:xfrm>
              <a:off x="1815" y="1362"/>
              <a:ext cx="0" cy="43"/>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9" name="Rectangle 17"/>
            <p:cNvSpPr>
              <a:spLocks noChangeArrowheads="1"/>
            </p:cNvSpPr>
            <p:nvPr/>
          </p:nvSpPr>
          <p:spPr bwMode="auto">
            <a:xfrm>
              <a:off x="1263" y="1167"/>
              <a:ext cx="494"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algn="l" defTabSz="933450" eaLnBrk="0" hangingPunct="0"/>
              <a:r>
                <a:rPr lang="en-US" sz="1100" b="1">
                  <a:ea typeface="ヒラギノ角ゴ Pro W3" pitchFamily="1" charset="-128"/>
                </a:rPr>
                <a:t>(months)</a:t>
              </a:r>
            </a:p>
          </p:txBody>
        </p:sp>
      </p:grpSp>
    </p:spTree>
    <p:extLst>
      <p:ext uri="{BB962C8B-B14F-4D97-AF65-F5344CB8AC3E}">
        <p14:creationId xmlns:p14="http://schemas.microsoft.com/office/powerpoint/2010/main" val="250102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1219200" y="3992563"/>
            <a:ext cx="6016625" cy="2197100"/>
          </a:xfrm>
          <a:noFill/>
        </p:spPr>
        <p:txBody>
          <a:bodyPr/>
          <a:lstStyle/>
          <a:p>
            <a:pPr eaLnBrk="1" hangingPunct="1">
              <a:tabLst>
                <a:tab pos="268288" algn="l"/>
              </a:tabLst>
            </a:pPr>
            <a:r>
              <a:rPr lang="en-US" sz="3600" b="1" dirty="0">
                <a:solidFill>
                  <a:srgbClr val="70899B"/>
                </a:solidFill>
              </a:rPr>
              <a:t>Correction and </a:t>
            </a:r>
            <a:r>
              <a:rPr lang="en-US" sz="3600" b="1" dirty="0" smtClean="0">
                <a:solidFill>
                  <a:srgbClr val="70899B"/>
                </a:solidFill>
              </a:rPr>
              <a:t>addition </a:t>
            </a:r>
            <a:r>
              <a:rPr lang="en-US" sz="3600" b="1" dirty="0">
                <a:solidFill>
                  <a:srgbClr val="70899B"/>
                </a:solidFill>
              </a:rPr>
              <a:t>of </a:t>
            </a:r>
            <a:r>
              <a:rPr lang="en-US" sz="3600" b="1" dirty="0" smtClean="0">
                <a:solidFill>
                  <a:srgbClr val="70899B"/>
                </a:solidFill>
              </a:rPr>
              <a:t>priority claims</a:t>
            </a:r>
            <a:endParaRPr lang="en-US" sz="2000" dirty="0">
              <a:solidFill>
                <a:srgbClr val="70899B"/>
              </a:solidFill>
            </a:endParaRPr>
          </a:p>
        </p:txBody>
      </p:sp>
      <p:pic>
        <p:nvPicPr>
          <p:cNvPr id="3075" name="Picture 8" descr="Puce-3_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813" y="36195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79425" y="325438"/>
            <a:ext cx="7772400" cy="990600"/>
          </a:xfrm>
        </p:spPr>
        <p:txBody>
          <a:bodyPr/>
          <a:lstStyle/>
          <a:p>
            <a:pPr algn="ctr" eaLnBrk="1" hangingPunct="1"/>
            <a:r>
              <a:rPr lang="en-US" sz="3200" dirty="0"/>
              <a:t>Correction/addition of priority claims</a:t>
            </a:r>
          </a:p>
        </p:txBody>
      </p:sp>
      <p:sp>
        <p:nvSpPr>
          <p:cNvPr id="16387" name="Rectangle 3"/>
          <p:cNvSpPr>
            <a:spLocks noGrp="1" noChangeArrowheads="1"/>
          </p:cNvSpPr>
          <p:nvPr>
            <p:ph type="body" idx="1"/>
          </p:nvPr>
        </p:nvSpPr>
        <p:spPr>
          <a:xfrm>
            <a:off x="565150" y="1238250"/>
            <a:ext cx="8032750" cy="5411788"/>
          </a:xfrm>
        </p:spPr>
        <p:txBody>
          <a:bodyPr/>
          <a:lstStyle/>
          <a:p>
            <a:pPr eaLnBrk="1" hangingPunct="1">
              <a:lnSpc>
                <a:spcPct val="90000"/>
              </a:lnSpc>
              <a:spcBef>
                <a:spcPct val="25000"/>
              </a:spcBef>
              <a:spcAft>
                <a:spcPct val="35000"/>
              </a:spcAft>
            </a:pPr>
            <a:r>
              <a:rPr lang="en-US" sz="2200" dirty="0"/>
              <a:t>What can be the problem?</a:t>
            </a:r>
          </a:p>
          <a:p>
            <a:pPr marL="868363" lvl="1" indent="-411163" eaLnBrk="1" hangingPunct="1">
              <a:lnSpc>
                <a:spcPct val="90000"/>
              </a:lnSpc>
              <a:spcBef>
                <a:spcPct val="25000"/>
              </a:spcBef>
              <a:spcAft>
                <a:spcPct val="35000"/>
              </a:spcAft>
            </a:pPr>
            <a:r>
              <a:rPr lang="en-US" sz="2200" dirty="0"/>
              <a:t>missing priority claim</a:t>
            </a:r>
          </a:p>
          <a:p>
            <a:pPr marL="868363" lvl="1" indent="-411163" eaLnBrk="1" hangingPunct="1">
              <a:lnSpc>
                <a:spcPct val="90000"/>
              </a:lnSpc>
              <a:spcBef>
                <a:spcPct val="25000"/>
              </a:spcBef>
              <a:spcAft>
                <a:spcPct val="35000"/>
              </a:spcAft>
            </a:pPr>
            <a:r>
              <a:rPr lang="en-US" sz="2200" dirty="0"/>
              <a:t>missing priority date</a:t>
            </a:r>
          </a:p>
          <a:p>
            <a:pPr marL="868363" lvl="1" indent="-411163" eaLnBrk="1" hangingPunct="1">
              <a:lnSpc>
                <a:spcPct val="90000"/>
              </a:lnSpc>
              <a:spcBef>
                <a:spcPct val="25000"/>
              </a:spcBef>
              <a:spcAft>
                <a:spcPct val="35000"/>
              </a:spcAft>
            </a:pPr>
            <a:r>
              <a:rPr lang="en-US" sz="2200" dirty="0"/>
              <a:t>missing indications of the date, number or country of filing</a:t>
            </a:r>
          </a:p>
          <a:p>
            <a:pPr marL="868363" lvl="1" indent="-411163" eaLnBrk="1" hangingPunct="1">
              <a:lnSpc>
                <a:spcPct val="90000"/>
              </a:lnSpc>
              <a:spcBef>
                <a:spcPct val="25000"/>
              </a:spcBef>
              <a:spcAft>
                <a:spcPct val="35000"/>
              </a:spcAft>
            </a:pPr>
            <a:r>
              <a:rPr lang="en-US" sz="2200" dirty="0"/>
              <a:t>filing date of earlier application more than 12 months before the international filing date</a:t>
            </a:r>
          </a:p>
          <a:p>
            <a:pPr marL="868363" lvl="1" indent="-411163" eaLnBrk="1" hangingPunct="1">
              <a:lnSpc>
                <a:spcPct val="90000"/>
              </a:lnSpc>
              <a:spcBef>
                <a:spcPct val="25000"/>
              </a:spcBef>
              <a:spcAft>
                <a:spcPct val="35000"/>
              </a:spcAft>
            </a:pPr>
            <a:r>
              <a:rPr lang="en-US" sz="2200" dirty="0"/>
              <a:t>earlier filing not in a country party to the Paris Convention or a Member of WTO</a:t>
            </a:r>
          </a:p>
          <a:p>
            <a:pPr eaLnBrk="1" hangingPunct="1">
              <a:lnSpc>
                <a:spcPct val="90000"/>
              </a:lnSpc>
              <a:spcBef>
                <a:spcPct val="25000"/>
              </a:spcBef>
              <a:spcAft>
                <a:spcPct val="35000"/>
              </a:spcAft>
            </a:pPr>
            <a:r>
              <a:rPr lang="en-US" sz="2200" dirty="0"/>
              <a:t>Applicable provisions:</a:t>
            </a:r>
          </a:p>
          <a:p>
            <a:pPr marL="868363" lvl="1" indent="-411163" eaLnBrk="1" hangingPunct="1">
              <a:lnSpc>
                <a:spcPct val="90000"/>
              </a:lnSpc>
              <a:spcBef>
                <a:spcPct val="25000"/>
              </a:spcBef>
              <a:spcAft>
                <a:spcPct val="35000"/>
              </a:spcAft>
            </a:pPr>
            <a:r>
              <a:rPr lang="en-US" sz="2200" dirty="0"/>
              <a:t>Article 8</a:t>
            </a:r>
          </a:p>
          <a:p>
            <a:pPr marL="868363" lvl="1" indent="-411163" eaLnBrk="1" hangingPunct="1">
              <a:lnSpc>
                <a:spcPct val="90000"/>
              </a:lnSpc>
              <a:spcBef>
                <a:spcPct val="25000"/>
              </a:spcBef>
              <a:spcAft>
                <a:spcPct val="35000"/>
              </a:spcAft>
            </a:pPr>
            <a:r>
              <a:rPr lang="en-US" sz="2200" dirty="0"/>
              <a:t>Rules 4.10, 26</a:t>
            </a:r>
            <a:r>
              <a:rPr lang="en-US" sz="2200" i="1" dirty="0"/>
              <a:t>bis</a:t>
            </a:r>
            <a:r>
              <a:rPr lang="en-US" sz="2200" dirty="0"/>
              <a:t>, 48.2(a)(vii) and 91</a:t>
            </a:r>
          </a:p>
        </p:txBody>
      </p:sp>
    </p:spTree>
    <p:extLst>
      <p:ext uri="{BB962C8B-B14F-4D97-AF65-F5344CB8AC3E}">
        <p14:creationId xmlns:p14="http://schemas.microsoft.com/office/powerpoint/2010/main" val="12129661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10447" y="549275"/>
            <a:ext cx="8842375" cy="1101725"/>
          </a:xfrm>
        </p:spPr>
        <p:txBody>
          <a:bodyPr/>
          <a:lstStyle/>
          <a:p>
            <a:pPr algn="ctr" eaLnBrk="1" hangingPunct="1"/>
            <a:r>
              <a:rPr lang="en-US" sz="3200" dirty="0"/>
              <a:t>Correction/addition of priority claims </a:t>
            </a:r>
            <a:br>
              <a:rPr lang="en-US" sz="3200" dirty="0"/>
            </a:br>
            <a:r>
              <a:rPr lang="en-US" sz="3200" u="sng" dirty="0"/>
              <a:t>affecting</a:t>
            </a:r>
            <a:r>
              <a:rPr lang="en-US" sz="3200" dirty="0"/>
              <a:t> the priority date (Rule 26</a:t>
            </a:r>
            <a:r>
              <a:rPr lang="en-US" sz="3200" i="1" dirty="0"/>
              <a:t>bis</a:t>
            </a:r>
            <a:r>
              <a:rPr lang="en-US" sz="3200" dirty="0"/>
              <a:t>)  (1)</a:t>
            </a:r>
          </a:p>
        </p:txBody>
      </p:sp>
      <p:sp>
        <p:nvSpPr>
          <p:cNvPr id="17411" name="Rectangle 3"/>
          <p:cNvSpPr>
            <a:spLocks noGrp="1" noChangeArrowheads="1"/>
          </p:cNvSpPr>
          <p:nvPr>
            <p:ph type="body" idx="1"/>
          </p:nvPr>
        </p:nvSpPr>
        <p:spPr>
          <a:xfrm>
            <a:off x="347663" y="2205038"/>
            <a:ext cx="8575675" cy="4267200"/>
          </a:xfrm>
        </p:spPr>
        <p:txBody>
          <a:bodyPr/>
          <a:lstStyle/>
          <a:p>
            <a:pPr eaLnBrk="1" hangingPunct="1">
              <a:spcBef>
                <a:spcPct val="25000"/>
              </a:spcBef>
              <a:spcAft>
                <a:spcPct val="35000"/>
              </a:spcAft>
            </a:pPr>
            <a:r>
              <a:rPr lang="en-US"/>
              <a:t>Cases concerned:</a:t>
            </a:r>
          </a:p>
          <a:p>
            <a:pPr marL="868363" lvl="1" indent="-411163" eaLnBrk="1" hangingPunct="1">
              <a:spcBef>
                <a:spcPct val="25000"/>
              </a:spcBef>
              <a:spcAft>
                <a:spcPct val="35000"/>
              </a:spcAft>
            </a:pPr>
            <a:r>
              <a:rPr lang="en-US"/>
              <a:t>adding a priority claim with an earlier filing date than any priority claim present in the application</a:t>
            </a:r>
          </a:p>
          <a:p>
            <a:pPr marL="868363" lvl="1" indent="-411163" eaLnBrk="1" hangingPunct="1">
              <a:spcBef>
                <a:spcPct val="25000"/>
              </a:spcBef>
              <a:spcAft>
                <a:spcPct val="35000"/>
              </a:spcAft>
            </a:pPr>
            <a:r>
              <a:rPr lang="en-US"/>
              <a:t>correction of the filing date of the earliest priority claim</a:t>
            </a:r>
          </a:p>
        </p:txBody>
      </p:sp>
    </p:spTree>
    <p:extLst>
      <p:ext uri="{BB962C8B-B14F-4D97-AF65-F5344CB8AC3E}">
        <p14:creationId xmlns:p14="http://schemas.microsoft.com/office/powerpoint/2010/main" val="12061841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38125" y="398463"/>
            <a:ext cx="8842375" cy="1101725"/>
          </a:xfrm>
        </p:spPr>
        <p:txBody>
          <a:bodyPr/>
          <a:lstStyle/>
          <a:p>
            <a:pPr algn="ctr" eaLnBrk="1" hangingPunct="1"/>
            <a:r>
              <a:rPr lang="en-US" sz="3200" dirty="0"/>
              <a:t>Correction/addition of priority claims </a:t>
            </a:r>
            <a:br>
              <a:rPr lang="en-US" sz="3200" dirty="0"/>
            </a:br>
            <a:r>
              <a:rPr lang="en-US" sz="3200" u="sng" dirty="0"/>
              <a:t>affecting</a:t>
            </a:r>
            <a:r>
              <a:rPr lang="en-US" sz="3200" dirty="0"/>
              <a:t> the priority date (Rule 26</a:t>
            </a:r>
            <a:r>
              <a:rPr lang="en-US" sz="3200" i="1" dirty="0"/>
              <a:t>bis</a:t>
            </a:r>
            <a:r>
              <a:rPr lang="en-US" sz="3200" dirty="0"/>
              <a:t>)  (2)</a:t>
            </a:r>
          </a:p>
        </p:txBody>
      </p:sp>
      <p:sp>
        <p:nvSpPr>
          <p:cNvPr id="18435" name="Rectangle 3"/>
          <p:cNvSpPr>
            <a:spLocks noGrp="1" noChangeArrowheads="1"/>
          </p:cNvSpPr>
          <p:nvPr>
            <p:ph type="body" idx="1"/>
          </p:nvPr>
        </p:nvSpPr>
        <p:spPr>
          <a:xfrm>
            <a:off x="288925" y="1708150"/>
            <a:ext cx="8575675" cy="5227638"/>
          </a:xfrm>
        </p:spPr>
        <p:txBody>
          <a:bodyPr/>
          <a:lstStyle/>
          <a:p>
            <a:pPr eaLnBrk="1" hangingPunct="1">
              <a:lnSpc>
                <a:spcPct val="95000"/>
              </a:lnSpc>
              <a:spcBef>
                <a:spcPct val="25000"/>
              </a:spcBef>
              <a:spcAft>
                <a:spcPct val="25000"/>
              </a:spcAft>
            </a:pPr>
            <a:r>
              <a:rPr lang="en-US" sz="2100" dirty="0"/>
              <a:t>Applicable time limit:</a:t>
            </a:r>
          </a:p>
          <a:p>
            <a:pPr marL="868363" lvl="1" indent="-411163" eaLnBrk="1" hangingPunct="1">
              <a:lnSpc>
                <a:spcPct val="95000"/>
              </a:lnSpc>
              <a:spcBef>
                <a:spcPct val="25000"/>
              </a:spcBef>
              <a:spcAft>
                <a:spcPct val="25000"/>
              </a:spcAft>
            </a:pPr>
            <a:r>
              <a:rPr lang="en-US" sz="2100" dirty="0"/>
              <a:t>within 4 months from the international filing date; or</a:t>
            </a:r>
          </a:p>
          <a:p>
            <a:pPr marL="868363" lvl="1" indent="-411163" eaLnBrk="1" hangingPunct="1">
              <a:lnSpc>
                <a:spcPct val="95000"/>
              </a:lnSpc>
              <a:spcBef>
                <a:spcPct val="25000"/>
              </a:spcBef>
              <a:spcAft>
                <a:spcPct val="25000"/>
              </a:spcAft>
            </a:pPr>
            <a:r>
              <a:rPr lang="en-US" sz="2100" dirty="0"/>
              <a:t>possibly later, if the earlier of the following two time limits expires later than the 4-month time limit:</a:t>
            </a:r>
          </a:p>
          <a:p>
            <a:pPr marL="1211263" lvl="2" eaLnBrk="1" hangingPunct="1">
              <a:lnSpc>
                <a:spcPct val="95000"/>
              </a:lnSpc>
              <a:spcBef>
                <a:spcPct val="25000"/>
              </a:spcBef>
              <a:spcAft>
                <a:spcPct val="25000"/>
              </a:spcAft>
            </a:pPr>
            <a:r>
              <a:rPr lang="en-US" sz="2100" dirty="0"/>
              <a:t>16 months from the priority date before the correction or addition</a:t>
            </a:r>
          </a:p>
          <a:p>
            <a:pPr marL="1211263" lvl="2" eaLnBrk="1" hangingPunct="1">
              <a:lnSpc>
                <a:spcPct val="95000"/>
              </a:lnSpc>
              <a:spcBef>
                <a:spcPct val="25000"/>
              </a:spcBef>
              <a:spcAft>
                <a:spcPct val="25000"/>
              </a:spcAft>
            </a:pPr>
            <a:r>
              <a:rPr lang="en-US" sz="2100" dirty="0"/>
              <a:t>16 months from the priority date after the correction or addition</a:t>
            </a:r>
          </a:p>
          <a:p>
            <a:pPr marL="868363" lvl="1" indent="-411163" eaLnBrk="1" hangingPunct="1">
              <a:lnSpc>
                <a:spcPct val="95000"/>
              </a:lnSpc>
              <a:spcBef>
                <a:spcPct val="25000"/>
              </a:spcBef>
              <a:spcAft>
                <a:spcPct val="25000"/>
              </a:spcAft>
            </a:pPr>
            <a:r>
              <a:rPr lang="en-US" sz="2100" dirty="0"/>
              <a:t>any correction received before the RO or IB has declared the priority claim to be void and not later than </a:t>
            </a:r>
            <a:r>
              <a:rPr lang="en-US" sz="2100" u="sng" dirty="0"/>
              <a:t>one month</a:t>
            </a:r>
            <a:r>
              <a:rPr lang="en-US" sz="2100" dirty="0"/>
              <a:t> after the expiration of the above time limit, will be considered as timely received (Rule 26</a:t>
            </a:r>
            <a:r>
              <a:rPr lang="en-US" sz="2100" i="1" dirty="0"/>
              <a:t>bis</a:t>
            </a:r>
            <a:r>
              <a:rPr lang="en-US" sz="2100" dirty="0"/>
              <a:t>.2(b))</a:t>
            </a:r>
          </a:p>
          <a:p>
            <a:pPr marL="868363" lvl="1" indent="-411163" eaLnBrk="1" hangingPunct="1">
              <a:lnSpc>
                <a:spcPct val="95000"/>
              </a:lnSpc>
              <a:spcBef>
                <a:spcPct val="25000"/>
              </a:spcBef>
              <a:spcAft>
                <a:spcPct val="25000"/>
              </a:spcAft>
              <a:buClr>
                <a:schemeClr val="tx2"/>
              </a:buClr>
              <a:buFont typeface="Wingdings" pitchFamily="2" charset="2"/>
              <a:buNone/>
            </a:pPr>
            <a:r>
              <a:rPr lang="en-US" sz="2100" dirty="0"/>
              <a:t>	</a:t>
            </a:r>
            <a:r>
              <a:rPr lang="en-US" sz="1800" dirty="0"/>
              <a:t>NOTE:  This does not apply to late additions of priority claims</a:t>
            </a:r>
          </a:p>
        </p:txBody>
      </p:sp>
    </p:spTree>
    <p:extLst>
      <p:ext uri="{BB962C8B-B14F-4D97-AF65-F5344CB8AC3E}">
        <p14:creationId xmlns:p14="http://schemas.microsoft.com/office/powerpoint/2010/main" val="8557157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4000" y="285750"/>
            <a:ext cx="8890000" cy="1630363"/>
          </a:xfrm>
        </p:spPr>
        <p:txBody>
          <a:bodyPr/>
          <a:lstStyle/>
          <a:p>
            <a:pPr algn="ctr" eaLnBrk="1" hangingPunct="1"/>
            <a:r>
              <a:rPr lang="en-US" sz="3200" dirty="0"/>
              <a:t>Correction/addition of priority claims </a:t>
            </a:r>
            <a:br>
              <a:rPr lang="en-US" sz="3200" dirty="0"/>
            </a:br>
            <a:r>
              <a:rPr lang="en-US" sz="3200" u="sng" dirty="0"/>
              <a:t>not affecting</a:t>
            </a:r>
            <a:r>
              <a:rPr lang="en-US" sz="3200" dirty="0"/>
              <a:t> the priority date (Rule 26</a:t>
            </a:r>
            <a:r>
              <a:rPr lang="en-US" sz="3200" i="1" dirty="0"/>
              <a:t>bis</a:t>
            </a:r>
            <a:r>
              <a:rPr lang="en-US" sz="3200" dirty="0"/>
              <a:t>) (1)</a:t>
            </a:r>
          </a:p>
        </p:txBody>
      </p:sp>
      <p:sp>
        <p:nvSpPr>
          <p:cNvPr id="19459" name="Rectangle 3"/>
          <p:cNvSpPr>
            <a:spLocks noGrp="1" noChangeArrowheads="1"/>
          </p:cNvSpPr>
          <p:nvPr>
            <p:ph type="body" idx="1"/>
          </p:nvPr>
        </p:nvSpPr>
        <p:spPr>
          <a:xfrm>
            <a:off x="224138" y="1959023"/>
            <a:ext cx="8164513" cy="4105275"/>
          </a:xfrm>
        </p:spPr>
        <p:txBody>
          <a:bodyPr/>
          <a:lstStyle/>
          <a:p>
            <a:pPr marL="288925" indent="-288925" eaLnBrk="1" hangingPunct="1">
              <a:spcBef>
                <a:spcPct val="25000"/>
              </a:spcBef>
              <a:spcAft>
                <a:spcPct val="35000"/>
              </a:spcAft>
              <a:tabLst>
                <a:tab pos="1262063" algn="l"/>
              </a:tabLst>
            </a:pPr>
            <a:r>
              <a:rPr lang="en-US" dirty="0"/>
              <a:t>Cases concerned:</a:t>
            </a:r>
          </a:p>
          <a:p>
            <a:pPr marL="765175" lvl="1" eaLnBrk="1" hangingPunct="1">
              <a:spcBef>
                <a:spcPct val="25000"/>
              </a:spcBef>
              <a:spcAft>
                <a:spcPct val="35000"/>
              </a:spcAft>
              <a:tabLst>
                <a:tab pos="1262063" algn="l"/>
              </a:tabLst>
            </a:pPr>
            <a:r>
              <a:rPr lang="en-US" dirty="0"/>
              <a:t>corrections which do not affect the filing date of the priority claim</a:t>
            </a:r>
          </a:p>
          <a:p>
            <a:pPr marL="765175" lvl="1" eaLnBrk="1" hangingPunct="1">
              <a:spcBef>
                <a:spcPct val="25000"/>
              </a:spcBef>
              <a:spcAft>
                <a:spcPct val="35000"/>
              </a:spcAft>
              <a:tabLst>
                <a:tab pos="1262063" algn="l"/>
              </a:tabLst>
            </a:pPr>
            <a:r>
              <a:rPr lang="en-US" dirty="0"/>
              <a:t>adding a priority claim with a later filing date than the earliest priority claim present in the application (e.g. second priority claim)</a:t>
            </a:r>
          </a:p>
          <a:p>
            <a:pPr marL="765175" lvl="1" eaLnBrk="1" hangingPunct="1">
              <a:spcBef>
                <a:spcPct val="25000"/>
              </a:spcBef>
              <a:spcAft>
                <a:spcPct val="35000"/>
              </a:spcAft>
              <a:tabLst>
                <a:tab pos="1262063" algn="l"/>
              </a:tabLst>
            </a:pPr>
            <a:r>
              <a:rPr lang="en-US" dirty="0"/>
              <a:t>corrections of the filing date of a priority claim which is not the earliest one</a:t>
            </a:r>
          </a:p>
        </p:txBody>
      </p:sp>
    </p:spTree>
    <p:extLst>
      <p:ext uri="{BB962C8B-B14F-4D97-AF65-F5344CB8AC3E}">
        <p14:creationId xmlns:p14="http://schemas.microsoft.com/office/powerpoint/2010/main" val="40069298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85750" y="238125"/>
            <a:ext cx="8858250" cy="1606550"/>
          </a:xfrm>
        </p:spPr>
        <p:txBody>
          <a:bodyPr/>
          <a:lstStyle/>
          <a:p>
            <a:pPr algn="ctr" eaLnBrk="1" hangingPunct="1"/>
            <a:r>
              <a:rPr lang="en-US" sz="3200" dirty="0"/>
              <a:t>Correction/addition of priority claims </a:t>
            </a:r>
            <a:br>
              <a:rPr lang="en-US" sz="3200" dirty="0"/>
            </a:br>
            <a:r>
              <a:rPr lang="en-US" sz="3200" u="sng" dirty="0"/>
              <a:t>not affecting</a:t>
            </a:r>
            <a:r>
              <a:rPr lang="en-US" sz="3200" dirty="0"/>
              <a:t> the priority date (Rule 26</a:t>
            </a:r>
            <a:r>
              <a:rPr lang="en-US" sz="3200" i="1" dirty="0"/>
              <a:t>bis</a:t>
            </a:r>
            <a:r>
              <a:rPr lang="en-US" sz="3200" dirty="0"/>
              <a:t>) (2)</a:t>
            </a:r>
          </a:p>
        </p:txBody>
      </p:sp>
      <p:sp>
        <p:nvSpPr>
          <p:cNvPr id="20483" name="Rectangle 3"/>
          <p:cNvSpPr>
            <a:spLocks noGrp="1" noChangeArrowheads="1"/>
          </p:cNvSpPr>
          <p:nvPr>
            <p:ph type="body" idx="1"/>
          </p:nvPr>
        </p:nvSpPr>
        <p:spPr>
          <a:xfrm>
            <a:off x="299969" y="1821140"/>
            <a:ext cx="8577263" cy="5221287"/>
          </a:xfrm>
        </p:spPr>
        <p:txBody>
          <a:bodyPr/>
          <a:lstStyle/>
          <a:p>
            <a:pPr marL="288925" indent="-288925" eaLnBrk="1" hangingPunct="1">
              <a:lnSpc>
                <a:spcPct val="95000"/>
              </a:lnSpc>
              <a:spcBef>
                <a:spcPct val="25000"/>
              </a:spcBef>
              <a:spcAft>
                <a:spcPct val="25000"/>
              </a:spcAft>
              <a:tabLst>
                <a:tab pos="1262063" algn="l"/>
              </a:tabLst>
            </a:pPr>
            <a:r>
              <a:rPr lang="en-US" sz="2200" dirty="0"/>
              <a:t>Applicable time limit:</a:t>
            </a:r>
          </a:p>
          <a:p>
            <a:pPr marL="765175" lvl="1" eaLnBrk="1" hangingPunct="1">
              <a:lnSpc>
                <a:spcPct val="95000"/>
              </a:lnSpc>
              <a:spcBef>
                <a:spcPct val="25000"/>
              </a:spcBef>
              <a:spcAft>
                <a:spcPct val="25000"/>
              </a:spcAft>
              <a:tabLst>
                <a:tab pos="1262063" algn="l"/>
              </a:tabLst>
            </a:pPr>
            <a:r>
              <a:rPr lang="en-US" sz="2200" dirty="0"/>
              <a:t>Rule 26</a:t>
            </a:r>
            <a:r>
              <a:rPr lang="en-US" sz="2200" i="1" dirty="0"/>
              <a:t>bis</a:t>
            </a:r>
            <a:r>
              <a:rPr lang="en-US" sz="2200" dirty="0"/>
              <a:t>.1(a):</a:t>
            </a:r>
          </a:p>
          <a:p>
            <a:pPr marL="1241425" lvl="2" indent="-285750" eaLnBrk="1" hangingPunct="1">
              <a:lnSpc>
                <a:spcPct val="95000"/>
              </a:lnSpc>
              <a:spcBef>
                <a:spcPct val="25000"/>
              </a:spcBef>
              <a:spcAft>
                <a:spcPct val="25000"/>
              </a:spcAft>
              <a:tabLst>
                <a:tab pos="1262063" algn="l"/>
              </a:tabLst>
            </a:pPr>
            <a:r>
              <a:rPr lang="en-US" sz="2200" dirty="0"/>
              <a:t>within 4 months from the international filing date; or</a:t>
            </a:r>
          </a:p>
          <a:p>
            <a:pPr marL="1241425" lvl="2" indent="-285750" eaLnBrk="1" hangingPunct="1">
              <a:lnSpc>
                <a:spcPct val="95000"/>
              </a:lnSpc>
              <a:spcBef>
                <a:spcPct val="25000"/>
              </a:spcBef>
              <a:spcAft>
                <a:spcPct val="25000"/>
              </a:spcAft>
              <a:tabLst>
                <a:tab pos="1262063" algn="l"/>
              </a:tabLst>
            </a:pPr>
            <a:r>
              <a:rPr lang="en-US" sz="2200" dirty="0"/>
              <a:t>within 16 months from the priority date, whichever time limit expires later</a:t>
            </a:r>
          </a:p>
          <a:p>
            <a:pPr marL="1241425" lvl="2" indent="-285750" eaLnBrk="1" hangingPunct="1">
              <a:lnSpc>
                <a:spcPct val="95000"/>
              </a:lnSpc>
              <a:spcBef>
                <a:spcPct val="25000"/>
              </a:spcBef>
              <a:spcAft>
                <a:spcPct val="25000"/>
              </a:spcAft>
              <a:tabLst>
                <a:tab pos="1262063" algn="l"/>
              </a:tabLst>
            </a:pPr>
            <a:r>
              <a:rPr lang="en-US" sz="2200" dirty="0"/>
              <a:t>any correction received before the RO or IB has declared the priority claim to be void and not later than </a:t>
            </a:r>
            <a:r>
              <a:rPr lang="en-US" sz="2200" u="sng" dirty="0"/>
              <a:t>one month</a:t>
            </a:r>
            <a:r>
              <a:rPr lang="en-US" sz="2200" dirty="0"/>
              <a:t> after the expiration of the above time limit, will be considered as timely received (Rule 26</a:t>
            </a:r>
            <a:r>
              <a:rPr lang="en-US" sz="2200" i="1" dirty="0"/>
              <a:t>bis</a:t>
            </a:r>
            <a:r>
              <a:rPr lang="en-US" sz="2200" dirty="0"/>
              <a:t>.2(b))</a:t>
            </a:r>
          </a:p>
          <a:p>
            <a:pPr marL="765175" lvl="1" eaLnBrk="1" hangingPunct="1">
              <a:lnSpc>
                <a:spcPct val="95000"/>
              </a:lnSpc>
              <a:spcBef>
                <a:spcPct val="25000"/>
              </a:spcBef>
              <a:spcAft>
                <a:spcPct val="25000"/>
              </a:spcAft>
              <a:buFont typeface="Wingdings" pitchFamily="2" charset="2"/>
              <a:buNone/>
              <a:tabLst>
                <a:tab pos="1262063" algn="l"/>
              </a:tabLst>
            </a:pPr>
            <a:r>
              <a:rPr lang="en-US" sz="2200" dirty="0"/>
              <a:t>	NOTE:  This does not apply to late additions of priority claims</a:t>
            </a:r>
          </a:p>
          <a:p>
            <a:pPr marL="765175" lvl="1" eaLnBrk="1" hangingPunct="1">
              <a:lnSpc>
                <a:spcPct val="95000"/>
              </a:lnSpc>
              <a:spcBef>
                <a:spcPct val="25000"/>
              </a:spcBef>
              <a:spcAft>
                <a:spcPct val="25000"/>
              </a:spcAft>
              <a:tabLst>
                <a:tab pos="1262063" algn="l"/>
              </a:tabLst>
            </a:pPr>
            <a:r>
              <a:rPr lang="en-US" sz="2200" dirty="0"/>
              <a:t>Rule 91: within 26 months from the priority date</a:t>
            </a:r>
          </a:p>
        </p:txBody>
      </p:sp>
    </p:spTree>
    <p:extLst>
      <p:ext uri="{BB962C8B-B14F-4D97-AF65-F5344CB8AC3E}">
        <p14:creationId xmlns:p14="http://schemas.microsoft.com/office/powerpoint/2010/main" val="18241999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27063" y="444500"/>
            <a:ext cx="7772400" cy="900113"/>
          </a:xfrm>
        </p:spPr>
        <p:txBody>
          <a:bodyPr/>
          <a:lstStyle/>
          <a:p>
            <a:pPr algn="ctr" eaLnBrk="1" hangingPunct="1"/>
            <a:r>
              <a:rPr lang="en-US" sz="3200" dirty="0"/>
              <a:t>Invitation to correct by RO or IB (1)</a:t>
            </a:r>
          </a:p>
        </p:txBody>
      </p:sp>
      <p:sp>
        <p:nvSpPr>
          <p:cNvPr id="21507" name="Rectangle 3"/>
          <p:cNvSpPr>
            <a:spLocks noGrp="1" noChangeArrowheads="1"/>
          </p:cNvSpPr>
          <p:nvPr>
            <p:ph type="body" idx="1"/>
          </p:nvPr>
        </p:nvSpPr>
        <p:spPr>
          <a:xfrm>
            <a:off x="676275" y="1454150"/>
            <a:ext cx="7783513" cy="5033963"/>
          </a:xfrm>
        </p:spPr>
        <p:txBody>
          <a:bodyPr/>
          <a:lstStyle/>
          <a:p>
            <a:pPr eaLnBrk="1" hangingPunct="1">
              <a:spcBef>
                <a:spcPct val="25000"/>
              </a:spcBef>
              <a:spcAft>
                <a:spcPct val="25000"/>
              </a:spcAft>
            </a:pPr>
            <a:r>
              <a:rPr lang="en-US" sz="2200" dirty="0"/>
              <a:t>Forms:</a:t>
            </a:r>
          </a:p>
          <a:p>
            <a:pPr marL="868363" lvl="1" indent="-411163" eaLnBrk="1" hangingPunct="1">
              <a:spcBef>
                <a:spcPct val="25000"/>
              </a:spcBef>
              <a:spcAft>
                <a:spcPct val="25000"/>
              </a:spcAft>
            </a:pPr>
            <a:r>
              <a:rPr lang="en-US" sz="2200" dirty="0"/>
              <a:t>receiving Office:  Form PCT/</a:t>
            </a:r>
            <a:r>
              <a:rPr lang="en-US" sz="2200" dirty="0">
                <a:solidFill>
                  <a:srgbClr val="FF0000"/>
                </a:solidFill>
              </a:rPr>
              <a:t>RO/110</a:t>
            </a:r>
          </a:p>
          <a:p>
            <a:pPr marL="868363" lvl="1" indent="-411163" eaLnBrk="1" hangingPunct="1">
              <a:spcBef>
                <a:spcPct val="25000"/>
              </a:spcBef>
              <a:spcAft>
                <a:spcPct val="25000"/>
              </a:spcAft>
            </a:pPr>
            <a:r>
              <a:rPr lang="en-US" sz="2200" dirty="0"/>
              <a:t>International Bureau:  Form PCT/</a:t>
            </a:r>
            <a:r>
              <a:rPr lang="en-US" sz="2200" dirty="0">
                <a:solidFill>
                  <a:srgbClr val="FF0000"/>
                </a:solidFill>
              </a:rPr>
              <a:t>IB/316</a:t>
            </a:r>
          </a:p>
          <a:p>
            <a:pPr eaLnBrk="1" hangingPunct="1">
              <a:spcBef>
                <a:spcPct val="25000"/>
              </a:spcBef>
              <a:spcAft>
                <a:spcPct val="25000"/>
              </a:spcAft>
            </a:pPr>
            <a:r>
              <a:rPr lang="en-US" sz="2200" dirty="0"/>
              <a:t>Invitation (Rule 26</a:t>
            </a:r>
            <a:r>
              <a:rPr lang="en-US" sz="2200" i="1" dirty="0"/>
              <a:t>bis</a:t>
            </a:r>
            <a:r>
              <a:rPr lang="en-US" sz="2200" dirty="0"/>
              <a:t>.2(a)), is issued if:</a:t>
            </a:r>
          </a:p>
          <a:p>
            <a:pPr marL="868363" lvl="1" indent="-411163" eaLnBrk="1" hangingPunct="1">
              <a:spcBef>
                <a:spcPct val="25000"/>
              </a:spcBef>
              <a:spcAft>
                <a:spcPct val="25000"/>
              </a:spcAft>
            </a:pPr>
            <a:r>
              <a:rPr lang="en-US" sz="2200" dirty="0"/>
              <a:t>priority claim does not comply with requirements of Rule 4.10</a:t>
            </a:r>
          </a:p>
          <a:p>
            <a:pPr marL="868363" lvl="1" indent="-411163" eaLnBrk="1" hangingPunct="1">
              <a:spcBef>
                <a:spcPct val="25000"/>
              </a:spcBef>
              <a:spcAft>
                <a:spcPct val="25000"/>
              </a:spcAft>
            </a:pPr>
            <a:r>
              <a:rPr lang="en-US" sz="2200" dirty="0"/>
              <a:t>any indication in the priority claim is inconsistent with the corresponding indication appearing in the priority document</a:t>
            </a:r>
          </a:p>
          <a:p>
            <a:pPr marL="868363" lvl="1" indent="-411163" eaLnBrk="1" hangingPunct="1">
              <a:spcBef>
                <a:spcPct val="25000"/>
              </a:spcBef>
              <a:spcAft>
                <a:spcPct val="25000"/>
              </a:spcAft>
            </a:pPr>
            <a:r>
              <a:rPr lang="en-US" sz="2200" dirty="0"/>
              <a:t>International application has an international filing date outside the priority period</a:t>
            </a:r>
          </a:p>
        </p:txBody>
      </p:sp>
    </p:spTree>
    <p:extLst>
      <p:ext uri="{BB962C8B-B14F-4D97-AF65-F5344CB8AC3E}">
        <p14:creationId xmlns:p14="http://schemas.microsoft.com/office/powerpoint/2010/main" val="27540401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1663" y="665163"/>
            <a:ext cx="7772400" cy="741362"/>
          </a:xfrm>
        </p:spPr>
        <p:txBody>
          <a:bodyPr/>
          <a:lstStyle/>
          <a:p>
            <a:pPr algn="ctr" eaLnBrk="1" hangingPunct="1"/>
            <a:r>
              <a:rPr lang="en-US" sz="3200" dirty="0"/>
              <a:t>Invitation to correct by RO or IB (2)</a:t>
            </a:r>
          </a:p>
        </p:txBody>
      </p:sp>
      <p:sp>
        <p:nvSpPr>
          <p:cNvPr id="22531" name="Rectangle 3"/>
          <p:cNvSpPr>
            <a:spLocks noGrp="1" noChangeArrowheads="1"/>
          </p:cNvSpPr>
          <p:nvPr>
            <p:ph type="body" idx="1"/>
          </p:nvPr>
        </p:nvSpPr>
        <p:spPr>
          <a:xfrm>
            <a:off x="638175" y="1844824"/>
            <a:ext cx="8001000" cy="4554389"/>
          </a:xfrm>
        </p:spPr>
        <p:txBody>
          <a:bodyPr/>
          <a:lstStyle/>
          <a:p>
            <a:pPr eaLnBrk="1" hangingPunct="1">
              <a:spcBef>
                <a:spcPct val="25000"/>
              </a:spcBef>
              <a:spcAft>
                <a:spcPct val="35000"/>
              </a:spcAft>
            </a:pPr>
            <a:r>
              <a:rPr lang="en-US" dirty="0"/>
              <a:t>The RO will also draw the attention of the applicant to the possibility to request restoration of the priority right (Rule 26</a:t>
            </a:r>
            <a:r>
              <a:rPr lang="en-US" i="1" dirty="0"/>
              <a:t>bis</a:t>
            </a:r>
            <a:r>
              <a:rPr lang="en-US" dirty="0"/>
              <a:t>.3) if the international filing date is outside of the priority period but </a:t>
            </a:r>
            <a:r>
              <a:rPr lang="en-US" u="sng" dirty="0"/>
              <a:t>within a period of two months from the date of expiration of the priority period</a:t>
            </a:r>
          </a:p>
          <a:p>
            <a:pPr eaLnBrk="1" hangingPunct="1">
              <a:spcBef>
                <a:spcPct val="25000"/>
              </a:spcBef>
              <a:spcAft>
                <a:spcPct val="35000"/>
              </a:spcAft>
            </a:pPr>
            <a:r>
              <a:rPr lang="en-US" dirty="0"/>
              <a:t>If the applicant does not correct the priority claim in response to the invitation, the priority claim concerned will be considered void, for the purposes of the procedure under the PCT (Rule 26</a:t>
            </a:r>
            <a:r>
              <a:rPr lang="en-US" i="1" dirty="0"/>
              <a:t>bis</a:t>
            </a:r>
            <a:r>
              <a:rPr lang="en-US" dirty="0"/>
              <a:t>.2(b</a:t>
            </a:r>
            <a:r>
              <a:rPr lang="en-US" dirty="0" smtClean="0"/>
              <a:t>)) </a:t>
            </a:r>
            <a:r>
              <a:rPr lang="en-150" dirty="0" smtClean="0"/>
              <a:t>–</a:t>
            </a:r>
            <a:r>
              <a:rPr lang="en-US" dirty="0" smtClean="0"/>
              <a:t> with exceptions on the following slide</a:t>
            </a:r>
            <a:endParaRPr lang="en-US" dirty="0"/>
          </a:p>
        </p:txBody>
      </p:sp>
    </p:spTree>
    <p:extLst>
      <p:ext uri="{BB962C8B-B14F-4D97-AF65-F5344CB8AC3E}">
        <p14:creationId xmlns:p14="http://schemas.microsoft.com/office/powerpoint/2010/main" val="24155982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1663" y="569913"/>
            <a:ext cx="7772400" cy="741362"/>
          </a:xfrm>
        </p:spPr>
        <p:txBody>
          <a:bodyPr/>
          <a:lstStyle/>
          <a:p>
            <a:pPr algn="ctr" eaLnBrk="1" hangingPunct="1"/>
            <a:r>
              <a:rPr lang="en-US" sz="3200" dirty="0"/>
              <a:t>Invitation to correct by RO or IB (3)</a:t>
            </a:r>
          </a:p>
        </p:txBody>
      </p:sp>
      <p:sp>
        <p:nvSpPr>
          <p:cNvPr id="23555" name="Rectangle 3"/>
          <p:cNvSpPr>
            <a:spLocks noGrp="1" noChangeArrowheads="1"/>
          </p:cNvSpPr>
          <p:nvPr>
            <p:ph type="body" idx="1"/>
          </p:nvPr>
        </p:nvSpPr>
        <p:spPr>
          <a:xfrm>
            <a:off x="638175" y="1628775"/>
            <a:ext cx="8001000" cy="4992688"/>
          </a:xfrm>
        </p:spPr>
        <p:txBody>
          <a:bodyPr/>
          <a:lstStyle/>
          <a:p>
            <a:pPr eaLnBrk="1" hangingPunct="1">
              <a:spcBef>
                <a:spcPct val="25000"/>
              </a:spcBef>
              <a:spcAft>
                <a:spcPct val="35000"/>
              </a:spcAft>
            </a:pPr>
            <a:r>
              <a:rPr lang="en-US" dirty="0"/>
              <a:t>However, a priority claim will </a:t>
            </a:r>
            <a:r>
              <a:rPr lang="en-US" u="sng" dirty="0"/>
              <a:t>not be considered void </a:t>
            </a:r>
            <a:r>
              <a:rPr lang="en-US" dirty="0"/>
              <a:t>only because (Rule 26</a:t>
            </a:r>
            <a:r>
              <a:rPr lang="en-US" i="1" dirty="0"/>
              <a:t>bis</a:t>
            </a:r>
            <a:r>
              <a:rPr lang="en-US" dirty="0"/>
              <a:t>.2(c)):</a:t>
            </a:r>
          </a:p>
          <a:p>
            <a:pPr marL="790575" lvl="1" indent="-333375" eaLnBrk="1" hangingPunct="1">
              <a:spcBef>
                <a:spcPct val="25000"/>
              </a:spcBef>
              <a:spcAft>
                <a:spcPct val="35000"/>
              </a:spcAft>
            </a:pPr>
            <a:r>
              <a:rPr lang="en-US" dirty="0"/>
              <a:t>the indication of the number of the earlier application is missing; or</a:t>
            </a:r>
          </a:p>
          <a:p>
            <a:pPr marL="790575" lvl="1" indent="-333375" eaLnBrk="1" hangingPunct="1">
              <a:spcBef>
                <a:spcPct val="25000"/>
              </a:spcBef>
              <a:spcAft>
                <a:spcPct val="35000"/>
              </a:spcAft>
            </a:pPr>
            <a:r>
              <a:rPr lang="en-US" dirty="0"/>
              <a:t>an indication in the priority claim is not the same as the corresponding indication appearing on the priority document;  or</a:t>
            </a:r>
          </a:p>
          <a:p>
            <a:pPr marL="790575" lvl="1" indent="-333375" eaLnBrk="1" hangingPunct="1">
              <a:spcBef>
                <a:spcPct val="25000"/>
              </a:spcBef>
              <a:spcAft>
                <a:spcPct val="35000"/>
              </a:spcAft>
            </a:pPr>
            <a:r>
              <a:rPr lang="en-US" u="sng" dirty="0"/>
              <a:t>the international filing date is outside of the priority period but within a period of two months from the date of expiration of the priority period</a:t>
            </a:r>
          </a:p>
        </p:txBody>
      </p:sp>
    </p:spTree>
    <p:extLst>
      <p:ext uri="{BB962C8B-B14F-4D97-AF65-F5344CB8AC3E}">
        <p14:creationId xmlns:p14="http://schemas.microsoft.com/office/powerpoint/2010/main" val="41838010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9750" y="620713"/>
            <a:ext cx="8135938" cy="949325"/>
          </a:xfrm>
        </p:spPr>
        <p:txBody>
          <a:bodyPr/>
          <a:lstStyle/>
          <a:p>
            <a:pPr algn="ctr"/>
            <a:r>
              <a:rPr lang="en-US" sz="3200" dirty="0"/>
              <a:t>Publication related to priority claims </a:t>
            </a:r>
            <a:r>
              <a:rPr lang="en-US" sz="3200" dirty="0" smtClean="0"/>
              <a:t/>
            </a:r>
            <a:br>
              <a:rPr lang="en-US" sz="3200" dirty="0" smtClean="0"/>
            </a:br>
            <a:r>
              <a:rPr lang="en-US" sz="3200" dirty="0" smtClean="0"/>
              <a:t>(</a:t>
            </a:r>
            <a:r>
              <a:rPr lang="en-US" sz="3200" dirty="0"/>
              <a:t>Rule 26</a:t>
            </a:r>
            <a:r>
              <a:rPr lang="en-US" sz="3200" i="1" dirty="0"/>
              <a:t>bis</a:t>
            </a:r>
            <a:r>
              <a:rPr lang="en-US" sz="3200" dirty="0"/>
              <a:t>.2(e</a:t>
            </a:r>
            <a:r>
              <a:rPr lang="en-US" sz="3200" dirty="0" smtClean="0"/>
              <a:t>))</a:t>
            </a:r>
            <a:endParaRPr lang="en-US" sz="3200" dirty="0"/>
          </a:p>
        </p:txBody>
      </p:sp>
      <p:sp>
        <p:nvSpPr>
          <p:cNvPr id="26627" name="Rectangle 3"/>
          <p:cNvSpPr>
            <a:spLocks noGrp="1" noChangeArrowheads="1"/>
          </p:cNvSpPr>
          <p:nvPr>
            <p:ph type="body" idx="1"/>
          </p:nvPr>
        </p:nvSpPr>
        <p:spPr>
          <a:xfrm>
            <a:off x="539750" y="1772816"/>
            <a:ext cx="7970838" cy="4392488"/>
          </a:xfrm>
        </p:spPr>
        <p:txBody>
          <a:bodyPr/>
          <a:lstStyle/>
          <a:p>
            <a:pPr eaLnBrk="1" hangingPunct="1">
              <a:spcBef>
                <a:spcPct val="25000"/>
              </a:spcBef>
              <a:spcAft>
                <a:spcPct val="35000"/>
              </a:spcAft>
              <a:buFont typeface="Wingdings" panose="05000000000000000000" pitchFamily="2" charset="2"/>
              <a:buChar char="§"/>
            </a:pPr>
            <a:r>
              <a:rPr lang="en-US" dirty="0" smtClean="0"/>
              <a:t>After the expiration of the applicable time limit to correct or add a priority claim, applicant may request the IB (Rule 26</a:t>
            </a:r>
            <a:r>
              <a:rPr lang="en-US" i="1" dirty="0" smtClean="0"/>
              <a:t>bis</a:t>
            </a:r>
            <a:r>
              <a:rPr lang="en-US" dirty="0" smtClean="0"/>
              <a:t>.2(e)) to </a:t>
            </a:r>
            <a:r>
              <a:rPr lang="en-US" u="sng" dirty="0" smtClean="0"/>
              <a:t>publish information concerning the priority claim</a:t>
            </a:r>
            <a:r>
              <a:rPr lang="en-US" dirty="0" smtClean="0"/>
              <a:t> concerned:</a:t>
            </a:r>
          </a:p>
          <a:p>
            <a:pPr marL="868363" lvl="1" indent="-411163">
              <a:spcBef>
                <a:spcPct val="25000"/>
              </a:spcBef>
              <a:spcAft>
                <a:spcPct val="35000"/>
              </a:spcAft>
            </a:pPr>
            <a:r>
              <a:rPr lang="en-US" dirty="0" smtClean="0"/>
              <a:t>within </a:t>
            </a:r>
            <a:r>
              <a:rPr lang="en-US" dirty="0"/>
              <a:t>30 months from priority date; and</a:t>
            </a:r>
          </a:p>
          <a:p>
            <a:pPr marL="868363" lvl="1" indent="-411163">
              <a:spcBef>
                <a:spcPct val="25000"/>
              </a:spcBef>
              <a:spcAft>
                <a:spcPct val="35000"/>
              </a:spcAft>
            </a:pPr>
            <a:r>
              <a:rPr lang="en-US" dirty="0"/>
              <a:t>subject to the payment of a fee</a:t>
            </a:r>
          </a:p>
          <a:p>
            <a:pPr marL="400050">
              <a:spcBef>
                <a:spcPct val="25000"/>
              </a:spcBef>
              <a:spcAft>
                <a:spcPct val="35000"/>
              </a:spcAft>
              <a:buFont typeface="Wingdings" panose="05000000000000000000" pitchFamily="2" charset="2"/>
              <a:buChar char="§"/>
            </a:pPr>
            <a:r>
              <a:rPr lang="en-US" dirty="0" smtClean="0"/>
              <a:t>The publication will not correct the priority claim but serve to alert third parties that correction/addition may be attempted in the national phase.</a:t>
            </a:r>
          </a:p>
          <a:p>
            <a:pPr marL="468313" indent="-411163">
              <a:spcBef>
                <a:spcPct val="25000"/>
              </a:spcBef>
              <a:spcAft>
                <a:spcPct val="35000"/>
              </a:spcAft>
            </a:pPr>
            <a:endParaRPr lang="en-US" dirty="0"/>
          </a:p>
        </p:txBody>
      </p:sp>
    </p:spTree>
    <p:extLst>
      <p:ext uri="{BB962C8B-B14F-4D97-AF65-F5344CB8AC3E}">
        <p14:creationId xmlns:p14="http://schemas.microsoft.com/office/powerpoint/2010/main" val="3706496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28600" y="393701"/>
            <a:ext cx="8686800" cy="9470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88" tIns="25400" rIns="65088" bIns="25400" anchor="ctr"/>
          <a:lstStyle/>
          <a:p>
            <a:pPr algn="l" defTabSz="762000" eaLnBrk="0" hangingPunct="0"/>
            <a:r>
              <a:rPr lang="en-US" sz="3600" dirty="0">
                <a:solidFill>
                  <a:srgbClr val="70899B"/>
                </a:solidFill>
                <a:ea typeface="ヒラギノ角ゴ Pro W3" pitchFamily="1" charset="-128"/>
              </a:rPr>
              <a:t>Traditional patent system vs. PCT system</a:t>
            </a:r>
          </a:p>
        </p:txBody>
      </p:sp>
      <p:sp>
        <p:nvSpPr>
          <p:cNvPr id="24579" name="Rectangle 3"/>
          <p:cNvSpPr>
            <a:spLocks noChangeArrowheads="1"/>
          </p:cNvSpPr>
          <p:nvPr/>
        </p:nvSpPr>
        <p:spPr bwMode="auto">
          <a:xfrm>
            <a:off x="1404938" y="2470150"/>
            <a:ext cx="2857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defTabSz="777875" eaLnBrk="0" hangingPunct="0"/>
            <a:r>
              <a:rPr lang="en-US" sz="1400" b="1">
                <a:ea typeface="ヒラギノ角ゴ Pro W3" pitchFamily="1" charset="-128"/>
              </a:rPr>
              <a:t>0</a:t>
            </a:r>
          </a:p>
        </p:txBody>
      </p:sp>
      <p:sp>
        <p:nvSpPr>
          <p:cNvPr id="24580" name="Rectangle 4"/>
          <p:cNvSpPr>
            <a:spLocks noChangeArrowheads="1"/>
          </p:cNvSpPr>
          <p:nvPr/>
        </p:nvSpPr>
        <p:spPr bwMode="auto">
          <a:xfrm>
            <a:off x="2590800" y="2438400"/>
            <a:ext cx="3841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defTabSz="777875" eaLnBrk="0" hangingPunct="0"/>
            <a:r>
              <a:rPr lang="en-US" sz="1400" b="1">
                <a:ea typeface="ヒラギノ角ゴ Pro W3" pitchFamily="1" charset="-128"/>
              </a:rPr>
              <a:t>12</a:t>
            </a:r>
          </a:p>
        </p:txBody>
      </p:sp>
      <p:sp>
        <p:nvSpPr>
          <p:cNvPr id="24581" name="Rectangle 5"/>
          <p:cNvSpPr>
            <a:spLocks noChangeArrowheads="1"/>
          </p:cNvSpPr>
          <p:nvPr/>
        </p:nvSpPr>
        <p:spPr bwMode="auto">
          <a:xfrm>
            <a:off x="1123950" y="2924175"/>
            <a:ext cx="99377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defTabSz="777875" eaLnBrk="0" hangingPunct="0"/>
            <a:r>
              <a:rPr lang="en-US" sz="1200" b="1">
                <a:ea typeface="ヒラギノ角ゴ Pro W3" pitchFamily="1" charset="-128"/>
              </a:rPr>
              <a:t>File local </a:t>
            </a:r>
            <a:br>
              <a:rPr lang="en-US" sz="1200" b="1">
                <a:ea typeface="ヒラギノ角ゴ Pro W3" pitchFamily="1" charset="-128"/>
              </a:rPr>
            </a:br>
            <a:r>
              <a:rPr lang="en-US" sz="1200" b="1">
                <a:ea typeface="ヒラギノ角ゴ Pro W3" pitchFamily="1" charset="-128"/>
              </a:rPr>
              <a:t>application</a:t>
            </a:r>
          </a:p>
        </p:txBody>
      </p:sp>
      <p:sp>
        <p:nvSpPr>
          <p:cNvPr id="24582" name="Rectangle 6"/>
          <p:cNvSpPr>
            <a:spLocks noChangeArrowheads="1"/>
          </p:cNvSpPr>
          <p:nvPr/>
        </p:nvSpPr>
        <p:spPr bwMode="auto">
          <a:xfrm>
            <a:off x="3629625" y="2279575"/>
            <a:ext cx="1088438" cy="650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defTabSz="777875" eaLnBrk="0" hangingPunct="0">
              <a:spcBef>
                <a:spcPts val="0"/>
              </a:spcBef>
            </a:pPr>
            <a:r>
              <a:rPr lang="en-US" sz="1200" b="1" dirty="0">
                <a:ea typeface="ヒラギノ角ゴ Pro W3" pitchFamily="1" charset="-128"/>
              </a:rPr>
              <a:t>File</a:t>
            </a:r>
          </a:p>
          <a:p>
            <a:pPr defTabSz="777875" eaLnBrk="0" hangingPunct="0">
              <a:spcBef>
                <a:spcPts val="0"/>
              </a:spcBef>
            </a:pPr>
            <a:r>
              <a:rPr lang="en-US" sz="1200" b="1" dirty="0">
                <a:ea typeface="ヒラギノ角ゴ Pro W3" pitchFamily="1" charset="-128"/>
              </a:rPr>
              <a:t>applications</a:t>
            </a:r>
          </a:p>
          <a:p>
            <a:pPr defTabSz="777875" eaLnBrk="0" hangingPunct="0">
              <a:spcBef>
                <a:spcPts val="0"/>
              </a:spcBef>
            </a:pPr>
            <a:r>
              <a:rPr lang="en-US" sz="1200" b="1" dirty="0">
                <a:ea typeface="ヒラギノ角ゴ Pro W3" pitchFamily="1" charset="-128"/>
              </a:rPr>
              <a:t>abroad</a:t>
            </a:r>
          </a:p>
        </p:txBody>
      </p:sp>
      <p:sp>
        <p:nvSpPr>
          <p:cNvPr id="24583" name="Rectangle 7"/>
          <p:cNvSpPr>
            <a:spLocks noChangeArrowheads="1"/>
          </p:cNvSpPr>
          <p:nvPr/>
        </p:nvSpPr>
        <p:spPr bwMode="auto">
          <a:xfrm>
            <a:off x="1196975" y="2209800"/>
            <a:ext cx="83978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algn="l" defTabSz="933450" eaLnBrk="0" hangingPunct="0"/>
            <a:r>
              <a:rPr lang="en-US" sz="1200" b="1">
                <a:ea typeface="ヒラギノ角ゴ Pro W3" pitchFamily="1" charset="-128"/>
              </a:rPr>
              <a:t>(months)</a:t>
            </a:r>
          </a:p>
        </p:txBody>
      </p:sp>
      <p:sp>
        <p:nvSpPr>
          <p:cNvPr id="24584" name="Line 8"/>
          <p:cNvSpPr>
            <a:spLocks noChangeShapeType="1"/>
          </p:cNvSpPr>
          <p:nvPr/>
        </p:nvSpPr>
        <p:spPr bwMode="auto">
          <a:xfrm>
            <a:off x="1547813" y="2743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5" name="Line 9"/>
          <p:cNvSpPr>
            <a:spLocks noChangeShapeType="1"/>
          </p:cNvSpPr>
          <p:nvPr/>
        </p:nvSpPr>
        <p:spPr bwMode="auto">
          <a:xfrm flipH="1">
            <a:off x="1547813" y="28956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586" name="Group 10"/>
          <p:cNvGrpSpPr>
            <a:grpSpLocks/>
          </p:cNvGrpSpPr>
          <p:nvPr/>
        </p:nvGrpSpPr>
        <p:grpSpPr bwMode="auto">
          <a:xfrm>
            <a:off x="2884488" y="2362200"/>
            <a:ext cx="606425" cy="1017588"/>
            <a:chOff x="2016" y="1519"/>
            <a:chExt cx="414" cy="641"/>
          </a:xfrm>
        </p:grpSpPr>
        <p:sp>
          <p:nvSpPr>
            <p:cNvPr id="24587" name="Line 11"/>
            <p:cNvSpPr>
              <a:spLocks noChangeShapeType="1"/>
            </p:cNvSpPr>
            <p:nvPr/>
          </p:nvSpPr>
          <p:spPr bwMode="auto">
            <a:xfrm rot="18900000">
              <a:off x="2016" y="1724"/>
              <a:ext cx="36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8" name="Line 12"/>
            <p:cNvSpPr>
              <a:spLocks noChangeShapeType="1"/>
            </p:cNvSpPr>
            <p:nvPr/>
          </p:nvSpPr>
          <p:spPr bwMode="auto">
            <a:xfrm rot="900000">
              <a:off x="2064" y="1882"/>
              <a:ext cx="36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9" name="Line 13"/>
            <p:cNvSpPr>
              <a:spLocks noChangeShapeType="1"/>
            </p:cNvSpPr>
            <p:nvPr/>
          </p:nvSpPr>
          <p:spPr bwMode="auto">
            <a:xfrm rot="2700000">
              <a:off x="2036" y="1955"/>
              <a:ext cx="32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0" name="Line 14"/>
            <p:cNvSpPr>
              <a:spLocks noChangeShapeType="1"/>
            </p:cNvSpPr>
            <p:nvPr/>
          </p:nvSpPr>
          <p:spPr bwMode="auto">
            <a:xfrm rot="4500000">
              <a:off x="1954" y="1997"/>
              <a:ext cx="32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1" name="Line 15"/>
            <p:cNvSpPr>
              <a:spLocks noChangeShapeType="1"/>
            </p:cNvSpPr>
            <p:nvPr/>
          </p:nvSpPr>
          <p:spPr bwMode="auto">
            <a:xfrm rot="20700000">
              <a:off x="2064" y="1797"/>
              <a:ext cx="36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2" name="Line 16"/>
            <p:cNvSpPr>
              <a:spLocks noChangeShapeType="1"/>
            </p:cNvSpPr>
            <p:nvPr/>
          </p:nvSpPr>
          <p:spPr bwMode="auto">
            <a:xfrm rot="17100000">
              <a:off x="1955" y="1681"/>
              <a:ext cx="326"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593" name="Text Box 17"/>
          <p:cNvSpPr txBox="1">
            <a:spLocks noChangeArrowheads="1"/>
          </p:cNvSpPr>
          <p:nvPr/>
        </p:nvSpPr>
        <p:spPr bwMode="auto">
          <a:xfrm>
            <a:off x="141288" y="2590800"/>
            <a:ext cx="11953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1400" b="1">
                <a:ea typeface="ヒラギノ角ゴ Pro W3" pitchFamily="1" charset="-128"/>
              </a:rPr>
              <a:t>Traditional</a:t>
            </a:r>
            <a:endParaRPr lang="en-US" sz="2400" b="1">
              <a:ea typeface="ヒラギノ角ゴ Pro W3" pitchFamily="1" charset="-128"/>
            </a:endParaRPr>
          </a:p>
        </p:txBody>
      </p:sp>
      <p:sp>
        <p:nvSpPr>
          <p:cNvPr id="24594" name="Rectangle 18"/>
          <p:cNvSpPr>
            <a:spLocks noChangeArrowheads="1"/>
          </p:cNvSpPr>
          <p:nvPr/>
        </p:nvSpPr>
        <p:spPr bwMode="auto">
          <a:xfrm>
            <a:off x="3943350" y="4097338"/>
            <a:ext cx="1876425"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5" name="Rectangle 19"/>
          <p:cNvSpPr>
            <a:spLocks noChangeArrowheads="1"/>
          </p:cNvSpPr>
          <p:nvPr/>
        </p:nvSpPr>
        <p:spPr bwMode="auto">
          <a:xfrm>
            <a:off x="3281363" y="5202238"/>
            <a:ext cx="244475"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pPr>
            <a:endParaRPr lang="en-US"/>
          </a:p>
        </p:txBody>
      </p:sp>
      <p:sp>
        <p:nvSpPr>
          <p:cNvPr id="24596" name="Rectangle 20"/>
          <p:cNvSpPr>
            <a:spLocks noChangeArrowheads="1"/>
          </p:cNvSpPr>
          <p:nvPr/>
        </p:nvSpPr>
        <p:spPr bwMode="auto">
          <a:xfrm>
            <a:off x="1168400" y="3962400"/>
            <a:ext cx="8397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eaLnBrk="0" hangingPunct="0"/>
            <a:r>
              <a:rPr lang="en-US" sz="1200" b="1">
                <a:ea typeface="ヒラギノ角ゴ Pro W3" pitchFamily="1" charset="-128"/>
              </a:rPr>
              <a:t>(months)</a:t>
            </a:r>
            <a:endParaRPr lang="en-US" sz="1200">
              <a:ea typeface="ヒラギノ角ゴ Pro W3" pitchFamily="1" charset="-128"/>
            </a:endParaRPr>
          </a:p>
          <a:p>
            <a:pPr eaLnBrk="0" hangingPunct="0"/>
            <a:endParaRPr lang="en-US" sz="1200">
              <a:ea typeface="ヒラギノ角ゴ Pro W3" pitchFamily="1" charset="-128"/>
            </a:endParaRPr>
          </a:p>
        </p:txBody>
      </p:sp>
      <p:sp>
        <p:nvSpPr>
          <p:cNvPr id="24597" name="Rectangle 21"/>
          <p:cNvSpPr>
            <a:spLocks noChangeArrowheads="1"/>
          </p:cNvSpPr>
          <p:nvPr/>
        </p:nvSpPr>
        <p:spPr bwMode="auto">
          <a:xfrm>
            <a:off x="2457450" y="4691063"/>
            <a:ext cx="1003479" cy="46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eaLnBrk="0" hangingPunct="0">
              <a:spcBef>
                <a:spcPts val="0"/>
              </a:spcBef>
            </a:pPr>
            <a:r>
              <a:rPr lang="en-US" sz="1200" b="1">
                <a:ea typeface="ヒラギノ角ゴ Pro W3" pitchFamily="1" charset="-128"/>
              </a:rPr>
              <a:t>File PCT</a:t>
            </a:r>
          </a:p>
          <a:p>
            <a:pPr eaLnBrk="0" hangingPunct="0">
              <a:spcBef>
                <a:spcPts val="0"/>
              </a:spcBef>
            </a:pPr>
            <a:r>
              <a:rPr lang="en-US" sz="1200" b="1">
                <a:ea typeface="ヒラギノ角ゴ Pro W3" pitchFamily="1" charset="-128"/>
              </a:rPr>
              <a:t>application</a:t>
            </a:r>
            <a:endParaRPr lang="en-US" sz="1200">
              <a:ea typeface="ヒラギノ角ゴ Pro W3" pitchFamily="1" charset="-128"/>
            </a:endParaRPr>
          </a:p>
        </p:txBody>
      </p:sp>
      <p:sp>
        <p:nvSpPr>
          <p:cNvPr id="24598" name="Rectangle 22"/>
          <p:cNvSpPr>
            <a:spLocks noChangeArrowheads="1"/>
          </p:cNvSpPr>
          <p:nvPr/>
        </p:nvSpPr>
        <p:spPr bwMode="auto">
          <a:xfrm>
            <a:off x="2801938" y="4267200"/>
            <a:ext cx="3841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eaLnBrk="0" hangingPunct="0"/>
            <a:r>
              <a:rPr lang="en-US" sz="1400" b="1">
                <a:ea typeface="ヒラギノ角ゴ Pro W3" pitchFamily="1" charset="-128"/>
              </a:rPr>
              <a:t>12</a:t>
            </a:r>
            <a:endParaRPr lang="en-US" sz="1400">
              <a:ea typeface="ヒラギノ角ゴ Pro W3" pitchFamily="1" charset="-128"/>
            </a:endParaRPr>
          </a:p>
        </p:txBody>
      </p:sp>
      <p:sp>
        <p:nvSpPr>
          <p:cNvPr id="24599" name="Rectangle 23"/>
          <p:cNvSpPr>
            <a:spLocks noChangeArrowheads="1"/>
          </p:cNvSpPr>
          <p:nvPr/>
        </p:nvSpPr>
        <p:spPr bwMode="auto">
          <a:xfrm>
            <a:off x="1477963" y="4343400"/>
            <a:ext cx="1730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eaLnBrk="0" hangingPunct="0"/>
            <a:endParaRPr lang="en-US" sz="1400">
              <a:ea typeface="ヒラギノ角ゴ Pro W3" pitchFamily="1" charset="-128"/>
            </a:endParaRPr>
          </a:p>
        </p:txBody>
      </p:sp>
      <p:sp>
        <p:nvSpPr>
          <p:cNvPr id="24600" name="Rectangle 24"/>
          <p:cNvSpPr>
            <a:spLocks noChangeArrowheads="1"/>
          </p:cNvSpPr>
          <p:nvPr/>
        </p:nvSpPr>
        <p:spPr bwMode="auto">
          <a:xfrm>
            <a:off x="7848600" y="4267200"/>
            <a:ext cx="5270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62" tIns="47625" rIns="93662" bIns="47625">
            <a:spAutoFit/>
          </a:bodyPr>
          <a:lstStyle/>
          <a:p>
            <a:pPr eaLnBrk="0" hangingPunct="0"/>
            <a:r>
              <a:rPr lang="en-US" sz="1400" b="1">
                <a:ea typeface="ヒラギノ角ゴ Pro W3" pitchFamily="1" charset="-128"/>
              </a:rPr>
              <a:t>30</a:t>
            </a:r>
            <a:endParaRPr lang="en-US" sz="1400">
              <a:ea typeface="ヒラギノ角ゴ Pro W3" pitchFamily="1" charset="-128"/>
            </a:endParaRPr>
          </a:p>
        </p:txBody>
      </p:sp>
      <p:sp>
        <p:nvSpPr>
          <p:cNvPr id="24601" name="Line 25"/>
          <p:cNvSpPr>
            <a:spLocks noChangeShapeType="1"/>
          </p:cNvSpPr>
          <p:nvPr/>
        </p:nvSpPr>
        <p:spPr bwMode="auto">
          <a:xfrm>
            <a:off x="1528763" y="4645025"/>
            <a:ext cx="6692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pPr>
            <a:endParaRPr lang="en-US"/>
          </a:p>
        </p:txBody>
      </p:sp>
      <p:sp>
        <p:nvSpPr>
          <p:cNvPr id="24602" name="Line 26"/>
          <p:cNvSpPr>
            <a:spLocks noChangeShapeType="1"/>
          </p:cNvSpPr>
          <p:nvPr/>
        </p:nvSpPr>
        <p:spPr bwMode="auto">
          <a:xfrm flipV="1">
            <a:off x="2982913" y="4527550"/>
            <a:ext cx="0" cy="1111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609" name="Group 33"/>
          <p:cNvGrpSpPr>
            <a:grpSpLocks/>
          </p:cNvGrpSpPr>
          <p:nvPr/>
        </p:nvGrpSpPr>
        <p:grpSpPr bwMode="auto">
          <a:xfrm>
            <a:off x="8148638" y="4149725"/>
            <a:ext cx="600075" cy="989013"/>
            <a:chOff x="4047" y="342"/>
            <a:chExt cx="651" cy="1134"/>
          </a:xfrm>
        </p:grpSpPr>
        <p:sp>
          <p:nvSpPr>
            <p:cNvPr id="24610" name="Line 34"/>
            <p:cNvSpPr>
              <a:spLocks noChangeShapeType="1"/>
            </p:cNvSpPr>
            <p:nvPr/>
          </p:nvSpPr>
          <p:spPr bwMode="auto">
            <a:xfrm rot="18900000">
              <a:off x="4047" y="705"/>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1" name="Line 35"/>
            <p:cNvSpPr>
              <a:spLocks noChangeShapeType="1"/>
            </p:cNvSpPr>
            <p:nvPr/>
          </p:nvSpPr>
          <p:spPr bwMode="auto">
            <a:xfrm rot="900000">
              <a:off x="4122" y="984"/>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2" name="Line 36"/>
            <p:cNvSpPr>
              <a:spLocks noChangeShapeType="1"/>
            </p:cNvSpPr>
            <p:nvPr/>
          </p:nvSpPr>
          <p:spPr bwMode="auto">
            <a:xfrm rot="2700000">
              <a:off x="4047" y="1113"/>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3" name="Line 37"/>
            <p:cNvSpPr>
              <a:spLocks noChangeShapeType="1"/>
            </p:cNvSpPr>
            <p:nvPr/>
          </p:nvSpPr>
          <p:spPr bwMode="auto">
            <a:xfrm rot="4500000">
              <a:off x="3918" y="1188"/>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4" name="Line 38"/>
            <p:cNvSpPr>
              <a:spLocks noChangeShapeType="1"/>
            </p:cNvSpPr>
            <p:nvPr/>
          </p:nvSpPr>
          <p:spPr bwMode="auto">
            <a:xfrm rot="20700000">
              <a:off x="4122" y="834"/>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5" name="Line 39"/>
            <p:cNvSpPr>
              <a:spLocks noChangeShapeType="1"/>
            </p:cNvSpPr>
            <p:nvPr/>
          </p:nvSpPr>
          <p:spPr bwMode="auto">
            <a:xfrm rot="17100000">
              <a:off x="3919" y="629"/>
              <a:ext cx="576"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616" name="Rectangle 40"/>
          <p:cNvSpPr>
            <a:spLocks noChangeArrowheads="1"/>
          </p:cNvSpPr>
          <p:nvPr/>
        </p:nvSpPr>
        <p:spPr bwMode="auto">
          <a:xfrm>
            <a:off x="1143000" y="4708525"/>
            <a:ext cx="11255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ts val="0"/>
              </a:spcBef>
            </a:pPr>
            <a:r>
              <a:rPr lang="en-US" sz="1200" b="1" dirty="0">
                <a:ea typeface="ヒラギノ角ゴ Pro W3" pitchFamily="1" charset="-128"/>
              </a:rPr>
              <a:t>File local</a:t>
            </a:r>
          </a:p>
          <a:p>
            <a:pPr algn="l" eaLnBrk="0" hangingPunct="0">
              <a:spcBef>
                <a:spcPts val="0"/>
              </a:spcBef>
            </a:pPr>
            <a:r>
              <a:rPr lang="en-US" sz="1200" b="1" dirty="0">
                <a:ea typeface="ヒラギノ角ゴ Pro W3" pitchFamily="1" charset="-128"/>
              </a:rPr>
              <a:t>application</a:t>
            </a:r>
            <a:endParaRPr lang="en-US" sz="1200" dirty="0">
              <a:ea typeface="ヒラギノ角ゴ Pro W3" pitchFamily="1" charset="-128"/>
            </a:endParaRPr>
          </a:p>
          <a:p>
            <a:pPr algn="l" eaLnBrk="0" hangingPunct="0">
              <a:spcBef>
                <a:spcPts val="0"/>
              </a:spcBef>
            </a:pPr>
            <a:endParaRPr lang="en-US" sz="1200" dirty="0">
              <a:ea typeface="ヒラギノ角ゴ Pro W3" pitchFamily="1" charset="-128"/>
            </a:endParaRPr>
          </a:p>
        </p:txBody>
      </p:sp>
      <p:sp>
        <p:nvSpPr>
          <p:cNvPr id="24617" name="Rectangle 41"/>
          <p:cNvSpPr>
            <a:spLocks noChangeArrowheads="1"/>
          </p:cNvSpPr>
          <p:nvPr/>
        </p:nvSpPr>
        <p:spPr bwMode="auto">
          <a:xfrm>
            <a:off x="7785100" y="3532188"/>
            <a:ext cx="780662" cy="650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eaLnBrk="0" hangingPunct="0">
              <a:spcBef>
                <a:spcPts val="0"/>
              </a:spcBef>
            </a:pPr>
            <a:r>
              <a:rPr lang="en-US" sz="1200" b="1" dirty="0">
                <a:ea typeface="ヒラギノ角ゴ Pro W3" pitchFamily="1" charset="-128"/>
              </a:rPr>
              <a:t>Enter</a:t>
            </a:r>
          </a:p>
          <a:p>
            <a:pPr eaLnBrk="0" hangingPunct="0">
              <a:spcBef>
                <a:spcPts val="0"/>
              </a:spcBef>
            </a:pPr>
            <a:r>
              <a:rPr lang="en-US" sz="1200" b="1" dirty="0">
                <a:ea typeface="ヒラギノ角ゴ Pro W3" pitchFamily="1" charset="-128"/>
              </a:rPr>
              <a:t>national</a:t>
            </a:r>
          </a:p>
          <a:p>
            <a:pPr eaLnBrk="0" hangingPunct="0">
              <a:spcBef>
                <a:spcPts val="0"/>
              </a:spcBef>
            </a:pPr>
            <a:r>
              <a:rPr lang="en-US" sz="1200" b="1" dirty="0">
                <a:ea typeface="ヒラギノ角ゴ Pro W3" pitchFamily="1" charset="-128"/>
              </a:rPr>
              <a:t>phase</a:t>
            </a:r>
            <a:endParaRPr lang="en-US" sz="1200" dirty="0">
              <a:ea typeface="ヒラギノ角ゴ Pro W3" pitchFamily="1" charset="-128"/>
            </a:endParaRPr>
          </a:p>
        </p:txBody>
      </p:sp>
      <p:sp>
        <p:nvSpPr>
          <p:cNvPr id="24619" name="Line 43"/>
          <p:cNvSpPr>
            <a:spLocks noChangeShapeType="1"/>
          </p:cNvSpPr>
          <p:nvPr/>
        </p:nvSpPr>
        <p:spPr bwMode="auto">
          <a:xfrm flipV="1">
            <a:off x="1535113" y="4527550"/>
            <a:ext cx="0" cy="1111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25" name="Text Box 49"/>
          <p:cNvSpPr txBox="1">
            <a:spLocks noChangeArrowheads="1"/>
          </p:cNvSpPr>
          <p:nvPr/>
        </p:nvSpPr>
        <p:spPr bwMode="auto">
          <a:xfrm>
            <a:off x="141288" y="4191000"/>
            <a:ext cx="1266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1400" b="1">
                <a:ea typeface="ヒラギノ角ゴ Pro W3" pitchFamily="1" charset="-128"/>
              </a:rPr>
              <a:t>PCT</a:t>
            </a:r>
          </a:p>
        </p:txBody>
      </p:sp>
      <p:sp>
        <p:nvSpPr>
          <p:cNvPr id="24626" name="Rectangle 50"/>
          <p:cNvSpPr>
            <a:spLocks noChangeArrowheads="1"/>
          </p:cNvSpPr>
          <p:nvPr/>
        </p:nvSpPr>
        <p:spPr bwMode="auto">
          <a:xfrm>
            <a:off x="1408113" y="4191000"/>
            <a:ext cx="2635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62" tIns="47625" rIns="93662" bIns="47625">
            <a:spAutoFit/>
          </a:bodyPr>
          <a:lstStyle/>
          <a:p>
            <a:pPr defTabSz="777875" eaLnBrk="0" hangingPunct="0"/>
            <a:r>
              <a:rPr lang="en-US" sz="1400" b="1">
                <a:ea typeface="ヒラギノ角ゴ Pro W3" pitchFamily="1" charset="-128"/>
              </a:rPr>
              <a:t>0</a:t>
            </a:r>
          </a:p>
        </p:txBody>
      </p:sp>
      <p:sp>
        <p:nvSpPr>
          <p:cNvPr id="24627" name="Rectangle 51"/>
          <p:cNvSpPr>
            <a:spLocks noChangeArrowheads="1"/>
          </p:cNvSpPr>
          <p:nvPr/>
        </p:nvSpPr>
        <p:spPr bwMode="auto">
          <a:xfrm>
            <a:off x="2666436" y="1447938"/>
            <a:ext cx="1112838" cy="85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sz="1100" b="1" dirty="0">
                <a:solidFill>
                  <a:srgbClr val="00408C"/>
                </a:solidFill>
                <a:ea typeface="ヒラギノ角ゴ Pro W3" pitchFamily="1" charset="-128"/>
              </a:rPr>
              <a:t>Fees for:</a:t>
            </a:r>
          </a:p>
          <a:p>
            <a:pPr algn="l" eaLnBrk="0" hangingPunct="0"/>
            <a:r>
              <a:rPr lang="en-US" sz="1100" b="1" dirty="0">
                <a:solidFill>
                  <a:srgbClr val="00408C"/>
                </a:solidFill>
                <a:ea typeface="ヒラギノ角ゴ Pro W3" pitchFamily="1" charset="-128"/>
              </a:rPr>
              <a:t>- translations</a:t>
            </a:r>
            <a:br>
              <a:rPr lang="en-US" sz="1100" b="1" dirty="0">
                <a:solidFill>
                  <a:srgbClr val="00408C"/>
                </a:solidFill>
                <a:ea typeface="ヒラギノ角ゴ Pro W3" pitchFamily="1" charset="-128"/>
              </a:rPr>
            </a:br>
            <a:r>
              <a:rPr lang="en-US" sz="1100" b="1" dirty="0">
                <a:solidFill>
                  <a:srgbClr val="00408C"/>
                </a:solidFill>
                <a:ea typeface="ヒラギノ角ゴ Pro W3" pitchFamily="1" charset="-128"/>
              </a:rPr>
              <a:t>- Office fees</a:t>
            </a:r>
            <a:br>
              <a:rPr lang="en-US" sz="1100" b="1" dirty="0">
                <a:solidFill>
                  <a:srgbClr val="00408C"/>
                </a:solidFill>
                <a:ea typeface="ヒラギノ角ゴ Pro W3" pitchFamily="1" charset="-128"/>
              </a:rPr>
            </a:br>
            <a:r>
              <a:rPr lang="en-US" sz="1100" b="1" dirty="0">
                <a:solidFill>
                  <a:srgbClr val="00408C"/>
                </a:solidFill>
                <a:ea typeface="ヒラギノ角ゴ Pro W3" pitchFamily="1" charset="-128"/>
              </a:rPr>
              <a:t>- local agents</a:t>
            </a:r>
          </a:p>
        </p:txBody>
      </p:sp>
      <p:sp>
        <p:nvSpPr>
          <p:cNvPr id="24628" name="Rectangle 52"/>
          <p:cNvSpPr>
            <a:spLocks noChangeArrowheads="1"/>
          </p:cNvSpPr>
          <p:nvPr/>
        </p:nvSpPr>
        <p:spPr bwMode="auto">
          <a:xfrm>
            <a:off x="7615666" y="2671762"/>
            <a:ext cx="1295400" cy="85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sz="1100" b="1" dirty="0">
                <a:solidFill>
                  <a:srgbClr val="00408C"/>
                </a:solidFill>
                <a:ea typeface="ヒラギノ角ゴ Pro W3" pitchFamily="1" charset="-128"/>
              </a:rPr>
              <a:t>Fees for:</a:t>
            </a:r>
          </a:p>
          <a:p>
            <a:pPr algn="l" eaLnBrk="0" hangingPunct="0"/>
            <a:r>
              <a:rPr lang="en-US" sz="1100" b="1" dirty="0">
                <a:solidFill>
                  <a:srgbClr val="00408C"/>
                </a:solidFill>
                <a:ea typeface="ヒラギノ角ゴ Pro W3" pitchFamily="1" charset="-128"/>
              </a:rPr>
              <a:t>- translations</a:t>
            </a:r>
            <a:br>
              <a:rPr lang="en-US" sz="1100" b="1" dirty="0">
                <a:solidFill>
                  <a:srgbClr val="00408C"/>
                </a:solidFill>
                <a:ea typeface="ヒラギノ角ゴ Pro W3" pitchFamily="1" charset="-128"/>
              </a:rPr>
            </a:br>
            <a:r>
              <a:rPr lang="en-US" sz="1100" b="1" dirty="0">
                <a:solidFill>
                  <a:srgbClr val="00408C"/>
                </a:solidFill>
                <a:ea typeface="ヒラギノ角ゴ Pro W3" pitchFamily="1" charset="-128"/>
              </a:rPr>
              <a:t>- Office fees</a:t>
            </a:r>
            <a:br>
              <a:rPr lang="en-US" sz="1100" b="1" dirty="0">
                <a:solidFill>
                  <a:srgbClr val="00408C"/>
                </a:solidFill>
                <a:ea typeface="ヒラギノ角ゴ Pro W3" pitchFamily="1" charset="-128"/>
              </a:rPr>
            </a:br>
            <a:r>
              <a:rPr lang="en-US" sz="1100" b="1" dirty="0">
                <a:solidFill>
                  <a:srgbClr val="00408C"/>
                </a:solidFill>
                <a:ea typeface="ヒラギノ角ゴ Pro W3" pitchFamily="1" charset="-128"/>
              </a:rPr>
              <a:t>- local agents</a:t>
            </a:r>
          </a:p>
        </p:txBody>
      </p:sp>
    </p:spTree>
    <p:extLst>
      <p:ext uri="{BB962C8B-B14F-4D97-AF65-F5344CB8AC3E}">
        <p14:creationId xmlns:p14="http://schemas.microsoft.com/office/powerpoint/2010/main" val="3976098097"/>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1048384" y="3992563"/>
            <a:ext cx="7601272" cy="2197100"/>
          </a:xfrm>
          <a:noFill/>
        </p:spPr>
        <p:txBody>
          <a:bodyPr/>
          <a:lstStyle/>
          <a:p>
            <a:pPr eaLnBrk="1" hangingPunct="1">
              <a:tabLst>
                <a:tab pos="268288" algn="l"/>
              </a:tabLst>
            </a:pPr>
            <a:r>
              <a:rPr lang="en-US" sz="3400" b="1" dirty="0">
                <a:solidFill>
                  <a:srgbClr val="70899B"/>
                </a:solidFill>
              </a:rPr>
              <a:t>Restoration of the </a:t>
            </a:r>
            <a:r>
              <a:rPr lang="en-US" sz="3400" b="1" dirty="0" smtClean="0">
                <a:solidFill>
                  <a:srgbClr val="70899B"/>
                </a:solidFill>
              </a:rPr>
              <a:t>right </a:t>
            </a:r>
            <a:r>
              <a:rPr lang="en-US" sz="3400" b="1" dirty="0">
                <a:solidFill>
                  <a:srgbClr val="70899B"/>
                </a:solidFill>
              </a:rPr>
              <a:t>of </a:t>
            </a:r>
            <a:r>
              <a:rPr lang="en-US" sz="3400" b="1" dirty="0" smtClean="0">
                <a:solidFill>
                  <a:srgbClr val="70899B"/>
                </a:solidFill>
              </a:rPr>
              <a:t>priority</a:t>
            </a:r>
            <a:endParaRPr lang="en-US" sz="3400" dirty="0">
              <a:solidFill>
                <a:srgbClr val="70899B"/>
              </a:solidFill>
            </a:endParaRPr>
          </a:p>
        </p:txBody>
      </p:sp>
      <p:pic>
        <p:nvPicPr>
          <p:cNvPr id="3075" name="Picture 8" descr="Puce-3_p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997" y="36195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28621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757238"/>
            <a:ext cx="7772400" cy="1220787"/>
          </a:xfrm>
        </p:spPr>
        <p:txBody>
          <a:bodyPr/>
          <a:lstStyle/>
          <a:p>
            <a:pPr algn="ctr" eaLnBrk="1" hangingPunct="1"/>
            <a:r>
              <a:rPr lang="en-US" sz="3200" dirty="0"/>
              <a:t>Restoration of the right of priority - </a:t>
            </a:r>
            <a:br>
              <a:rPr lang="en-US" sz="3200" dirty="0"/>
            </a:br>
            <a:r>
              <a:rPr lang="en-US" sz="3200" dirty="0"/>
              <a:t>Competent Authorities</a:t>
            </a:r>
          </a:p>
        </p:txBody>
      </p:sp>
      <p:sp>
        <p:nvSpPr>
          <p:cNvPr id="27651" name="Rectangle 3"/>
          <p:cNvSpPr>
            <a:spLocks noGrp="1" noChangeArrowheads="1"/>
          </p:cNvSpPr>
          <p:nvPr>
            <p:ph type="body" idx="1"/>
          </p:nvPr>
        </p:nvSpPr>
        <p:spPr>
          <a:xfrm>
            <a:off x="757238" y="2178050"/>
            <a:ext cx="7127875" cy="3784600"/>
          </a:xfrm>
        </p:spPr>
        <p:txBody>
          <a:bodyPr/>
          <a:lstStyle/>
          <a:p>
            <a:pPr eaLnBrk="1" hangingPunct="1">
              <a:lnSpc>
                <a:spcPct val="80000"/>
              </a:lnSpc>
              <a:buFontTx/>
              <a:buNone/>
            </a:pPr>
            <a:endParaRPr lang="en-US" sz="2600" dirty="0"/>
          </a:p>
          <a:p>
            <a:pPr eaLnBrk="1" hangingPunct="1">
              <a:lnSpc>
                <a:spcPct val="80000"/>
              </a:lnSpc>
            </a:pPr>
            <a:r>
              <a:rPr lang="en-US" sz="2600" dirty="0"/>
              <a:t>RO during the international phase </a:t>
            </a:r>
          </a:p>
          <a:p>
            <a:pPr eaLnBrk="1" hangingPunct="1">
              <a:lnSpc>
                <a:spcPct val="80000"/>
              </a:lnSpc>
              <a:buFontTx/>
              <a:buNone/>
            </a:pPr>
            <a:r>
              <a:rPr lang="en-US" sz="2600" dirty="0"/>
              <a:t>	(Rule 26</a:t>
            </a:r>
            <a:r>
              <a:rPr lang="en-US" sz="2600" i="1" dirty="0"/>
              <a:t>bis</a:t>
            </a:r>
            <a:r>
              <a:rPr lang="en-US" sz="2600" dirty="0"/>
              <a:t>.3)</a:t>
            </a:r>
          </a:p>
          <a:p>
            <a:pPr eaLnBrk="1" hangingPunct="1">
              <a:lnSpc>
                <a:spcPct val="80000"/>
              </a:lnSpc>
              <a:buFontTx/>
              <a:buNone/>
            </a:pPr>
            <a:endParaRPr lang="fr-CH" sz="2600" dirty="0"/>
          </a:p>
          <a:p>
            <a:pPr eaLnBrk="1" hangingPunct="1">
              <a:lnSpc>
                <a:spcPct val="80000"/>
              </a:lnSpc>
            </a:pPr>
            <a:r>
              <a:rPr lang="en-US" sz="2600" dirty="0"/>
              <a:t>DO during the national phase</a:t>
            </a:r>
            <a:br>
              <a:rPr lang="en-US" sz="2600" dirty="0"/>
            </a:br>
            <a:r>
              <a:rPr lang="en-US" sz="2600" dirty="0"/>
              <a:t>(Rule 49</a:t>
            </a:r>
            <a:r>
              <a:rPr lang="en-US" sz="2600" i="1" dirty="0"/>
              <a:t>ter</a:t>
            </a:r>
            <a:r>
              <a:rPr lang="en-US" sz="2600" dirty="0"/>
              <a:t>.2)</a:t>
            </a:r>
          </a:p>
        </p:txBody>
      </p:sp>
    </p:spTree>
    <p:extLst>
      <p:ext uri="{BB962C8B-B14F-4D97-AF65-F5344CB8AC3E}">
        <p14:creationId xmlns:p14="http://schemas.microsoft.com/office/powerpoint/2010/main" val="41325858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93713" y="344488"/>
            <a:ext cx="8154987" cy="1068387"/>
          </a:xfrm>
        </p:spPr>
        <p:txBody>
          <a:bodyPr/>
          <a:lstStyle/>
          <a:p>
            <a:pPr eaLnBrk="1" hangingPunct="1"/>
            <a:r>
              <a:rPr lang="en-US" dirty="0"/>
              <a:t>Restoration by RO (Rule 26</a:t>
            </a:r>
            <a:r>
              <a:rPr lang="en-US" i="1" dirty="0"/>
              <a:t>bis</a:t>
            </a:r>
            <a:r>
              <a:rPr lang="en-US" dirty="0"/>
              <a:t>.3)</a:t>
            </a:r>
          </a:p>
        </p:txBody>
      </p:sp>
      <p:sp>
        <p:nvSpPr>
          <p:cNvPr id="29699" name="Rectangle 3"/>
          <p:cNvSpPr>
            <a:spLocks noGrp="1" noChangeArrowheads="1"/>
          </p:cNvSpPr>
          <p:nvPr>
            <p:ph type="body" idx="1"/>
          </p:nvPr>
        </p:nvSpPr>
        <p:spPr>
          <a:xfrm>
            <a:off x="546100" y="1289050"/>
            <a:ext cx="7923213" cy="5043488"/>
          </a:xfrm>
        </p:spPr>
        <p:txBody>
          <a:bodyPr/>
          <a:lstStyle/>
          <a:p>
            <a:pPr marL="288925" indent="-288925" eaLnBrk="1" hangingPunct="1">
              <a:lnSpc>
                <a:spcPct val="95000"/>
              </a:lnSpc>
              <a:spcBef>
                <a:spcPct val="25000"/>
              </a:spcBef>
              <a:spcAft>
                <a:spcPct val="35000"/>
              </a:spcAft>
              <a:tabLst>
                <a:tab pos="476250" algn="l"/>
              </a:tabLst>
            </a:pPr>
            <a:r>
              <a:rPr lang="en-US" dirty="0"/>
              <a:t>Conditions:</a:t>
            </a:r>
          </a:p>
          <a:p>
            <a:pPr marL="898525" lvl="1" indent="-419100" eaLnBrk="1" hangingPunct="1">
              <a:lnSpc>
                <a:spcPct val="95000"/>
              </a:lnSpc>
              <a:spcBef>
                <a:spcPct val="25000"/>
              </a:spcBef>
              <a:spcAft>
                <a:spcPct val="35000"/>
              </a:spcAft>
              <a:tabLst>
                <a:tab pos="476250" algn="l"/>
              </a:tabLst>
            </a:pPr>
            <a:r>
              <a:rPr lang="en-US" dirty="0"/>
              <a:t>request to restore must be filed with the RO </a:t>
            </a:r>
          </a:p>
          <a:p>
            <a:pPr marL="898525" lvl="1" indent="-419100" eaLnBrk="1" hangingPunct="1">
              <a:lnSpc>
                <a:spcPct val="95000"/>
              </a:lnSpc>
              <a:spcBef>
                <a:spcPct val="25000"/>
              </a:spcBef>
              <a:spcAft>
                <a:spcPct val="35000"/>
              </a:spcAft>
              <a:tabLst>
                <a:tab pos="476250" algn="l"/>
              </a:tabLst>
            </a:pPr>
            <a:r>
              <a:rPr lang="en-US" dirty="0"/>
              <a:t>time limit: within a period of </a:t>
            </a:r>
            <a:r>
              <a:rPr lang="en-US" u="sng" dirty="0"/>
              <a:t>2 months from the date of the expiration</a:t>
            </a:r>
            <a:r>
              <a:rPr lang="en-US" dirty="0"/>
              <a:t> of the priority period</a:t>
            </a:r>
          </a:p>
          <a:p>
            <a:pPr marL="898525" lvl="1" indent="-419100" eaLnBrk="1" hangingPunct="1">
              <a:lnSpc>
                <a:spcPct val="95000"/>
              </a:lnSpc>
              <a:spcBef>
                <a:spcPct val="25000"/>
              </a:spcBef>
              <a:spcAft>
                <a:spcPct val="35000"/>
              </a:spcAft>
              <a:tabLst>
                <a:tab pos="476250" algn="l"/>
              </a:tabLst>
            </a:pPr>
            <a:r>
              <a:rPr lang="en-US" dirty="0"/>
              <a:t>filing of </a:t>
            </a:r>
            <a:r>
              <a:rPr lang="en-US" u="sng" dirty="0"/>
              <a:t>statement of reasons</a:t>
            </a:r>
            <a:r>
              <a:rPr lang="en-US" dirty="0"/>
              <a:t> for failure to comply with the time limit</a:t>
            </a:r>
          </a:p>
          <a:p>
            <a:pPr marL="898525" lvl="1" indent="-419100" eaLnBrk="1" hangingPunct="1">
              <a:lnSpc>
                <a:spcPct val="95000"/>
              </a:lnSpc>
              <a:spcBef>
                <a:spcPct val="25000"/>
              </a:spcBef>
              <a:spcAft>
                <a:spcPct val="35000"/>
              </a:spcAft>
              <a:tabLst>
                <a:tab pos="476250" algn="l"/>
              </a:tabLst>
            </a:pPr>
            <a:r>
              <a:rPr lang="en-US" dirty="0"/>
              <a:t>statement should preferably be accompanied by a declaration or other evidence to support such statement</a:t>
            </a:r>
          </a:p>
          <a:p>
            <a:pPr marL="898525" lvl="1" indent="-419100">
              <a:lnSpc>
                <a:spcPct val="95000"/>
              </a:lnSpc>
              <a:spcBef>
                <a:spcPct val="25000"/>
              </a:spcBef>
              <a:spcAft>
                <a:spcPct val="35000"/>
              </a:spcAft>
              <a:tabLst>
                <a:tab pos="476250" algn="l"/>
              </a:tabLst>
            </a:pPr>
            <a:r>
              <a:rPr lang="en-US" dirty="0">
                <a:solidFill>
                  <a:srgbClr val="000000"/>
                </a:solidFill>
              </a:rPr>
              <a:t>where applicable, payment of the required fee</a:t>
            </a:r>
          </a:p>
          <a:p>
            <a:pPr marL="898525" lvl="1" indent="-419100" eaLnBrk="1" hangingPunct="1">
              <a:lnSpc>
                <a:spcPct val="95000"/>
              </a:lnSpc>
              <a:spcBef>
                <a:spcPct val="25000"/>
              </a:spcBef>
              <a:spcAft>
                <a:spcPct val="35000"/>
              </a:spcAft>
              <a:tabLst>
                <a:tab pos="476250" algn="l"/>
              </a:tabLst>
            </a:pPr>
            <a:endParaRPr lang="en-US" dirty="0"/>
          </a:p>
          <a:p>
            <a:pPr marL="898525" lvl="1" indent="-419100" eaLnBrk="1" hangingPunct="1">
              <a:lnSpc>
                <a:spcPct val="95000"/>
              </a:lnSpc>
              <a:spcBef>
                <a:spcPct val="25000"/>
              </a:spcBef>
              <a:spcAft>
                <a:spcPct val="35000"/>
              </a:spcAft>
              <a:tabLst>
                <a:tab pos="476250" algn="l"/>
              </a:tabLst>
            </a:pPr>
            <a:endParaRPr lang="en-US" dirty="0"/>
          </a:p>
        </p:txBody>
      </p:sp>
    </p:spTree>
    <p:extLst>
      <p:ext uri="{BB962C8B-B14F-4D97-AF65-F5344CB8AC3E}">
        <p14:creationId xmlns:p14="http://schemas.microsoft.com/office/powerpoint/2010/main" val="36488179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27050" y="246063"/>
            <a:ext cx="7772400" cy="1296987"/>
          </a:xfrm>
        </p:spPr>
        <p:txBody>
          <a:bodyPr/>
          <a:lstStyle/>
          <a:p>
            <a:pPr algn="ctr" eaLnBrk="1" hangingPunct="1"/>
            <a:r>
              <a:rPr lang="en-US" sz="3200" dirty="0"/>
              <a:t>Restoration of the right of priority</a:t>
            </a:r>
            <a:br>
              <a:rPr lang="en-US" sz="3200" dirty="0"/>
            </a:br>
            <a:r>
              <a:rPr lang="en-US" sz="3200" dirty="0"/>
              <a:t>Applicable criteria</a:t>
            </a:r>
          </a:p>
        </p:txBody>
      </p:sp>
      <p:sp>
        <p:nvSpPr>
          <p:cNvPr id="28675" name="Rectangle 3"/>
          <p:cNvSpPr>
            <a:spLocks noGrp="1" noChangeArrowheads="1"/>
          </p:cNvSpPr>
          <p:nvPr>
            <p:ph type="body" idx="1"/>
          </p:nvPr>
        </p:nvSpPr>
        <p:spPr>
          <a:xfrm>
            <a:off x="568325" y="1543050"/>
            <a:ext cx="7467600" cy="5154613"/>
          </a:xfrm>
        </p:spPr>
        <p:txBody>
          <a:bodyPr/>
          <a:lstStyle/>
          <a:p>
            <a:pPr marL="288925" indent="-288925" eaLnBrk="1" hangingPunct="1">
              <a:lnSpc>
                <a:spcPct val="95000"/>
              </a:lnSpc>
              <a:spcBef>
                <a:spcPct val="25000"/>
              </a:spcBef>
              <a:spcAft>
                <a:spcPct val="30000"/>
              </a:spcAft>
            </a:pPr>
            <a:r>
              <a:rPr lang="en-US" dirty="0"/>
              <a:t>Applicable Rules: 26</a:t>
            </a:r>
            <a:r>
              <a:rPr lang="en-US" i="1" dirty="0"/>
              <a:t>bis</a:t>
            </a:r>
            <a:r>
              <a:rPr lang="en-US" dirty="0"/>
              <a:t>.3(a) and 49</a:t>
            </a:r>
            <a:r>
              <a:rPr lang="en-US" i="1" dirty="0"/>
              <a:t>ter.</a:t>
            </a:r>
            <a:r>
              <a:rPr lang="en-US" dirty="0"/>
              <a:t>2(a)</a:t>
            </a:r>
          </a:p>
          <a:p>
            <a:pPr marL="288925" indent="-288925" eaLnBrk="1" hangingPunct="1">
              <a:lnSpc>
                <a:spcPct val="95000"/>
              </a:lnSpc>
              <a:spcBef>
                <a:spcPct val="25000"/>
              </a:spcBef>
              <a:spcAft>
                <a:spcPct val="30000"/>
              </a:spcAft>
            </a:pPr>
            <a:r>
              <a:rPr lang="en-US" dirty="0"/>
              <a:t>Two possible criteria for restoration:</a:t>
            </a:r>
          </a:p>
          <a:p>
            <a:pPr marL="898525" lvl="1" indent="-430213" eaLnBrk="1" hangingPunct="1">
              <a:lnSpc>
                <a:spcPct val="95000"/>
              </a:lnSpc>
              <a:spcBef>
                <a:spcPct val="25000"/>
              </a:spcBef>
              <a:spcAft>
                <a:spcPct val="30000"/>
              </a:spcAft>
            </a:pPr>
            <a:r>
              <a:rPr lang="en-US" dirty="0"/>
              <a:t>failure to file the application within the priority period occurred in spite of </a:t>
            </a:r>
            <a:r>
              <a:rPr lang="en-US" u="sng" dirty="0"/>
              <a:t>due care</a:t>
            </a:r>
            <a:r>
              <a:rPr lang="en-US" dirty="0"/>
              <a:t> required by the circumstances having been taken</a:t>
            </a:r>
          </a:p>
          <a:p>
            <a:pPr marL="898525" lvl="1" indent="-430213" eaLnBrk="1" hangingPunct="1">
              <a:lnSpc>
                <a:spcPct val="95000"/>
              </a:lnSpc>
              <a:spcBef>
                <a:spcPct val="25000"/>
              </a:spcBef>
              <a:spcAft>
                <a:spcPct val="30000"/>
              </a:spcAft>
            </a:pPr>
            <a:r>
              <a:rPr lang="en-US" dirty="0"/>
              <a:t>failure to file the application within the priority period was </a:t>
            </a:r>
            <a:r>
              <a:rPr lang="en-US" u="sng" dirty="0"/>
              <a:t>unintentional</a:t>
            </a:r>
            <a:endParaRPr lang="en-US" dirty="0"/>
          </a:p>
          <a:p>
            <a:pPr marL="288925" indent="-288925" eaLnBrk="1" hangingPunct="1">
              <a:lnSpc>
                <a:spcPct val="95000"/>
              </a:lnSpc>
              <a:spcBef>
                <a:spcPct val="25000"/>
              </a:spcBef>
              <a:spcAft>
                <a:spcPct val="30000"/>
              </a:spcAft>
            </a:pPr>
            <a:r>
              <a:rPr lang="en-US" dirty="0"/>
              <a:t>All Offices must apply at least one of these criteria and may apply both; </a:t>
            </a:r>
            <a:r>
              <a:rPr lang="en-US" dirty="0" smtClean="0"/>
              <a:t>DOs </a:t>
            </a:r>
            <a:r>
              <a:rPr lang="en-US" dirty="0"/>
              <a:t>may also apply a more favorable criterion in accordance with their national law</a:t>
            </a:r>
          </a:p>
        </p:txBody>
      </p:sp>
    </p:spTree>
    <p:extLst>
      <p:ext uri="{BB962C8B-B14F-4D97-AF65-F5344CB8AC3E}">
        <p14:creationId xmlns:p14="http://schemas.microsoft.com/office/powerpoint/2010/main" val="14119086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7056784" cy="504056"/>
          </a:xfrm>
        </p:spPr>
        <p:txBody>
          <a:bodyPr/>
          <a:lstStyle/>
          <a:p>
            <a:r>
              <a:rPr lang="en-US" sz="2000" dirty="0"/>
              <a:t>PCT Receiving Office Guidelines, para. 166M </a:t>
            </a:r>
          </a:p>
        </p:txBody>
      </p:sp>
      <p:pic>
        <p:nvPicPr>
          <p:cNvPr id="4" name="Content Placeholder 3"/>
          <p:cNvPicPr>
            <a:picLocks noGrp="1" noChangeAspect="1"/>
          </p:cNvPicPr>
          <p:nvPr>
            <p:ph idx="1"/>
          </p:nvPr>
        </p:nvPicPr>
        <p:blipFill>
          <a:blip r:embed="rId3"/>
          <a:stretch>
            <a:fillRect/>
          </a:stretch>
        </p:blipFill>
        <p:spPr>
          <a:xfrm>
            <a:off x="1475656" y="3861048"/>
            <a:ext cx="5256584" cy="2592288"/>
          </a:xfrm>
          <a:prstGeom prst="rect">
            <a:avLst/>
          </a:prstGeom>
        </p:spPr>
      </p:pic>
      <p:pic>
        <p:nvPicPr>
          <p:cNvPr id="8" name="Picture 7"/>
          <p:cNvPicPr>
            <a:picLocks noChangeAspect="1"/>
          </p:cNvPicPr>
          <p:nvPr/>
        </p:nvPicPr>
        <p:blipFill>
          <a:blip r:embed="rId4"/>
          <a:stretch>
            <a:fillRect/>
          </a:stretch>
        </p:blipFill>
        <p:spPr>
          <a:xfrm>
            <a:off x="5364088" y="980728"/>
            <a:ext cx="3456384" cy="1440160"/>
          </a:xfrm>
          <a:prstGeom prst="rect">
            <a:avLst/>
          </a:prstGeom>
        </p:spPr>
      </p:pic>
      <p:pic>
        <p:nvPicPr>
          <p:cNvPr id="9" name="Picture 8"/>
          <p:cNvPicPr>
            <a:picLocks noChangeAspect="1"/>
          </p:cNvPicPr>
          <p:nvPr/>
        </p:nvPicPr>
        <p:blipFill>
          <a:blip r:embed="rId5"/>
          <a:stretch>
            <a:fillRect/>
          </a:stretch>
        </p:blipFill>
        <p:spPr>
          <a:xfrm>
            <a:off x="467544" y="1916832"/>
            <a:ext cx="4320480" cy="1584176"/>
          </a:xfrm>
          <a:prstGeom prst="rect">
            <a:avLst/>
          </a:prstGeom>
        </p:spPr>
      </p:pic>
    </p:spTree>
    <p:extLst>
      <p:ext uri="{BB962C8B-B14F-4D97-AF65-F5344CB8AC3E}">
        <p14:creationId xmlns:p14="http://schemas.microsoft.com/office/powerpoint/2010/main" val="23119281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12" y="166612"/>
            <a:ext cx="8507288" cy="1143000"/>
          </a:xfrm>
        </p:spPr>
        <p:txBody>
          <a:bodyPr/>
          <a:lstStyle/>
          <a:p>
            <a:pPr algn="ctr"/>
            <a:r>
              <a:rPr lang="en-US" sz="3200" dirty="0"/>
              <a:t>Restoration by RO</a:t>
            </a:r>
            <a:br>
              <a:rPr lang="en-US" sz="3200" dirty="0"/>
            </a:br>
            <a:r>
              <a:rPr lang="en-US" sz="3200" dirty="0"/>
              <a:t>Communication of documents to the IB</a:t>
            </a:r>
          </a:p>
        </p:txBody>
      </p:sp>
      <p:sp>
        <p:nvSpPr>
          <p:cNvPr id="3" name="Content Placeholder 2"/>
          <p:cNvSpPr>
            <a:spLocks noGrp="1"/>
          </p:cNvSpPr>
          <p:nvPr>
            <p:ph idx="1"/>
          </p:nvPr>
        </p:nvSpPr>
        <p:spPr>
          <a:xfrm>
            <a:off x="365456" y="1385150"/>
            <a:ext cx="8229600" cy="5203826"/>
          </a:xfrm>
        </p:spPr>
        <p:txBody>
          <a:bodyPr/>
          <a:lstStyle/>
          <a:p>
            <a:pPr>
              <a:spcBef>
                <a:spcPts val="500"/>
              </a:spcBef>
              <a:spcAft>
                <a:spcPts val="500"/>
              </a:spcAft>
            </a:pPr>
            <a:r>
              <a:rPr lang="fr-CH" altLang="en-US" sz="2000" u="sng" dirty="0"/>
              <a:t>General </a:t>
            </a:r>
            <a:r>
              <a:rPr lang="fr-CH" altLang="en-US" sz="2000" u="sng" dirty="0" err="1"/>
              <a:t>Rule</a:t>
            </a:r>
            <a:r>
              <a:rPr lang="fr-CH" altLang="en-US" sz="2000" dirty="0"/>
              <a:t>:  Obligation of the RO to </a:t>
            </a:r>
            <a:r>
              <a:rPr lang="fr-CH" altLang="en-US" sz="2000" dirty="0" err="1"/>
              <a:t>forward</a:t>
            </a:r>
            <a:r>
              <a:rPr lang="fr-CH" altLang="en-US" sz="2000" dirty="0"/>
              <a:t> to the IB all documents </a:t>
            </a:r>
            <a:r>
              <a:rPr lang="fr-CH" altLang="en-US" sz="2000" dirty="0" err="1"/>
              <a:t>received</a:t>
            </a:r>
            <a:r>
              <a:rPr lang="fr-CH" altLang="en-US" sz="2000" dirty="0"/>
              <a:t> </a:t>
            </a:r>
            <a:r>
              <a:rPr lang="fr-CH" altLang="en-US" sz="2000" dirty="0" err="1"/>
              <a:t>from</a:t>
            </a:r>
            <a:r>
              <a:rPr lang="fr-CH" altLang="en-US" sz="2000" dirty="0"/>
              <a:t> the </a:t>
            </a:r>
            <a:r>
              <a:rPr lang="fr-CH" altLang="en-US" sz="2000" dirty="0" err="1"/>
              <a:t>applicant</a:t>
            </a:r>
            <a:r>
              <a:rPr lang="fr-CH" altLang="en-US" sz="2000" dirty="0"/>
              <a:t> in relation to a </a:t>
            </a:r>
            <a:r>
              <a:rPr lang="fr-CH" altLang="en-US" sz="2000" dirty="0" err="1"/>
              <a:t>request</a:t>
            </a:r>
            <a:r>
              <a:rPr lang="fr-CH" altLang="en-US" sz="2000" dirty="0"/>
              <a:t> to restore the </a:t>
            </a:r>
            <a:r>
              <a:rPr lang="fr-CH" altLang="en-US" sz="2000" dirty="0" err="1"/>
              <a:t>priority</a:t>
            </a:r>
            <a:r>
              <a:rPr lang="fr-CH" altLang="en-US" sz="2000" dirty="0"/>
              <a:t> right</a:t>
            </a:r>
          </a:p>
          <a:p>
            <a:pPr>
              <a:spcBef>
                <a:spcPts val="500"/>
              </a:spcBef>
              <a:spcAft>
                <a:spcPts val="500"/>
              </a:spcAft>
            </a:pPr>
            <a:r>
              <a:rPr lang="fr-CH" altLang="en-US" sz="2000" u="sng" dirty="0"/>
              <a:t>Exception</a:t>
            </a:r>
            <a:r>
              <a:rPr lang="fr-CH" altLang="en-US" sz="2000" dirty="0"/>
              <a:t>: </a:t>
            </a:r>
          </a:p>
          <a:p>
            <a:pPr lvl="1">
              <a:spcBef>
                <a:spcPts val="500"/>
              </a:spcBef>
              <a:spcAft>
                <a:spcPts val="500"/>
              </a:spcAft>
            </a:pPr>
            <a:r>
              <a:rPr lang="en-US" altLang="en-US" sz="2000" dirty="0"/>
              <a:t>Upon reasoned request by the applicant or on its own decision, the RO may not forward information, if </a:t>
            </a:r>
          </a:p>
          <a:p>
            <a:pPr lvl="2">
              <a:spcBef>
                <a:spcPts val="500"/>
              </a:spcBef>
              <a:spcAft>
                <a:spcPts val="500"/>
              </a:spcAft>
            </a:pPr>
            <a:r>
              <a:rPr lang="en-US" altLang="en-US" sz="2000" dirty="0"/>
              <a:t>it does not obviously serve the purpose of informing the public about the international application,</a:t>
            </a:r>
          </a:p>
          <a:p>
            <a:pPr lvl="2">
              <a:spcBef>
                <a:spcPts val="500"/>
              </a:spcBef>
              <a:spcAft>
                <a:spcPts val="500"/>
              </a:spcAft>
            </a:pPr>
            <a:r>
              <a:rPr lang="en-US" altLang="en-US" sz="2000" dirty="0"/>
              <a:t>publication of or public access to such information would clearly prejudice the personal or economic interests of any person, and</a:t>
            </a:r>
          </a:p>
          <a:p>
            <a:pPr lvl="2">
              <a:spcBef>
                <a:spcPts val="500"/>
              </a:spcBef>
              <a:spcAft>
                <a:spcPts val="500"/>
              </a:spcAft>
            </a:pPr>
            <a:r>
              <a:rPr lang="en-US" altLang="en-US" sz="2000" dirty="0"/>
              <a:t>there is no prevailing public interest to have access to that information</a:t>
            </a:r>
          </a:p>
          <a:p>
            <a:pPr lvl="1">
              <a:spcBef>
                <a:spcPts val="500"/>
              </a:spcBef>
              <a:spcAft>
                <a:spcPts val="500"/>
              </a:spcAft>
            </a:pPr>
            <a:r>
              <a:rPr lang="fr-CH" altLang="en-US" sz="2000" dirty="0"/>
              <a:t>The </a:t>
            </a:r>
            <a:r>
              <a:rPr lang="fr-CH" altLang="en-US" sz="2000" dirty="0" err="1"/>
              <a:t>applicant</a:t>
            </a:r>
            <a:r>
              <a:rPr lang="fr-CH" altLang="en-US" sz="2000" dirty="0"/>
              <a:t> </a:t>
            </a:r>
            <a:r>
              <a:rPr lang="fr-CH" altLang="en-US" sz="2000" dirty="0" err="1"/>
              <a:t>may</a:t>
            </a:r>
            <a:r>
              <a:rPr lang="fr-CH" altLang="en-US" sz="2000" dirty="0"/>
              <a:t> </a:t>
            </a:r>
            <a:r>
              <a:rPr lang="fr-CH" altLang="en-US" sz="2000" dirty="0" err="1"/>
              <a:t>be</a:t>
            </a:r>
            <a:r>
              <a:rPr lang="fr-CH" altLang="en-US" sz="2000" dirty="0"/>
              <a:t> </a:t>
            </a:r>
            <a:r>
              <a:rPr lang="fr-CH" altLang="en-US" sz="2000" dirty="0" err="1"/>
              <a:t>required</a:t>
            </a:r>
            <a:r>
              <a:rPr lang="fr-CH" altLang="en-US" sz="2000" dirty="0"/>
              <a:t> to </a:t>
            </a:r>
            <a:r>
              <a:rPr lang="fr-CH" altLang="en-US" sz="2000" dirty="0" err="1"/>
              <a:t>submit</a:t>
            </a:r>
            <a:r>
              <a:rPr lang="fr-CH" altLang="en-US" sz="2000" dirty="0"/>
              <a:t> replacement </a:t>
            </a:r>
            <a:r>
              <a:rPr lang="fr-CH" altLang="en-US" sz="2000" dirty="0" err="1"/>
              <a:t>sheets</a:t>
            </a:r>
            <a:endParaRPr lang="fr-CH" altLang="en-US" sz="2000" u="sng" dirty="0"/>
          </a:p>
          <a:p>
            <a:pPr marL="914400" lvl="2" indent="0">
              <a:spcBef>
                <a:spcPts val="500"/>
              </a:spcBef>
              <a:spcAft>
                <a:spcPts val="500"/>
              </a:spcAft>
              <a:buNone/>
            </a:pPr>
            <a:endParaRPr lang="en-US" altLang="en-US" sz="2000" dirty="0"/>
          </a:p>
          <a:p>
            <a:pPr marL="114300" indent="0">
              <a:spcBef>
                <a:spcPts val="500"/>
              </a:spcBef>
              <a:spcAft>
                <a:spcPts val="500"/>
              </a:spcAft>
              <a:buNone/>
            </a:pPr>
            <a:endParaRPr lang="en-US" altLang="en-US" sz="2000" dirty="0"/>
          </a:p>
          <a:p>
            <a:pPr marL="457200" lvl="1" indent="0">
              <a:spcBef>
                <a:spcPts val="500"/>
              </a:spcBef>
              <a:spcAft>
                <a:spcPts val="500"/>
              </a:spcAft>
              <a:buNone/>
            </a:pPr>
            <a:endParaRPr lang="fr-CH" altLang="en-US" sz="2000" dirty="0"/>
          </a:p>
          <a:p>
            <a:pPr>
              <a:spcBef>
                <a:spcPts val="500"/>
              </a:spcBef>
              <a:spcAft>
                <a:spcPts val="500"/>
              </a:spcAft>
            </a:pPr>
            <a:endParaRPr lang="fr-CH" altLang="en-US" sz="2000" dirty="0"/>
          </a:p>
          <a:p>
            <a:pPr marL="457200" lvl="1" indent="0">
              <a:spcBef>
                <a:spcPts val="500"/>
              </a:spcBef>
              <a:spcAft>
                <a:spcPts val="500"/>
              </a:spcAft>
              <a:buNone/>
            </a:pPr>
            <a:endParaRPr lang="en-US" altLang="en-US" sz="2000" dirty="0"/>
          </a:p>
        </p:txBody>
      </p:sp>
    </p:spTree>
    <p:extLst>
      <p:ext uri="{BB962C8B-B14F-4D97-AF65-F5344CB8AC3E}">
        <p14:creationId xmlns:p14="http://schemas.microsoft.com/office/powerpoint/2010/main" val="28519961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82613" y="625475"/>
            <a:ext cx="7772400" cy="1068388"/>
          </a:xfrm>
        </p:spPr>
        <p:txBody>
          <a:bodyPr/>
          <a:lstStyle/>
          <a:p>
            <a:pPr algn="ctr" eaLnBrk="1" hangingPunct="1"/>
            <a:r>
              <a:rPr lang="en-US" sz="3200" dirty="0"/>
              <a:t>Effects of refusal to restore by RO</a:t>
            </a:r>
            <a:br>
              <a:rPr lang="en-US" sz="3200" dirty="0"/>
            </a:br>
            <a:r>
              <a:rPr lang="en-US" sz="3200" dirty="0"/>
              <a:t>(Rule 26</a:t>
            </a:r>
            <a:r>
              <a:rPr lang="en-US" sz="3200" i="1" dirty="0"/>
              <a:t>bis</a:t>
            </a:r>
            <a:r>
              <a:rPr lang="en-US" sz="3200" dirty="0"/>
              <a:t>.3)</a:t>
            </a:r>
          </a:p>
        </p:txBody>
      </p:sp>
      <p:sp>
        <p:nvSpPr>
          <p:cNvPr id="30723" name="Rectangle 3"/>
          <p:cNvSpPr>
            <a:spLocks noGrp="1" noChangeArrowheads="1"/>
          </p:cNvSpPr>
          <p:nvPr>
            <p:ph type="body" idx="1"/>
          </p:nvPr>
        </p:nvSpPr>
        <p:spPr>
          <a:xfrm>
            <a:off x="452438" y="2098675"/>
            <a:ext cx="8296275" cy="3859213"/>
          </a:xfrm>
        </p:spPr>
        <p:txBody>
          <a:bodyPr/>
          <a:lstStyle/>
          <a:p>
            <a:pPr marL="476250" lvl="1" eaLnBrk="1" hangingPunct="1">
              <a:spcBef>
                <a:spcPct val="25000"/>
              </a:spcBef>
              <a:spcAft>
                <a:spcPct val="35000"/>
              </a:spcAft>
              <a:buFont typeface="Wingdings" pitchFamily="2" charset="2"/>
              <a:buChar char="n"/>
            </a:pPr>
            <a:r>
              <a:rPr lang="en-US" dirty="0"/>
              <a:t>Any priority claim to an earlier application filed less than 14 months before the international filing date</a:t>
            </a:r>
          </a:p>
          <a:p>
            <a:pPr marL="1071563" lvl="2" indent="-404813" eaLnBrk="1" hangingPunct="1">
              <a:spcBef>
                <a:spcPct val="25000"/>
              </a:spcBef>
              <a:spcAft>
                <a:spcPct val="35000"/>
              </a:spcAft>
              <a:buFont typeface="Wingdings" pitchFamily="2" charset="2"/>
              <a:buChar char="q"/>
            </a:pPr>
            <a:r>
              <a:rPr lang="en-US" dirty="0"/>
              <a:t>will not be declared void even if priority is not restored by the RO (Rule 26</a:t>
            </a:r>
            <a:r>
              <a:rPr lang="en-US" i="1" dirty="0"/>
              <a:t>bis</a:t>
            </a:r>
            <a:r>
              <a:rPr lang="en-US" dirty="0"/>
              <a:t>.2(c)(iii)) </a:t>
            </a:r>
          </a:p>
          <a:p>
            <a:pPr marL="1071563" lvl="2" indent="-404813" eaLnBrk="1" hangingPunct="1">
              <a:spcBef>
                <a:spcPct val="25000"/>
              </a:spcBef>
              <a:spcAft>
                <a:spcPct val="35000"/>
              </a:spcAft>
              <a:buFont typeface="Wingdings" pitchFamily="2" charset="2"/>
              <a:buChar char="q"/>
            </a:pPr>
            <a:r>
              <a:rPr lang="en-US" u="sng" smtClean="0"/>
              <a:t>will </a:t>
            </a:r>
            <a:r>
              <a:rPr lang="en-US" u="sng" dirty="0" smtClean="0"/>
              <a:t>serve </a:t>
            </a:r>
            <a:r>
              <a:rPr lang="en-US" u="sng" dirty="0"/>
              <a:t>as a basis to calculate time limits during the international phase</a:t>
            </a:r>
          </a:p>
          <a:p>
            <a:pPr marL="476250" lvl="1" eaLnBrk="1" hangingPunct="1">
              <a:spcBef>
                <a:spcPct val="25000"/>
              </a:spcBef>
              <a:spcAft>
                <a:spcPct val="35000"/>
              </a:spcAft>
              <a:buFont typeface="Wingdings" pitchFamily="2" charset="2"/>
              <a:buChar char="n"/>
            </a:pPr>
            <a:r>
              <a:rPr lang="en-US" dirty="0"/>
              <a:t>The validity of such a priority claim in the national phase is not assured</a:t>
            </a:r>
          </a:p>
          <a:p>
            <a:pPr marL="0" indent="0" eaLnBrk="1" hangingPunct="1">
              <a:spcBef>
                <a:spcPct val="25000"/>
              </a:spcBef>
              <a:spcAft>
                <a:spcPct val="35000"/>
              </a:spcAft>
            </a:pPr>
            <a:endParaRPr lang="en-US" dirty="0"/>
          </a:p>
        </p:txBody>
      </p:sp>
    </p:spTree>
    <p:extLst>
      <p:ext uri="{BB962C8B-B14F-4D97-AF65-F5344CB8AC3E}">
        <p14:creationId xmlns:p14="http://schemas.microsoft.com/office/powerpoint/2010/main" val="7564737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00050" y="400050"/>
            <a:ext cx="8383588" cy="1066800"/>
          </a:xfrm>
        </p:spPr>
        <p:txBody>
          <a:bodyPr/>
          <a:lstStyle/>
          <a:p>
            <a:pPr algn="ctr" eaLnBrk="1" hangingPunct="1"/>
            <a:r>
              <a:rPr lang="en-US" sz="3200" dirty="0"/>
              <a:t>Effects of restoration in the </a:t>
            </a:r>
            <a:br>
              <a:rPr lang="en-US" sz="3200" dirty="0"/>
            </a:br>
            <a:r>
              <a:rPr lang="en-US" sz="3200" dirty="0"/>
              <a:t>national phase (Rule 49</a:t>
            </a:r>
            <a:r>
              <a:rPr lang="en-US" sz="3200" i="1" dirty="0"/>
              <a:t>ter.</a:t>
            </a:r>
            <a:r>
              <a:rPr lang="en-US" sz="3200" dirty="0"/>
              <a:t>1)</a:t>
            </a:r>
          </a:p>
        </p:txBody>
      </p:sp>
      <p:sp>
        <p:nvSpPr>
          <p:cNvPr id="31747" name="Rectangle 3"/>
          <p:cNvSpPr>
            <a:spLocks noGrp="1" noChangeArrowheads="1"/>
          </p:cNvSpPr>
          <p:nvPr>
            <p:ph type="body" idx="1"/>
          </p:nvPr>
        </p:nvSpPr>
        <p:spPr>
          <a:xfrm>
            <a:off x="422207" y="1671018"/>
            <a:ext cx="8183562" cy="4932363"/>
          </a:xfrm>
        </p:spPr>
        <p:txBody>
          <a:bodyPr/>
          <a:lstStyle/>
          <a:p>
            <a:pPr marL="396875" indent="-396875" eaLnBrk="1" hangingPunct="1">
              <a:lnSpc>
                <a:spcPct val="90000"/>
              </a:lnSpc>
              <a:spcBef>
                <a:spcPct val="25000"/>
              </a:spcBef>
              <a:spcAft>
                <a:spcPct val="35000"/>
              </a:spcAft>
              <a:tabLst>
                <a:tab pos="476250" algn="l"/>
              </a:tabLst>
            </a:pPr>
            <a:r>
              <a:rPr lang="en-US" sz="2200" dirty="0"/>
              <a:t>Effect of restoration by RO in the national phase:</a:t>
            </a:r>
          </a:p>
          <a:p>
            <a:pPr marL="963613" lvl="1" indent="-452438" eaLnBrk="1" hangingPunct="1">
              <a:lnSpc>
                <a:spcPct val="90000"/>
              </a:lnSpc>
              <a:spcBef>
                <a:spcPct val="25000"/>
              </a:spcBef>
              <a:spcAft>
                <a:spcPct val="35000"/>
              </a:spcAft>
              <a:tabLst>
                <a:tab pos="476250" algn="l"/>
              </a:tabLst>
            </a:pPr>
            <a:r>
              <a:rPr lang="en-US" sz="2200" dirty="0"/>
              <a:t>RO restoration based on the “due care” criterion is effective in all DOs</a:t>
            </a:r>
          </a:p>
          <a:p>
            <a:pPr marL="963613" lvl="1" indent="-452438" eaLnBrk="1" hangingPunct="1">
              <a:lnSpc>
                <a:spcPct val="90000"/>
              </a:lnSpc>
              <a:spcBef>
                <a:spcPct val="25000"/>
              </a:spcBef>
              <a:spcAft>
                <a:spcPct val="35000"/>
              </a:spcAft>
              <a:tabLst>
                <a:tab pos="476250" algn="l"/>
              </a:tabLst>
            </a:pPr>
            <a:r>
              <a:rPr lang="en-US" sz="2200" dirty="0"/>
              <a:t>RO restoration based on the “unintentional” criterion is effective in those DOs which apply that criterion (or a more lenient one)</a:t>
            </a:r>
          </a:p>
          <a:p>
            <a:pPr marL="963613" lvl="1" indent="-452438" eaLnBrk="1" hangingPunct="1">
              <a:lnSpc>
                <a:spcPct val="90000"/>
              </a:lnSpc>
              <a:spcBef>
                <a:spcPct val="25000"/>
              </a:spcBef>
              <a:spcAft>
                <a:spcPct val="35000"/>
              </a:spcAft>
              <a:tabLst>
                <a:tab pos="476250" algn="l"/>
              </a:tabLst>
            </a:pPr>
            <a:r>
              <a:rPr lang="en-US" sz="2200" dirty="0"/>
              <a:t>RO restoration is not conclusively binding on DOs:  limited review by DOs is possible</a:t>
            </a:r>
          </a:p>
          <a:p>
            <a:pPr marL="963613" lvl="1" indent="-452438" eaLnBrk="1" hangingPunct="1">
              <a:lnSpc>
                <a:spcPct val="90000"/>
              </a:lnSpc>
              <a:spcBef>
                <a:spcPct val="25000"/>
              </a:spcBef>
              <a:spcAft>
                <a:spcPct val="35000"/>
              </a:spcAft>
              <a:tabLst>
                <a:tab pos="476250" algn="l"/>
              </a:tabLst>
            </a:pPr>
            <a:r>
              <a:rPr lang="en-US" sz="2200" dirty="0"/>
              <a:t>RO refusal to restore is not binding on DOs</a:t>
            </a:r>
          </a:p>
          <a:p>
            <a:pPr marL="396875" indent="-396875" eaLnBrk="1" hangingPunct="1">
              <a:lnSpc>
                <a:spcPct val="90000"/>
              </a:lnSpc>
              <a:spcBef>
                <a:spcPct val="25000"/>
              </a:spcBef>
              <a:spcAft>
                <a:spcPct val="35000"/>
              </a:spcAft>
              <a:tabLst>
                <a:tab pos="476250" algn="l"/>
              </a:tabLst>
            </a:pPr>
            <a:r>
              <a:rPr lang="en-US" sz="2200" dirty="0"/>
              <a:t>For declarations of incompatibility with the national law (reservations), see the WIPO website at: </a:t>
            </a:r>
            <a:r>
              <a:rPr lang="en-US" sz="2000" dirty="0"/>
              <a:t>www.wipo.int/pct/en/texts/reservations/res_incomp.html</a:t>
            </a:r>
          </a:p>
        </p:txBody>
      </p:sp>
    </p:spTree>
    <p:extLst>
      <p:ext uri="{BB962C8B-B14F-4D97-AF65-F5344CB8AC3E}">
        <p14:creationId xmlns:p14="http://schemas.microsoft.com/office/powerpoint/2010/main" val="32938618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79400" y="209551"/>
            <a:ext cx="8840788" cy="699170"/>
          </a:xfrm>
        </p:spPr>
        <p:txBody>
          <a:bodyPr/>
          <a:lstStyle/>
          <a:p>
            <a:pPr algn="ctr" eaLnBrk="1" hangingPunct="1"/>
            <a:r>
              <a:rPr lang="en-US" sz="3200" dirty="0"/>
              <a:t>Reservations made by Offices</a:t>
            </a:r>
          </a:p>
        </p:txBody>
      </p:sp>
      <p:sp>
        <p:nvSpPr>
          <p:cNvPr id="32771" name="Rectangle 3"/>
          <p:cNvSpPr>
            <a:spLocks noGrp="1" noChangeArrowheads="1"/>
          </p:cNvSpPr>
          <p:nvPr>
            <p:ph type="body" idx="1"/>
          </p:nvPr>
        </p:nvSpPr>
        <p:spPr>
          <a:xfrm>
            <a:off x="327748" y="1196752"/>
            <a:ext cx="8520434" cy="4464496"/>
          </a:xfrm>
        </p:spPr>
        <p:txBody>
          <a:bodyPr/>
          <a:lstStyle/>
          <a:p>
            <a:pPr marL="0" indent="0" eaLnBrk="1" hangingPunct="1">
              <a:spcBef>
                <a:spcPct val="0"/>
              </a:spcBef>
              <a:spcAft>
                <a:spcPts val="0"/>
              </a:spcAft>
              <a:buFontTx/>
              <a:buNone/>
            </a:pPr>
            <a:r>
              <a:rPr lang="en-US" sz="2100" dirty="0"/>
              <a:t>The following Offices have notified the </a:t>
            </a:r>
            <a:r>
              <a:rPr lang="en-US" sz="2100" dirty="0" smtClean="0"/>
              <a:t>IB </a:t>
            </a:r>
            <a:r>
              <a:rPr lang="en-US" sz="2100" dirty="0"/>
              <a:t>of the</a:t>
            </a:r>
          </a:p>
          <a:p>
            <a:pPr marL="0" indent="0" eaLnBrk="1" hangingPunct="1">
              <a:spcBef>
                <a:spcPct val="0"/>
              </a:spcBef>
              <a:spcAft>
                <a:spcPts val="0"/>
              </a:spcAft>
              <a:buFontTx/>
              <a:buNone/>
            </a:pPr>
            <a:r>
              <a:rPr lang="en-US" sz="2100" dirty="0"/>
              <a:t>incompatibility of Rule 26</a:t>
            </a:r>
            <a:r>
              <a:rPr lang="en-US" sz="2100" i="1" dirty="0"/>
              <a:t>bis</a:t>
            </a:r>
            <a:r>
              <a:rPr lang="en-US" sz="2100" dirty="0"/>
              <a:t>.3(a) to (</a:t>
            </a:r>
            <a:r>
              <a:rPr lang="en-US" sz="2100" dirty="0" err="1"/>
              <a:t>i</a:t>
            </a:r>
            <a:r>
              <a:rPr lang="en-US" sz="2100" dirty="0"/>
              <a:t>), Rule 49</a:t>
            </a:r>
            <a:r>
              <a:rPr lang="en-US" sz="2100" i="1" dirty="0"/>
              <a:t>ter</a:t>
            </a:r>
            <a:r>
              <a:rPr lang="en-US" sz="2100" dirty="0"/>
              <a:t>.1(a) to (d) and/or Rule 49</a:t>
            </a:r>
            <a:r>
              <a:rPr lang="en-US" sz="2100" i="1" dirty="0"/>
              <a:t>ter</a:t>
            </a:r>
            <a:r>
              <a:rPr lang="en-US" sz="2100" dirty="0"/>
              <a:t>.2(a) to (g) with their national/regional law:</a:t>
            </a:r>
          </a:p>
          <a:p>
            <a:pPr marL="0" indent="0" eaLnBrk="1" hangingPunct="1">
              <a:spcBef>
                <a:spcPct val="0"/>
              </a:spcBef>
              <a:spcAft>
                <a:spcPts val="0"/>
              </a:spcAft>
              <a:buFontTx/>
              <a:buNone/>
            </a:pPr>
            <a:endParaRPr lang="fr-CH" sz="2100" dirty="0"/>
          </a:p>
          <a:p>
            <a:pPr marL="803275" lvl="1" indent="-355600" eaLnBrk="1" hangingPunct="1">
              <a:spcBef>
                <a:spcPct val="0"/>
              </a:spcBef>
              <a:spcAft>
                <a:spcPts val="0"/>
              </a:spcAft>
            </a:pPr>
            <a:r>
              <a:rPr lang="en-US" sz="2100" dirty="0"/>
              <a:t>Incompatibility as RO (Rule 26</a:t>
            </a:r>
            <a:r>
              <a:rPr lang="en-US" sz="2100" i="1" dirty="0"/>
              <a:t>bis</a:t>
            </a:r>
            <a:r>
              <a:rPr lang="en-US" sz="2100" dirty="0"/>
              <a:t>.3(j)):</a:t>
            </a:r>
          </a:p>
          <a:p>
            <a:pPr marL="803275" lvl="1" indent="-355600" eaLnBrk="1" hangingPunct="1">
              <a:spcBef>
                <a:spcPct val="0"/>
              </a:spcBef>
              <a:spcAft>
                <a:spcPts val="0"/>
              </a:spcAft>
              <a:buFont typeface="Wingdings" pitchFamily="2" charset="2"/>
              <a:buNone/>
            </a:pPr>
            <a:r>
              <a:rPr lang="en-US" sz="2100" dirty="0"/>
              <a:t>	BR, CO, CU, CZ, DE, DZ, GR, ID, IN, KR, PH</a:t>
            </a:r>
          </a:p>
          <a:p>
            <a:pPr marL="803275" lvl="1" indent="-355600" eaLnBrk="1" hangingPunct="1">
              <a:spcBef>
                <a:spcPct val="0"/>
              </a:spcBef>
              <a:spcAft>
                <a:spcPts val="0"/>
              </a:spcAft>
              <a:buFont typeface="Wingdings" pitchFamily="2" charset="2"/>
              <a:buNone/>
            </a:pPr>
            <a:endParaRPr lang="fr-CH" sz="2100" dirty="0"/>
          </a:p>
          <a:p>
            <a:pPr marL="803275" lvl="1" indent="-355600" eaLnBrk="1" hangingPunct="1">
              <a:spcBef>
                <a:spcPct val="0"/>
              </a:spcBef>
              <a:spcAft>
                <a:spcPts val="0"/>
              </a:spcAft>
            </a:pPr>
            <a:r>
              <a:rPr lang="en-US" sz="2100" u="sng" dirty="0"/>
              <a:t>Incompatibility of the effect of decision of RO on DO </a:t>
            </a:r>
            <a:r>
              <a:rPr lang="en-US" sz="2100" dirty="0"/>
              <a:t>(Rule 49</a:t>
            </a:r>
            <a:r>
              <a:rPr lang="en-US" sz="2100" i="1" dirty="0"/>
              <a:t>ter</a:t>
            </a:r>
            <a:r>
              <a:rPr lang="en-US" sz="2100" dirty="0"/>
              <a:t>.1(g)):</a:t>
            </a:r>
          </a:p>
          <a:p>
            <a:pPr marL="803275" lvl="1" indent="-355600">
              <a:spcBef>
                <a:spcPct val="0"/>
              </a:spcBef>
              <a:spcAft>
                <a:spcPts val="0"/>
              </a:spcAft>
              <a:buNone/>
            </a:pPr>
            <a:r>
              <a:rPr lang="en-US" sz="2100" dirty="0"/>
              <a:t>	</a:t>
            </a:r>
            <a:r>
              <a:rPr lang="en-US" sz="2100" dirty="0" smtClean="0"/>
              <a:t>BR, CN</a:t>
            </a:r>
            <a:r>
              <a:rPr lang="en-US" sz="2100" dirty="0"/>
              <a:t>, CO, CU, CZ, DE, DZ, ID, IN, KR, LT, MX, </a:t>
            </a:r>
            <a:r>
              <a:rPr lang="en-US" sz="2100" dirty="0" smtClean="0"/>
              <a:t>PH</a:t>
            </a:r>
            <a:endParaRPr lang="en-US" sz="2100" dirty="0"/>
          </a:p>
          <a:p>
            <a:pPr marL="803275" lvl="1" indent="-355600" eaLnBrk="1" hangingPunct="1">
              <a:spcBef>
                <a:spcPct val="0"/>
              </a:spcBef>
              <a:spcAft>
                <a:spcPts val="0"/>
              </a:spcAft>
            </a:pPr>
            <a:endParaRPr lang="en-US" sz="2100" dirty="0"/>
          </a:p>
          <a:p>
            <a:pPr marL="803275" lvl="1" indent="-355600" eaLnBrk="1" hangingPunct="1">
              <a:spcBef>
                <a:spcPct val="0"/>
              </a:spcBef>
              <a:spcAft>
                <a:spcPts val="0"/>
              </a:spcAft>
            </a:pPr>
            <a:r>
              <a:rPr lang="en-US" sz="2100" u="sng" dirty="0"/>
              <a:t>Incompatibility as DO </a:t>
            </a:r>
            <a:r>
              <a:rPr lang="en-US" sz="2100" dirty="0"/>
              <a:t>(Rule 49</a:t>
            </a:r>
            <a:r>
              <a:rPr lang="en-US" sz="2100" i="1" dirty="0"/>
              <a:t>ter</a:t>
            </a:r>
            <a:r>
              <a:rPr lang="en-US" sz="2100" dirty="0"/>
              <a:t>.2(h)):</a:t>
            </a:r>
          </a:p>
          <a:p>
            <a:pPr marL="803275" lvl="1" indent="-355600">
              <a:spcBef>
                <a:spcPct val="0"/>
              </a:spcBef>
              <a:spcAft>
                <a:spcPts val="0"/>
              </a:spcAft>
              <a:buNone/>
            </a:pPr>
            <a:r>
              <a:rPr lang="en-US" sz="2100" dirty="0"/>
              <a:t>	BR, CA, CN, CO, CU, CZ, DE, DZ, ID, IN, KR, MX, PH</a:t>
            </a:r>
          </a:p>
        </p:txBody>
      </p:sp>
      <p:sp>
        <p:nvSpPr>
          <p:cNvPr id="4" name="Rectangle 4" descr="10%"/>
          <p:cNvSpPr>
            <a:spLocks noChangeArrowheads="1"/>
          </p:cNvSpPr>
          <p:nvPr/>
        </p:nvSpPr>
        <p:spPr bwMode="auto">
          <a:xfrm>
            <a:off x="1091743" y="6086518"/>
            <a:ext cx="6637610" cy="523220"/>
          </a:xfrm>
          <a:prstGeom prst="rect">
            <a:avLst/>
          </a:prstGeom>
          <a:noFill/>
          <a:ln>
            <a:noFill/>
          </a:ln>
          <a:effectLst/>
          <a:extLst>
            <a:ext uri="{909E8E84-426E-40DD-AFC4-6F175D3DCCD1}">
              <a14:hiddenFill xmlns:a14="http://schemas.microsoft.com/office/drawing/2010/main">
                <a:pattFill prst="pct10">
                  <a:fgClr>
                    <a:schemeClr val="tx2"/>
                  </a:fgClr>
                  <a:bgClr>
                    <a:srgbClr val="FFFFFF"/>
                  </a:bgClr>
                </a:pattFill>
              </a14:hiddenFill>
            </a:ex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762000">
              <a:spcBef>
                <a:spcPts val="0"/>
              </a:spcBef>
              <a:buClr>
                <a:srgbClr val="990033"/>
              </a:buClr>
              <a:buSzPct val="120000"/>
              <a:buFont typeface="Wingdings" pitchFamily="2" charset="2"/>
              <a:buNone/>
            </a:pPr>
            <a:r>
              <a:rPr lang="en-US" sz="1400" dirty="0"/>
              <a:t>See the Table of “PCT Reservations, Declarations, Notifications and Incompatibilities” www.wipo.int/pct/en/texts/reservations/res_incomp.html</a:t>
            </a:r>
            <a:endParaRPr lang="fr-FR" sz="1400" dirty="0">
              <a:ea typeface="ヒラギノ角ゴ Pro W3"/>
              <a:cs typeface="ヒラギノ角ゴ Pro W3"/>
            </a:endParaRPr>
          </a:p>
        </p:txBody>
      </p:sp>
      <p:sp>
        <p:nvSpPr>
          <p:cNvPr id="5" name="Rectangle 4" descr="10%"/>
          <p:cNvSpPr>
            <a:spLocks noChangeArrowheads="1"/>
          </p:cNvSpPr>
          <p:nvPr/>
        </p:nvSpPr>
        <p:spPr bwMode="auto">
          <a:xfrm>
            <a:off x="1115069" y="4149080"/>
            <a:ext cx="7296681" cy="307777"/>
          </a:xfrm>
          <a:prstGeom prst="rect">
            <a:avLst/>
          </a:prstGeom>
          <a:noFill/>
          <a:ln>
            <a:noFill/>
          </a:ln>
          <a:effectLst/>
          <a:extLst>
            <a:ext uri="{909E8E84-426E-40DD-AFC4-6F175D3DCCD1}">
              <a14:hiddenFill xmlns:a14="http://schemas.microsoft.com/office/drawing/2010/main">
                <a:pattFill prst="pct10">
                  <a:fgClr>
                    <a:schemeClr val="tx2"/>
                  </a:fgClr>
                  <a:bgClr>
                    <a:srgbClr val="FFFFFF"/>
                  </a:bgClr>
                </a:pattFill>
              </a14:hiddenFill>
            </a:ex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tabLst>
                <a:tab pos="273050" algn="l"/>
              </a:tabLst>
            </a:pPr>
            <a:r>
              <a:rPr lang="en-US" sz="1400" b="1" dirty="0" smtClean="0"/>
              <a:t> </a:t>
            </a:r>
            <a:r>
              <a:rPr lang="en-US" sz="1400" b="1" dirty="0"/>
              <a:t>	</a:t>
            </a:r>
            <a:endParaRPr lang="en-GB" sz="1400" dirty="0"/>
          </a:p>
        </p:txBody>
      </p:sp>
    </p:spTree>
    <p:extLst>
      <p:ext uri="{BB962C8B-B14F-4D97-AF65-F5344CB8AC3E}">
        <p14:creationId xmlns:p14="http://schemas.microsoft.com/office/powerpoint/2010/main" val="25278728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82613" y="625475"/>
            <a:ext cx="7772400" cy="499269"/>
          </a:xfrm>
        </p:spPr>
        <p:txBody>
          <a:bodyPr/>
          <a:lstStyle/>
          <a:p>
            <a:pPr eaLnBrk="1" hangingPunct="1"/>
            <a:endParaRPr lang="en-US" dirty="0"/>
          </a:p>
        </p:txBody>
      </p:sp>
      <p:sp>
        <p:nvSpPr>
          <p:cNvPr id="30723" name="Rectangle 3"/>
          <p:cNvSpPr>
            <a:spLocks noGrp="1" noChangeArrowheads="1"/>
          </p:cNvSpPr>
          <p:nvPr>
            <p:ph type="body" idx="1"/>
          </p:nvPr>
        </p:nvSpPr>
        <p:spPr>
          <a:xfrm>
            <a:off x="452438" y="2098675"/>
            <a:ext cx="8296275" cy="3859213"/>
          </a:xfrm>
        </p:spPr>
        <p:txBody>
          <a:bodyPr/>
          <a:lstStyle/>
          <a:p>
            <a:pPr marL="0" indent="0" eaLnBrk="1" hangingPunct="1">
              <a:spcBef>
                <a:spcPct val="25000"/>
              </a:spcBef>
              <a:spcAft>
                <a:spcPct val="35000"/>
              </a:spcAft>
            </a:pPr>
            <a:endParaRPr lang="en-US" dirty="0"/>
          </a:p>
        </p:txBody>
      </p:sp>
      <p:pic>
        <p:nvPicPr>
          <p:cNvPr id="2" name="Picture 1"/>
          <p:cNvPicPr>
            <a:picLocks noChangeAspect="1"/>
          </p:cNvPicPr>
          <p:nvPr/>
        </p:nvPicPr>
        <p:blipFill>
          <a:blip r:embed="rId3"/>
          <a:stretch>
            <a:fillRect/>
          </a:stretch>
        </p:blipFill>
        <p:spPr>
          <a:xfrm>
            <a:off x="1" y="0"/>
            <a:ext cx="9458324" cy="7172325"/>
          </a:xfrm>
          <a:prstGeom prst="rect">
            <a:avLst/>
          </a:prstGeom>
        </p:spPr>
      </p:pic>
    </p:spTree>
    <p:extLst>
      <p:ext uri="{BB962C8B-B14F-4D97-AF65-F5344CB8AC3E}">
        <p14:creationId xmlns:p14="http://schemas.microsoft.com/office/powerpoint/2010/main" val="2301706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8475" y="485775"/>
            <a:ext cx="7737475" cy="703263"/>
          </a:xfrm>
        </p:spPr>
        <p:txBody>
          <a:bodyPr/>
          <a:lstStyle/>
          <a:p>
            <a:r>
              <a:rPr lang="en-US"/>
              <a:t>PCT system</a:t>
            </a:r>
          </a:p>
        </p:txBody>
      </p:sp>
      <p:sp>
        <p:nvSpPr>
          <p:cNvPr id="11267" name="Rectangle 3"/>
          <p:cNvSpPr>
            <a:spLocks noGrp="1" noChangeArrowheads="1"/>
          </p:cNvSpPr>
          <p:nvPr>
            <p:ph type="body" idx="1"/>
          </p:nvPr>
        </p:nvSpPr>
        <p:spPr>
          <a:xfrm>
            <a:off x="484188" y="1331913"/>
            <a:ext cx="8361362" cy="4640262"/>
          </a:xfrm>
        </p:spPr>
        <p:txBody>
          <a:bodyPr/>
          <a:lstStyle/>
          <a:p>
            <a:pPr marL="0" indent="0">
              <a:spcBef>
                <a:spcPct val="25000"/>
              </a:spcBef>
              <a:spcAft>
                <a:spcPct val="35000"/>
              </a:spcAft>
              <a:buFontTx/>
              <a:buNone/>
            </a:pPr>
            <a:r>
              <a:rPr lang="en-US" dirty="0"/>
              <a:t>Local patent application followed within 12 months by international application under the PCT, claiming Paris Convention priority, with “national phase” commencing at 30 months*:</a:t>
            </a:r>
          </a:p>
          <a:p>
            <a:pPr lvl="1" indent="-381000">
              <a:spcBef>
                <a:spcPct val="0"/>
              </a:spcBef>
            </a:pPr>
            <a:r>
              <a:rPr lang="en-US" dirty="0"/>
              <a:t>one set of formality requirements</a:t>
            </a:r>
          </a:p>
          <a:p>
            <a:pPr lvl="1" indent="-381000">
              <a:spcBef>
                <a:spcPct val="0"/>
              </a:spcBef>
            </a:pPr>
            <a:r>
              <a:rPr lang="en-US" dirty="0"/>
              <a:t>international search</a:t>
            </a:r>
          </a:p>
          <a:p>
            <a:pPr lvl="1" indent="-381000">
              <a:spcBef>
                <a:spcPct val="0"/>
              </a:spcBef>
            </a:pPr>
            <a:r>
              <a:rPr lang="en-US" dirty="0"/>
              <a:t>international publication</a:t>
            </a:r>
          </a:p>
          <a:p>
            <a:pPr lvl="1" indent="-381000">
              <a:spcBef>
                <a:spcPct val="0"/>
              </a:spcBef>
            </a:pPr>
            <a:r>
              <a:rPr lang="en-US" dirty="0"/>
              <a:t>international preliminary examination</a:t>
            </a:r>
          </a:p>
          <a:p>
            <a:pPr lvl="1" indent="-381000">
              <a:spcBef>
                <a:spcPct val="0"/>
              </a:spcBef>
            </a:pPr>
            <a:r>
              <a:rPr lang="en-US" dirty="0"/>
              <a:t>international application can be put in order before national phase</a:t>
            </a:r>
          </a:p>
          <a:p>
            <a:pPr lvl="1" indent="-381000">
              <a:spcBef>
                <a:spcPct val="0"/>
              </a:spcBef>
            </a:pPr>
            <a:r>
              <a:rPr lang="en-US" dirty="0"/>
              <a:t>translations and national fees required at 30 months,* and only if applicant wishes to proceed</a:t>
            </a:r>
            <a:endParaRPr lang="en-US" sz="1800" dirty="0"/>
          </a:p>
        </p:txBody>
      </p:sp>
      <p:sp>
        <p:nvSpPr>
          <p:cNvPr id="11269" name="Rectangle 5"/>
          <p:cNvSpPr>
            <a:spLocks noChangeArrowheads="1"/>
          </p:cNvSpPr>
          <p:nvPr/>
        </p:nvSpPr>
        <p:spPr bwMode="auto">
          <a:xfrm>
            <a:off x="771525" y="6108700"/>
            <a:ext cx="6121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tabLst>
                <a:tab pos="263525" algn="l"/>
              </a:tabLst>
            </a:pPr>
            <a:r>
              <a:rPr lang="en-US" sz="1600" dirty="0">
                <a:ea typeface="ヒラギノ角ゴ Pro W3" pitchFamily="1" charset="-128"/>
              </a:rPr>
              <a:t>*	For exceptions, see 	www.wipo.int/pct/en/texts/reservations/res_incomp.html</a:t>
            </a:r>
          </a:p>
        </p:txBody>
      </p:sp>
    </p:spTree>
    <p:extLst>
      <p:ext uri="{BB962C8B-B14F-4D97-AF65-F5344CB8AC3E}">
        <p14:creationId xmlns:p14="http://schemas.microsoft.com/office/powerpoint/2010/main" val="7111248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800" dirty="0">
                <a:solidFill>
                  <a:schemeClr val="bg1">
                    <a:lumMod val="65000"/>
                  </a:schemeClr>
                </a:solidFill>
              </a:rPr>
              <a:t>Questions </a:t>
            </a:r>
            <a:r>
              <a:rPr lang="en-150" sz="2800" dirty="0" smtClean="0">
                <a:solidFill>
                  <a:schemeClr val="bg1">
                    <a:lumMod val="65000"/>
                  </a:schemeClr>
                </a:solidFill>
              </a:rPr>
              <a:t>–</a:t>
            </a:r>
            <a:r>
              <a:rPr lang="fr-CH" sz="2800" dirty="0" smtClean="0">
                <a:solidFill>
                  <a:schemeClr val="bg1">
                    <a:lumMod val="65000"/>
                  </a:schemeClr>
                </a:solidFill>
              </a:rPr>
              <a:t> </a:t>
            </a:r>
            <a:r>
              <a:rPr lang="fr-CH" sz="2800" dirty="0" err="1" smtClean="0">
                <a:solidFill>
                  <a:schemeClr val="bg1">
                    <a:lumMod val="65000"/>
                  </a:schemeClr>
                </a:solidFill>
              </a:rPr>
              <a:t>priority</a:t>
            </a:r>
            <a:r>
              <a:rPr lang="fr-CH" sz="2800" dirty="0" smtClean="0">
                <a:solidFill>
                  <a:schemeClr val="bg1">
                    <a:lumMod val="65000"/>
                  </a:schemeClr>
                </a:solidFill>
              </a:rPr>
              <a:t> claims</a:t>
            </a:r>
            <a:r>
              <a:rPr lang="en-GB" sz="2800" dirty="0" smtClean="0">
                <a:solidFill>
                  <a:schemeClr val="bg1">
                    <a:lumMod val="65000"/>
                  </a:schemeClr>
                </a:solidFill>
              </a:rPr>
              <a:t/>
            </a:r>
            <a:br>
              <a:rPr lang="en-GB" sz="2800" dirty="0" smtClean="0">
                <a:solidFill>
                  <a:schemeClr val="bg1">
                    <a:lumMod val="65000"/>
                  </a:schemeClr>
                </a:solidFill>
              </a:rPr>
            </a:br>
            <a:r>
              <a:rPr lang="en-GB" sz="2800" dirty="0" smtClean="0">
                <a:solidFill>
                  <a:schemeClr val="bg1">
                    <a:lumMod val="65000"/>
                  </a:schemeClr>
                </a:solidFill>
              </a:rPr>
              <a:t>  </a:t>
            </a:r>
            <a:endParaRPr lang="es-ES" sz="2800" dirty="0"/>
          </a:p>
        </p:txBody>
      </p:sp>
      <p:sp>
        <p:nvSpPr>
          <p:cNvPr id="3" name="Content Placeholder 2"/>
          <p:cNvSpPr>
            <a:spLocks noGrp="1"/>
          </p:cNvSpPr>
          <p:nvPr>
            <p:ph idx="1"/>
          </p:nvPr>
        </p:nvSpPr>
        <p:spPr>
          <a:xfrm>
            <a:off x="457200" y="1844823"/>
            <a:ext cx="8075240" cy="4176465"/>
          </a:xfrm>
        </p:spPr>
        <p:txBody>
          <a:bodyPr/>
          <a:lstStyle/>
          <a:p>
            <a:pPr defTabSz="933450">
              <a:spcBef>
                <a:spcPct val="25000"/>
              </a:spcBef>
              <a:spcAft>
                <a:spcPct val="35000"/>
              </a:spcAft>
              <a:tabLst>
                <a:tab pos="457200" algn="l"/>
              </a:tabLst>
            </a:pPr>
            <a:r>
              <a:rPr lang="en-US" dirty="0" smtClean="0">
                <a:solidFill>
                  <a:srgbClr val="0070C0"/>
                </a:solidFill>
              </a:rPr>
              <a:t>On 8 April 2022 you filed a first patent application and on 6 April 2023 a PCT application. You have omitted to claim priority to the first filing. What can be done ?</a:t>
            </a:r>
          </a:p>
          <a:p>
            <a:pPr marL="857250" lvl="1" indent="-457200" defTabSz="933450">
              <a:spcBef>
                <a:spcPct val="25000"/>
              </a:spcBef>
              <a:spcAft>
                <a:spcPct val="35000"/>
              </a:spcAft>
              <a:buFont typeface="+mj-lt"/>
              <a:buAutoNum type="alphaUcPeriod"/>
              <a:tabLst>
                <a:tab pos="457200" algn="l"/>
              </a:tabLst>
            </a:pPr>
            <a:r>
              <a:rPr lang="en-US" dirty="0" smtClean="0">
                <a:solidFill>
                  <a:srgbClr val="0070C0"/>
                </a:solidFill>
              </a:rPr>
              <a:t>Submit a notice to IB to add the priority claim</a:t>
            </a:r>
          </a:p>
          <a:p>
            <a:pPr marL="857250" lvl="1" indent="-457200" defTabSz="933450">
              <a:spcBef>
                <a:spcPct val="25000"/>
              </a:spcBef>
              <a:spcAft>
                <a:spcPct val="35000"/>
              </a:spcAft>
              <a:buFont typeface="+mj-lt"/>
              <a:buAutoNum type="alphaUcPeriod"/>
              <a:tabLst>
                <a:tab pos="457200" algn="l"/>
              </a:tabLst>
            </a:pPr>
            <a:r>
              <a:rPr lang="en-US" dirty="0" smtClean="0">
                <a:solidFill>
                  <a:srgbClr val="0070C0"/>
                </a:solidFill>
              </a:rPr>
              <a:t>Request restoration of priority right</a:t>
            </a:r>
          </a:p>
          <a:p>
            <a:pPr marL="857250" lvl="1" indent="-457200" defTabSz="933450">
              <a:spcBef>
                <a:spcPct val="25000"/>
              </a:spcBef>
              <a:spcAft>
                <a:spcPct val="35000"/>
              </a:spcAft>
              <a:buFont typeface="+mj-lt"/>
              <a:buAutoNum type="alphaUcPeriod"/>
              <a:tabLst>
                <a:tab pos="457200" algn="l"/>
              </a:tabLst>
            </a:pPr>
            <a:r>
              <a:rPr lang="en-US" dirty="0" smtClean="0">
                <a:solidFill>
                  <a:srgbClr val="0070C0"/>
                </a:solidFill>
              </a:rPr>
              <a:t>Request publication of information concerning a priority claim which can no longer be added.</a:t>
            </a:r>
            <a:endParaRPr lang="en-US" dirty="0">
              <a:solidFill>
                <a:srgbClr val="0070C0"/>
              </a:solidFill>
            </a:endParaRPr>
          </a:p>
        </p:txBody>
      </p:sp>
    </p:spTree>
    <p:extLst>
      <p:ext uri="{BB962C8B-B14F-4D97-AF65-F5344CB8AC3E}">
        <p14:creationId xmlns:p14="http://schemas.microsoft.com/office/powerpoint/2010/main" val="21104628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subTitle" idx="1"/>
          </p:nvPr>
        </p:nvSpPr>
        <p:spPr>
          <a:xfrm>
            <a:off x="1219200" y="3933313"/>
            <a:ext cx="4937125" cy="1406525"/>
          </a:xfrm>
          <a:noFill/>
          <a:ln/>
        </p:spPr>
        <p:txBody>
          <a:bodyPr/>
          <a:lstStyle/>
          <a:p>
            <a:r>
              <a:rPr lang="en-US" sz="3200" b="1" dirty="0">
                <a:solidFill>
                  <a:srgbClr val="70899B"/>
                </a:solidFill>
              </a:rPr>
              <a:t>Recording of </a:t>
            </a:r>
            <a:r>
              <a:rPr lang="en-US" sz="3200" b="1" dirty="0" smtClean="0">
                <a:solidFill>
                  <a:srgbClr val="70899B"/>
                </a:solidFill>
              </a:rPr>
              <a:t>changes </a:t>
            </a:r>
            <a:r>
              <a:rPr lang="en-US" sz="3200" b="1" dirty="0">
                <a:solidFill>
                  <a:srgbClr val="70899B"/>
                </a:solidFill>
              </a:rPr>
              <a:t>under Rule 92</a:t>
            </a:r>
            <a:r>
              <a:rPr lang="en-US" sz="3200" b="1" i="1" dirty="0">
                <a:solidFill>
                  <a:srgbClr val="70899B"/>
                </a:solidFill>
              </a:rPr>
              <a:t>bis</a:t>
            </a:r>
            <a:endParaRPr lang="en-US" sz="2600" dirty="0">
              <a:solidFill>
                <a:srgbClr val="70899B"/>
              </a:solidFill>
            </a:endParaRPr>
          </a:p>
        </p:txBody>
      </p:sp>
      <p:pic>
        <p:nvPicPr>
          <p:cNvPr id="2056" name="Picture 8" descr="Puce-3_p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3" y="3560250"/>
            <a:ext cx="381000"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94561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25475" y="466725"/>
            <a:ext cx="8207375" cy="1096963"/>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a:lstStyle/>
          <a:p>
            <a:pPr algn="ctr"/>
            <a:r>
              <a:rPr lang="en-US" sz="3200" dirty="0"/>
              <a:t>Rule 92</a:t>
            </a:r>
            <a:r>
              <a:rPr lang="en-US" sz="3200" i="1" dirty="0"/>
              <a:t>bis</a:t>
            </a:r>
            <a:r>
              <a:rPr lang="en-US" sz="3200" dirty="0"/>
              <a:t>:  cases covered</a:t>
            </a:r>
            <a:endParaRPr lang="en-US" sz="3200" b="1" dirty="0"/>
          </a:p>
        </p:txBody>
      </p:sp>
      <p:sp>
        <p:nvSpPr>
          <p:cNvPr id="10243" name="Rectangle 3"/>
          <p:cNvSpPr>
            <a:spLocks noGrp="1" noChangeArrowheads="1"/>
          </p:cNvSpPr>
          <p:nvPr>
            <p:ph type="body" idx="1"/>
          </p:nvPr>
        </p:nvSpPr>
        <p:spPr>
          <a:xfrm>
            <a:off x="628650" y="1773238"/>
            <a:ext cx="7872413" cy="4094162"/>
          </a:xfrm>
          <a:noFill/>
          <a:ln/>
          <a:extLst>
            <a:ext uri="{91240B29-F687-4F45-9708-019B960494DF}">
              <a14:hiddenLine xmlns:a14="http://schemas.microsoft.com/office/drawing/2010/main" w="50800">
                <a:solidFill>
                  <a:schemeClr val="tx1"/>
                </a:solidFill>
                <a:miter lim="800000"/>
                <a:headEnd/>
                <a:tailEnd/>
              </a14:hiddenLine>
            </a:ext>
          </a:extLst>
        </p:spPr>
        <p:txBody>
          <a:bodyPr/>
          <a:lstStyle/>
          <a:p>
            <a:pPr marL="355600" indent="-355600" defTabSz="342900">
              <a:spcBef>
                <a:spcPct val="25000"/>
              </a:spcBef>
              <a:spcAft>
                <a:spcPct val="35000"/>
              </a:spcAft>
              <a:tabLst>
                <a:tab pos="1314450" algn="l"/>
                <a:tab pos="2286000" algn="l"/>
              </a:tabLst>
            </a:pPr>
            <a:r>
              <a:rPr lang="en-US" dirty="0"/>
              <a:t>Change of name</a:t>
            </a:r>
          </a:p>
          <a:p>
            <a:pPr marL="355600" indent="-355600" defTabSz="342900">
              <a:spcBef>
                <a:spcPct val="25000"/>
              </a:spcBef>
              <a:spcAft>
                <a:spcPct val="35000"/>
              </a:spcAft>
              <a:tabLst>
                <a:tab pos="1314450" algn="l"/>
                <a:tab pos="2286000" algn="l"/>
              </a:tabLst>
            </a:pPr>
            <a:r>
              <a:rPr lang="en-US" dirty="0"/>
              <a:t>Change of address</a:t>
            </a:r>
          </a:p>
          <a:p>
            <a:pPr marL="355600" indent="-355600" defTabSz="342900">
              <a:spcBef>
                <a:spcPct val="25000"/>
              </a:spcBef>
              <a:spcAft>
                <a:spcPct val="35000"/>
              </a:spcAft>
              <a:tabLst>
                <a:tab pos="1314450" algn="l"/>
                <a:tab pos="2286000" algn="l"/>
              </a:tabLst>
            </a:pPr>
            <a:r>
              <a:rPr lang="en-US" dirty="0"/>
              <a:t>Change of nationality</a:t>
            </a:r>
          </a:p>
          <a:p>
            <a:pPr marL="355600" indent="-355600" defTabSz="342900">
              <a:spcBef>
                <a:spcPct val="25000"/>
              </a:spcBef>
              <a:spcAft>
                <a:spcPct val="35000"/>
              </a:spcAft>
              <a:tabLst>
                <a:tab pos="1314450" algn="l"/>
                <a:tab pos="2286000" algn="l"/>
              </a:tabLst>
            </a:pPr>
            <a:r>
              <a:rPr lang="en-US" dirty="0"/>
              <a:t>Adding/deleting an inventor</a:t>
            </a:r>
          </a:p>
          <a:p>
            <a:pPr marL="355600" indent="-355600" defTabSz="342900">
              <a:spcBef>
                <a:spcPct val="25000"/>
              </a:spcBef>
              <a:spcAft>
                <a:spcPct val="35000"/>
              </a:spcAft>
              <a:tabLst>
                <a:tab pos="1314450" algn="l"/>
                <a:tab pos="2286000" algn="l"/>
              </a:tabLst>
            </a:pPr>
            <a:r>
              <a:rPr lang="en-US" dirty="0"/>
              <a:t>Change of applicant (assignment, addition, deletion)</a:t>
            </a:r>
          </a:p>
          <a:p>
            <a:pPr marL="355600" indent="-355600" defTabSz="342900">
              <a:spcBef>
                <a:spcPct val="25000"/>
              </a:spcBef>
              <a:spcAft>
                <a:spcPct val="35000"/>
              </a:spcAft>
              <a:tabLst>
                <a:tab pos="1314450" algn="l"/>
                <a:tab pos="2286000" algn="l"/>
              </a:tabLst>
            </a:pPr>
            <a:r>
              <a:rPr lang="en-US" dirty="0"/>
              <a:t>Change of agent</a:t>
            </a:r>
          </a:p>
        </p:txBody>
      </p:sp>
    </p:spTree>
    <p:extLst>
      <p:ext uri="{BB962C8B-B14F-4D97-AF65-F5344CB8AC3E}">
        <p14:creationId xmlns:p14="http://schemas.microsoft.com/office/powerpoint/2010/main" val="340044217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19100" y="508000"/>
            <a:ext cx="7669213" cy="1079500"/>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a:lstStyle/>
          <a:p>
            <a:pPr algn="ctr"/>
            <a:r>
              <a:rPr lang="en-US" sz="3200" dirty="0"/>
              <a:t>Request for recording of a change under Rule 92</a:t>
            </a:r>
            <a:r>
              <a:rPr lang="en-US" sz="3200" i="1" dirty="0"/>
              <a:t>bis</a:t>
            </a:r>
            <a:endParaRPr lang="en-US" sz="3200" b="1" i="1" dirty="0"/>
          </a:p>
        </p:txBody>
      </p:sp>
      <p:sp>
        <p:nvSpPr>
          <p:cNvPr id="11267" name="Rectangle 3"/>
          <p:cNvSpPr>
            <a:spLocks noGrp="1" noChangeArrowheads="1"/>
          </p:cNvSpPr>
          <p:nvPr>
            <p:ph type="body" idx="1"/>
          </p:nvPr>
        </p:nvSpPr>
        <p:spPr>
          <a:xfrm>
            <a:off x="455612" y="1709738"/>
            <a:ext cx="8076827" cy="4776787"/>
          </a:xfrm>
          <a:noFill/>
          <a:ln/>
          <a:extLst>
            <a:ext uri="{91240B29-F687-4F45-9708-019B960494DF}">
              <a14:hiddenLine xmlns:a14="http://schemas.microsoft.com/office/drawing/2010/main" w="50800">
                <a:solidFill>
                  <a:schemeClr val="tx1"/>
                </a:solidFill>
                <a:miter lim="800000"/>
                <a:headEnd/>
                <a:tailEnd/>
              </a14:hiddenLine>
            </a:ext>
          </a:extLst>
        </p:spPr>
        <p:txBody>
          <a:bodyPr/>
          <a:lstStyle/>
          <a:p>
            <a:pPr defTabSz="342900">
              <a:spcBef>
                <a:spcPct val="25000"/>
              </a:spcBef>
              <a:spcAft>
                <a:spcPct val="35000"/>
              </a:spcAft>
              <a:tabLst>
                <a:tab pos="342900" algn="l"/>
                <a:tab pos="1714500" algn="l"/>
                <a:tab pos="3657600" algn="l"/>
              </a:tabLst>
            </a:pPr>
            <a:r>
              <a:rPr lang="en-US" dirty="0" err="1" smtClean="0"/>
              <a:t>ePCT</a:t>
            </a:r>
            <a:r>
              <a:rPr lang="en-US" dirty="0" smtClean="0"/>
              <a:t> action</a:t>
            </a:r>
            <a:endParaRPr lang="en-US" dirty="0"/>
          </a:p>
          <a:p>
            <a:pPr defTabSz="342900">
              <a:spcBef>
                <a:spcPct val="25000"/>
              </a:spcBef>
              <a:spcAft>
                <a:spcPct val="35000"/>
              </a:spcAft>
              <a:tabLst>
                <a:tab pos="342900" algn="l"/>
                <a:tab pos="1714500" algn="l"/>
                <a:tab pos="3657600" algn="l"/>
              </a:tabLst>
            </a:pPr>
            <a:r>
              <a:rPr lang="en-US" dirty="0" smtClean="0"/>
              <a:t>Generally </a:t>
            </a:r>
            <a:r>
              <a:rPr lang="en-US" dirty="0"/>
              <a:t>no evidence of the change is required during the international phase  (the </a:t>
            </a:r>
            <a:r>
              <a:rPr lang="en-US" dirty="0" smtClean="0"/>
              <a:t>DOs </a:t>
            </a:r>
            <a:r>
              <a:rPr lang="en-US" dirty="0"/>
              <a:t>may, however, require that evidence (for example, assignment) be submitted once the national phase has been entered)</a:t>
            </a:r>
          </a:p>
          <a:p>
            <a:pPr defTabSz="342900">
              <a:spcBef>
                <a:spcPct val="25000"/>
              </a:spcBef>
              <a:spcAft>
                <a:spcPct val="35000"/>
              </a:spcAft>
              <a:tabLst>
                <a:tab pos="342900" algn="l"/>
                <a:tab pos="1714500" algn="l"/>
                <a:tab pos="3657600" algn="l"/>
              </a:tabLst>
            </a:pPr>
            <a:r>
              <a:rPr lang="en-US" dirty="0"/>
              <a:t>The </a:t>
            </a:r>
            <a:r>
              <a:rPr lang="en-US" dirty="0" smtClean="0"/>
              <a:t>IB </a:t>
            </a:r>
            <a:r>
              <a:rPr lang="en-US" dirty="0"/>
              <a:t>will notify the </a:t>
            </a:r>
            <a:r>
              <a:rPr lang="en-US" dirty="0" smtClean="0"/>
              <a:t>applicant </a:t>
            </a:r>
            <a:r>
              <a:rPr lang="en-US" dirty="0"/>
              <a:t>that the requested change has been </a:t>
            </a:r>
            <a:r>
              <a:rPr lang="en-US" dirty="0" smtClean="0"/>
              <a:t>recorded</a:t>
            </a:r>
          </a:p>
          <a:p>
            <a:pPr defTabSz="342900">
              <a:spcBef>
                <a:spcPct val="25000"/>
              </a:spcBef>
              <a:spcAft>
                <a:spcPct val="35000"/>
              </a:spcAft>
              <a:tabLst>
                <a:tab pos="342900" algn="l"/>
                <a:tab pos="1714500" algn="l"/>
                <a:tab pos="3657600" algn="l"/>
              </a:tabLst>
            </a:pPr>
            <a:r>
              <a:rPr lang="en-US" dirty="0" smtClean="0"/>
              <a:t>Monitor receipt of </a:t>
            </a:r>
            <a:r>
              <a:rPr lang="en-US" dirty="0" smtClean="0">
                <a:solidFill>
                  <a:srgbClr val="0070C0"/>
                </a:solidFill>
              </a:rPr>
              <a:t>Form </a:t>
            </a:r>
            <a:r>
              <a:rPr lang="en-US" dirty="0">
                <a:solidFill>
                  <a:srgbClr val="0070C0"/>
                </a:solidFill>
              </a:rPr>
              <a:t>PCT/IB/306</a:t>
            </a:r>
          </a:p>
        </p:txBody>
      </p:sp>
    </p:spTree>
    <p:extLst>
      <p:ext uri="{BB962C8B-B14F-4D97-AF65-F5344CB8AC3E}">
        <p14:creationId xmlns:p14="http://schemas.microsoft.com/office/powerpoint/2010/main" val="41129516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1099" y="632379"/>
            <a:ext cx="7737475" cy="1144588"/>
          </a:xfrm>
          <a:noFill/>
          <a:ln/>
          <a:extLst>
            <a:ext uri="{91240B29-F687-4F45-9708-019B960494DF}">
              <a14:hiddenLine xmlns:a14="http://schemas.microsoft.com/office/drawing/2010/main" w="25400">
                <a:solidFill>
                  <a:schemeClr val="tx1"/>
                </a:solidFill>
                <a:miter lim="800000"/>
                <a:headEnd/>
                <a:tailEnd/>
              </a14:hiddenLine>
            </a:ext>
          </a:extLst>
        </p:spPr>
        <p:txBody>
          <a:bodyPr anchor="t"/>
          <a:lstStyle/>
          <a:p>
            <a:pPr algn="ctr" defTabSz="933450">
              <a:lnSpc>
                <a:spcPct val="87000"/>
              </a:lnSpc>
            </a:pPr>
            <a:r>
              <a:rPr lang="en-US" sz="3200" dirty="0"/>
              <a:t>Recording of a change in the person </a:t>
            </a:r>
            <a:br>
              <a:rPr lang="en-US" sz="3200" dirty="0"/>
            </a:br>
            <a:r>
              <a:rPr lang="en-US" sz="3200" dirty="0"/>
              <a:t>of the applicant under Rule 92</a:t>
            </a:r>
            <a:r>
              <a:rPr lang="en-US" sz="3200" i="1" dirty="0"/>
              <a:t>bis</a:t>
            </a:r>
          </a:p>
        </p:txBody>
      </p:sp>
      <p:sp>
        <p:nvSpPr>
          <p:cNvPr id="12291" name="Rectangle 3"/>
          <p:cNvSpPr>
            <a:spLocks noGrp="1" noChangeArrowheads="1"/>
          </p:cNvSpPr>
          <p:nvPr>
            <p:ph type="body" idx="1"/>
          </p:nvPr>
        </p:nvSpPr>
        <p:spPr>
          <a:xfrm>
            <a:off x="561424" y="2073829"/>
            <a:ext cx="7924800" cy="4175125"/>
          </a:xfrm>
          <a:noFill/>
          <a:ln/>
          <a:extLst>
            <a:ext uri="{91240B29-F687-4F45-9708-019B960494DF}">
              <a14:hiddenLine xmlns:a14="http://schemas.microsoft.com/office/drawing/2010/main" w="50800">
                <a:solidFill>
                  <a:schemeClr val="tx1"/>
                </a:solidFill>
                <a:miter lim="800000"/>
                <a:headEnd/>
                <a:tailEnd/>
              </a14:hiddenLine>
            </a:ext>
          </a:extLst>
        </p:spPr>
        <p:txBody>
          <a:bodyPr/>
          <a:lstStyle/>
          <a:p>
            <a:pPr marL="457200" indent="-457200" defTabSz="342900">
              <a:spcBef>
                <a:spcPct val="25000"/>
              </a:spcBef>
              <a:spcAft>
                <a:spcPct val="35000"/>
              </a:spcAft>
              <a:tabLst>
                <a:tab pos="1714500" algn="l"/>
                <a:tab pos="3657600" algn="l"/>
              </a:tabLst>
            </a:pPr>
            <a:r>
              <a:rPr lang="en-US" dirty="0"/>
              <a:t>Where such request is made by a person not yet named in the request (“the new applicant”) without the written consent of the (“old”) applicant, a copy of an assignment or other documentary evidence supporting the change in person must be filed with the request for the change</a:t>
            </a:r>
          </a:p>
          <a:p>
            <a:pPr marL="457200" indent="-457200" defTabSz="342900">
              <a:spcBef>
                <a:spcPct val="25000"/>
              </a:spcBef>
              <a:spcAft>
                <a:spcPct val="35000"/>
              </a:spcAft>
              <a:tabLst>
                <a:tab pos="1714500" algn="l"/>
                <a:tab pos="3657600" algn="l"/>
              </a:tabLst>
            </a:pPr>
            <a:r>
              <a:rPr lang="en-US" dirty="0"/>
              <a:t>Where such request is made by an agent of the new applicant, a power of attorney signed by the new applicant must be furnished at the same time</a:t>
            </a:r>
            <a:endParaRPr lang="en-US" b="1" dirty="0"/>
          </a:p>
        </p:txBody>
      </p:sp>
    </p:spTree>
    <p:extLst>
      <p:ext uri="{BB962C8B-B14F-4D97-AF65-F5344CB8AC3E}">
        <p14:creationId xmlns:p14="http://schemas.microsoft.com/office/powerpoint/2010/main" val="29036160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45593" y="662265"/>
            <a:ext cx="7772400" cy="649287"/>
          </a:xfrm>
          <a:noFill/>
          <a:ln/>
          <a:extLst>
            <a:ext uri="{91240B29-F687-4F45-9708-019B960494DF}">
              <a14:hiddenLine xmlns:a14="http://schemas.microsoft.com/office/drawing/2010/main" w="25400">
                <a:solidFill>
                  <a:schemeClr val="tx1"/>
                </a:solidFill>
                <a:miter lim="800000"/>
                <a:headEnd/>
                <a:tailEnd/>
              </a14:hiddenLine>
            </a:ext>
          </a:extLst>
        </p:spPr>
        <p:txBody>
          <a:bodyPr anchor="t"/>
          <a:lstStyle/>
          <a:p>
            <a:pPr algn="ctr" defTabSz="933450">
              <a:lnSpc>
                <a:spcPct val="87000"/>
              </a:lnSpc>
            </a:pPr>
            <a:r>
              <a:rPr lang="en-US" sz="3200" dirty="0"/>
              <a:t>Time limit under Rule 92</a:t>
            </a:r>
            <a:r>
              <a:rPr lang="en-US" sz="3200" i="1" dirty="0"/>
              <a:t>bis </a:t>
            </a:r>
            <a:r>
              <a:rPr lang="en-US" sz="3200" dirty="0"/>
              <a:t>(1)</a:t>
            </a:r>
          </a:p>
        </p:txBody>
      </p:sp>
      <p:sp>
        <p:nvSpPr>
          <p:cNvPr id="13315" name="Rectangle 3"/>
          <p:cNvSpPr>
            <a:spLocks noGrp="1" noChangeArrowheads="1"/>
          </p:cNvSpPr>
          <p:nvPr>
            <p:ph type="body" idx="1"/>
          </p:nvPr>
        </p:nvSpPr>
        <p:spPr>
          <a:xfrm>
            <a:off x="447666" y="1561298"/>
            <a:ext cx="8015288" cy="4684712"/>
          </a:xfrm>
          <a:noFill/>
          <a:ln/>
          <a:extLst>
            <a:ext uri="{91240B29-F687-4F45-9708-019B960494DF}">
              <a14:hiddenLine xmlns:a14="http://schemas.microsoft.com/office/drawing/2010/main" w="50800">
                <a:solidFill>
                  <a:schemeClr val="tx1"/>
                </a:solidFill>
                <a:miter lim="800000"/>
                <a:headEnd/>
                <a:tailEnd/>
              </a14:hiddenLine>
            </a:ext>
          </a:extLst>
        </p:spPr>
        <p:txBody>
          <a:bodyPr/>
          <a:lstStyle/>
          <a:p>
            <a:pPr marL="361950" indent="-361950" defTabSz="342900">
              <a:spcBef>
                <a:spcPct val="25000"/>
              </a:spcBef>
              <a:spcAft>
                <a:spcPct val="35000"/>
              </a:spcAft>
            </a:pPr>
            <a:r>
              <a:rPr lang="en-US" dirty="0"/>
              <a:t>The request must reach the </a:t>
            </a:r>
            <a:r>
              <a:rPr lang="en-US" dirty="0" smtClean="0"/>
              <a:t>IB </a:t>
            </a:r>
            <a:r>
              <a:rPr lang="en-US" dirty="0"/>
              <a:t>before the expiration of </a:t>
            </a:r>
            <a:r>
              <a:rPr lang="en-US" u="sng" dirty="0"/>
              <a:t>30 months</a:t>
            </a:r>
            <a:r>
              <a:rPr lang="en-US" dirty="0"/>
              <a:t> from the priority date</a:t>
            </a:r>
          </a:p>
          <a:p>
            <a:pPr marL="866775" lvl="1" indent="-325438" defTabSz="342900">
              <a:spcBef>
                <a:spcPct val="25000"/>
              </a:spcBef>
              <a:spcAft>
                <a:spcPct val="35000"/>
              </a:spcAft>
            </a:pPr>
            <a:r>
              <a:rPr lang="en-US" dirty="0"/>
              <a:t>Therefore, it is recommended to file it directly with the </a:t>
            </a:r>
            <a:r>
              <a:rPr lang="en-US" dirty="0" smtClean="0"/>
              <a:t>IB </a:t>
            </a:r>
            <a:r>
              <a:rPr lang="en-US" dirty="0"/>
              <a:t>even though it is possible to file it also with the </a:t>
            </a:r>
            <a:r>
              <a:rPr lang="en-US" dirty="0" smtClean="0"/>
              <a:t>RO</a:t>
            </a:r>
            <a:endParaRPr lang="en-US" dirty="0"/>
          </a:p>
          <a:p>
            <a:pPr marL="361950" indent="-361950" defTabSz="342900">
              <a:spcBef>
                <a:spcPct val="25000"/>
              </a:spcBef>
              <a:spcAft>
                <a:spcPct val="35000"/>
              </a:spcAft>
            </a:pPr>
            <a:r>
              <a:rPr lang="en-US" dirty="0"/>
              <a:t>If it reaches the </a:t>
            </a:r>
            <a:r>
              <a:rPr lang="en-US" dirty="0" smtClean="0"/>
              <a:t>IB </a:t>
            </a:r>
            <a:r>
              <a:rPr lang="en-US" dirty="0"/>
              <a:t>after the expiration of the applicable time limit, the change will not be recorded and the applicant will have to proceed with such request before each </a:t>
            </a:r>
            <a:r>
              <a:rPr lang="en-US" dirty="0" smtClean="0"/>
              <a:t>DO </a:t>
            </a:r>
            <a:r>
              <a:rPr lang="en-US" dirty="0"/>
              <a:t>or </a:t>
            </a:r>
            <a:r>
              <a:rPr lang="en-US" dirty="0" smtClean="0"/>
              <a:t>EO concerned</a:t>
            </a:r>
          </a:p>
          <a:p>
            <a:pPr marL="361950" indent="-361950" defTabSz="342900">
              <a:spcBef>
                <a:spcPct val="25000"/>
              </a:spcBef>
              <a:spcAft>
                <a:spcPct val="35000"/>
              </a:spcAft>
            </a:pPr>
            <a:endParaRPr lang="en-US" dirty="0"/>
          </a:p>
        </p:txBody>
      </p:sp>
    </p:spTree>
    <p:extLst>
      <p:ext uri="{BB962C8B-B14F-4D97-AF65-F5344CB8AC3E}">
        <p14:creationId xmlns:p14="http://schemas.microsoft.com/office/powerpoint/2010/main" val="16535768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95288" y="765175"/>
            <a:ext cx="7772400" cy="625475"/>
          </a:xfrm>
          <a:noFill/>
          <a:ln/>
          <a:extLst>
            <a:ext uri="{91240B29-F687-4F45-9708-019B960494DF}">
              <a14:hiddenLine xmlns:a14="http://schemas.microsoft.com/office/drawing/2010/main" w="25400">
                <a:solidFill>
                  <a:schemeClr val="tx1"/>
                </a:solidFill>
                <a:miter lim="800000"/>
                <a:headEnd/>
                <a:tailEnd/>
              </a14:hiddenLine>
            </a:ext>
          </a:extLst>
        </p:spPr>
        <p:txBody>
          <a:bodyPr anchor="t"/>
          <a:lstStyle/>
          <a:p>
            <a:pPr defTabSz="933450">
              <a:lnSpc>
                <a:spcPct val="87000"/>
              </a:lnSpc>
            </a:pPr>
            <a:r>
              <a:rPr lang="en-US"/>
              <a:t>Time limit under Rule 92</a:t>
            </a:r>
            <a:r>
              <a:rPr lang="en-US" i="1"/>
              <a:t>bis </a:t>
            </a:r>
            <a:r>
              <a:rPr lang="en-US"/>
              <a:t>(2)</a:t>
            </a:r>
          </a:p>
        </p:txBody>
      </p:sp>
      <p:sp>
        <p:nvSpPr>
          <p:cNvPr id="14339" name="Rectangle 3"/>
          <p:cNvSpPr>
            <a:spLocks noGrp="1" noChangeArrowheads="1"/>
          </p:cNvSpPr>
          <p:nvPr>
            <p:ph type="body" idx="1"/>
          </p:nvPr>
        </p:nvSpPr>
        <p:spPr>
          <a:xfrm>
            <a:off x="429593" y="1988840"/>
            <a:ext cx="7772400" cy="4218631"/>
          </a:xfrm>
          <a:noFill/>
          <a:ln/>
          <a:extLst>
            <a:ext uri="{91240B29-F687-4F45-9708-019B960494DF}">
              <a14:hiddenLine xmlns:a14="http://schemas.microsoft.com/office/drawing/2010/main" w="50800">
                <a:solidFill>
                  <a:schemeClr val="tx1"/>
                </a:solidFill>
                <a:miter lim="800000"/>
                <a:headEnd/>
                <a:tailEnd/>
              </a14:hiddenLine>
            </a:ext>
          </a:extLst>
        </p:spPr>
        <p:txBody>
          <a:bodyPr/>
          <a:lstStyle/>
          <a:p>
            <a:pPr marL="361950" indent="-361950" defTabSz="342900">
              <a:spcBef>
                <a:spcPct val="25000"/>
              </a:spcBef>
              <a:spcAft>
                <a:spcPct val="35000"/>
              </a:spcAft>
            </a:pPr>
            <a:r>
              <a:rPr lang="en-US" dirty="0"/>
              <a:t>If the applicant wishes that a particular change be taken into account for the international </a:t>
            </a:r>
            <a:r>
              <a:rPr lang="en-US" dirty="0" smtClean="0"/>
              <a:t>publication, </a:t>
            </a:r>
            <a:r>
              <a:rPr lang="en-US" dirty="0"/>
              <a:t>the request for </a:t>
            </a:r>
            <a:r>
              <a:rPr lang="en-US" dirty="0" smtClean="0"/>
              <a:t>change </a:t>
            </a:r>
            <a:r>
              <a:rPr lang="en-US" dirty="0"/>
              <a:t>must reach the </a:t>
            </a:r>
            <a:r>
              <a:rPr lang="en-US" dirty="0" smtClean="0"/>
              <a:t>IB </a:t>
            </a:r>
            <a:r>
              <a:rPr lang="en-US" dirty="0"/>
              <a:t>before the completion of technical preparations for international publication </a:t>
            </a:r>
            <a:r>
              <a:rPr lang="en-US" dirty="0" smtClean="0"/>
              <a:t>(15 </a:t>
            </a:r>
            <a:r>
              <a:rPr lang="en-US" dirty="0"/>
              <a:t>days before the actual date of publication</a:t>
            </a:r>
            <a:r>
              <a:rPr lang="en-US" dirty="0" smtClean="0"/>
              <a:t>)</a:t>
            </a:r>
            <a:endParaRPr lang="en-US" dirty="0"/>
          </a:p>
        </p:txBody>
      </p:sp>
    </p:spTree>
    <p:extLst>
      <p:ext uri="{BB962C8B-B14F-4D97-AF65-F5344CB8AC3E}">
        <p14:creationId xmlns:p14="http://schemas.microsoft.com/office/powerpoint/2010/main" val="89238772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800" dirty="0">
                <a:solidFill>
                  <a:schemeClr val="bg1">
                    <a:lumMod val="65000"/>
                  </a:schemeClr>
                </a:solidFill>
              </a:rPr>
              <a:t>Questions </a:t>
            </a:r>
            <a:r>
              <a:rPr lang="en-150" sz="2800" dirty="0">
                <a:solidFill>
                  <a:schemeClr val="bg1">
                    <a:lumMod val="65000"/>
                  </a:schemeClr>
                </a:solidFill>
              </a:rPr>
              <a:t>–</a:t>
            </a:r>
            <a:r>
              <a:rPr lang="en-GB" sz="2800" dirty="0">
                <a:solidFill>
                  <a:schemeClr val="bg1">
                    <a:lumMod val="65000"/>
                  </a:schemeClr>
                </a:solidFill>
              </a:rPr>
              <a:t> corrections/rectifications</a:t>
            </a:r>
            <a:br>
              <a:rPr lang="en-GB" sz="2800" dirty="0">
                <a:solidFill>
                  <a:schemeClr val="bg1">
                    <a:lumMod val="65000"/>
                  </a:schemeClr>
                </a:solidFill>
              </a:rPr>
            </a:br>
            <a:endParaRPr lang="es-ES" sz="2800" dirty="0"/>
          </a:p>
        </p:txBody>
      </p:sp>
      <p:sp>
        <p:nvSpPr>
          <p:cNvPr id="3" name="Content Placeholder 2"/>
          <p:cNvSpPr>
            <a:spLocks noGrp="1"/>
          </p:cNvSpPr>
          <p:nvPr>
            <p:ph idx="1"/>
          </p:nvPr>
        </p:nvSpPr>
        <p:spPr>
          <a:xfrm>
            <a:off x="395536" y="1268760"/>
            <a:ext cx="8424936" cy="4752528"/>
          </a:xfrm>
        </p:spPr>
        <p:txBody>
          <a:bodyPr/>
          <a:lstStyle/>
          <a:p>
            <a:pPr defTabSz="933450">
              <a:spcBef>
                <a:spcPct val="25000"/>
              </a:spcBef>
              <a:spcAft>
                <a:spcPct val="35000"/>
              </a:spcAft>
              <a:tabLst>
                <a:tab pos="457200" algn="l"/>
              </a:tabLst>
            </a:pPr>
            <a:r>
              <a:rPr lang="en-US" sz="2000" dirty="0" smtClean="0">
                <a:solidFill>
                  <a:srgbClr val="0070C0"/>
                </a:solidFill>
              </a:rPr>
              <a:t>On the day of international publication you notice a typographical error in the date of the only priority claim. Can it still be corrected and if so, how?</a:t>
            </a:r>
          </a:p>
          <a:p>
            <a:pPr marL="914400" lvl="1" indent="-457200">
              <a:buFont typeface="+mj-lt"/>
              <a:buAutoNum type="alphaUcPeriod"/>
            </a:pPr>
            <a:r>
              <a:rPr lang="en-US" sz="2000" dirty="0" smtClean="0">
                <a:solidFill>
                  <a:srgbClr val="0070C0"/>
                </a:solidFill>
              </a:rPr>
              <a:t>Yes, submit a notice to the IB to add the priority claim</a:t>
            </a:r>
          </a:p>
          <a:p>
            <a:pPr marL="914400" lvl="1" indent="-457200">
              <a:buFont typeface="+mj-lt"/>
              <a:buAutoNum type="alphaUcPeriod"/>
            </a:pPr>
            <a:endParaRPr lang="en-US" sz="2000" dirty="0" smtClean="0">
              <a:solidFill>
                <a:srgbClr val="0070C0"/>
              </a:solidFill>
            </a:endParaRPr>
          </a:p>
          <a:p>
            <a:pPr marL="914400" lvl="1" indent="-457200">
              <a:buFont typeface="+mj-lt"/>
              <a:buAutoNum type="alphaUcPeriod"/>
            </a:pPr>
            <a:r>
              <a:rPr lang="en-US" sz="2000" dirty="0" smtClean="0">
                <a:solidFill>
                  <a:srgbClr val="0070C0"/>
                </a:solidFill>
              </a:rPr>
              <a:t>Yes, submit to the IB a request to record a change (Rule 92</a:t>
            </a:r>
            <a:r>
              <a:rPr lang="en-US" sz="2000" i="1" dirty="0" smtClean="0">
                <a:solidFill>
                  <a:srgbClr val="0070C0"/>
                </a:solidFill>
              </a:rPr>
              <a:t>bis</a:t>
            </a:r>
            <a:r>
              <a:rPr lang="en-US" sz="2000" dirty="0" smtClean="0">
                <a:solidFill>
                  <a:srgbClr val="0070C0"/>
                </a:solidFill>
              </a:rPr>
              <a:t>)</a:t>
            </a:r>
          </a:p>
          <a:p>
            <a:pPr marL="914400" lvl="1" indent="-457200">
              <a:buFont typeface="+mj-lt"/>
              <a:buAutoNum type="alphaUcPeriod"/>
            </a:pPr>
            <a:endParaRPr lang="en-US" sz="2000" dirty="0" smtClean="0">
              <a:solidFill>
                <a:srgbClr val="0070C0"/>
              </a:solidFill>
            </a:endParaRPr>
          </a:p>
          <a:p>
            <a:pPr marL="914400" lvl="1" indent="-457200">
              <a:buFont typeface="+mj-lt"/>
              <a:buAutoNum type="alphaUcPeriod"/>
            </a:pPr>
            <a:r>
              <a:rPr lang="en-US" sz="2000" dirty="0" smtClean="0">
                <a:solidFill>
                  <a:srgbClr val="0070C0"/>
                </a:solidFill>
              </a:rPr>
              <a:t>Request the </a:t>
            </a:r>
            <a:r>
              <a:rPr lang="en-US" sz="2000" dirty="0">
                <a:solidFill>
                  <a:srgbClr val="0070C0"/>
                </a:solidFill>
              </a:rPr>
              <a:t>ISA </a:t>
            </a:r>
            <a:r>
              <a:rPr lang="en-US" sz="2000" dirty="0" smtClean="0">
                <a:solidFill>
                  <a:srgbClr val="0070C0"/>
                </a:solidFill>
              </a:rPr>
              <a:t>to authorize a rectification </a:t>
            </a:r>
            <a:r>
              <a:rPr lang="en-US" sz="2000" dirty="0">
                <a:solidFill>
                  <a:srgbClr val="0070C0"/>
                </a:solidFill>
              </a:rPr>
              <a:t>of an obvious mistake (Rule 91</a:t>
            </a:r>
            <a:r>
              <a:rPr lang="en-US" sz="2000" dirty="0" smtClean="0">
                <a:solidFill>
                  <a:srgbClr val="0070C0"/>
                </a:solidFill>
              </a:rPr>
              <a:t>)</a:t>
            </a:r>
          </a:p>
          <a:p>
            <a:pPr marL="914400" lvl="1" indent="-457200">
              <a:buFont typeface="+mj-lt"/>
              <a:buAutoNum type="alphaUcPeriod"/>
            </a:pPr>
            <a:endParaRPr lang="en-US" sz="2000" dirty="0" smtClean="0">
              <a:solidFill>
                <a:srgbClr val="0070C0"/>
              </a:solidFill>
            </a:endParaRPr>
          </a:p>
          <a:p>
            <a:pPr marL="914400" lvl="1" indent="-457200">
              <a:buFont typeface="+mj-lt"/>
              <a:buAutoNum type="alphaUcPeriod"/>
            </a:pPr>
            <a:r>
              <a:rPr lang="en-US" sz="2000" dirty="0" smtClean="0">
                <a:solidFill>
                  <a:srgbClr val="0070C0"/>
                </a:solidFill>
              </a:rPr>
              <a:t>No, but you can ask the IB to publish information about a priority claim which can no longer be corrected (Rule 26bis.2(e</a:t>
            </a:r>
            <a:r>
              <a:rPr lang="fr-CH" sz="2000" dirty="0" smtClean="0">
                <a:solidFill>
                  <a:srgbClr val="0070C0"/>
                </a:solidFill>
              </a:rPr>
              <a:t>))</a:t>
            </a:r>
            <a:r>
              <a:rPr lang="en-US" sz="2000" dirty="0" smtClean="0">
                <a:solidFill>
                  <a:srgbClr val="0070C0"/>
                </a:solidFill>
              </a:rPr>
              <a:t>  </a:t>
            </a:r>
            <a:endParaRPr lang="en-US" sz="2000" dirty="0">
              <a:solidFill>
                <a:srgbClr val="0070C0"/>
              </a:solidFill>
            </a:endParaRPr>
          </a:p>
          <a:p>
            <a:pPr marL="914400" lvl="1" indent="-457200">
              <a:buFont typeface="+mj-lt"/>
              <a:buAutoNum type="alphaUcPeriod"/>
            </a:pPr>
            <a:endParaRPr lang="en-US" dirty="0">
              <a:solidFill>
                <a:srgbClr val="0070C0"/>
              </a:solidFill>
            </a:endParaRPr>
          </a:p>
          <a:p>
            <a:endParaRPr lang="es-ES" dirty="0">
              <a:solidFill>
                <a:srgbClr val="0070C0"/>
              </a:solidFill>
            </a:endParaRPr>
          </a:p>
        </p:txBody>
      </p:sp>
    </p:spTree>
    <p:extLst>
      <p:ext uri="{BB962C8B-B14F-4D97-AF65-F5344CB8AC3E}">
        <p14:creationId xmlns:p14="http://schemas.microsoft.com/office/powerpoint/2010/main" val="5091017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1219200" y="4017963"/>
            <a:ext cx="5873750" cy="1406525"/>
          </a:xfrm>
        </p:spPr>
        <p:txBody>
          <a:bodyPr/>
          <a:lstStyle/>
          <a:p>
            <a:pPr eaLnBrk="1" hangingPunct="1"/>
            <a:r>
              <a:rPr lang="en-US" sz="3200" b="1" dirty="0">
                <a:solidFill>
                  <a:srgbClr val="70899B"/>
                </a:solidFill>
              </a:rPr>
              <a:t>Entry into the </a:t>
            </a:r>
            <a:r>
              <a:rPr lang="en-US" sz="3200" b="1" dirty="0" smtClean="0">
                <a:solidFill>
                  <a:srgbClr val="70899B"/>
                </a:solidFill>
              </a:rPr>
              <a:t>national phase </a:t>
            </a:r>
            <a:endParaRPr lang="en-US" sz="3200" b="1" dirty="0">
              <a:solidFill>
                <a:srgbClr val="70899B"/>
              </a:solidFill>
            </a:endParaRPr>
          </a:p>
        </p:txBody>
      </p:sp>
      <p:pic>
        <p:nvPicPr>
          <p:cNvPr id="3075" name="Picture 8" descr="Puce-3_p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3" y="36449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996601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31800" y="339725"/>
            <a:ext cx="7918450" cy="1147763"/>
          </a:xfrm>
        </p:spPr>
        <p:txBody>
          <a:bodyPr/>
          <a:lstStyle/>
          <a:p>
            <a:pPr algn="ctr" eaLnBrk="1" hangingPunct="1"/>
            <a:r>
              <a:rPr lang="en-US" sz="3200" dirty="0"/>
              <a:t>General national requirements</a:t>
            </a:r>
            <a:br>
              <a:rPr lang="en-US" sz="3200" dirty="0"/>
            </a:br>
            <a:r>
              <a:rPr lang="en-US" sz="3200" dirty="0"/>
              <a:t>Art. 22(1) and 39(1)(a)</a:t>
            </a:r>
          </a:p>
        </p:txBody>
      </p:sp>
      <p:sp>
        <p:nvSpPr>
          <p:cNvPr id="6147" name="Rectangle 3"/>
          <p:cNvSpPr>
            <a:spLocks noGrp="1" noChangeArrowheads="1"/>
          </p:cNvSpPr>
          <p:nvPr>
            <p:ph type="body" idx="1"/>
          </p:nvPr>
        </p:nvSpPr>
        <p:spPr>
          <a:xfrm>
            <a:off x="414338" y="1574800"/>
            <a:ext cx="8304212" cy="5267325"/>
          </a:xfrm>
        </p:spPr>
        <p:txBody>
          <a:bodyPr/>
          <a:lstStyle/>
          <a:p>
            <a:pPr eaLnBrk="1" hangingPunct="1">
              <a:spcBef>
                <a:spcPct val="0"/>
              </a:spcBef>
            </a:pPr>
            <a:r>
              <a:rPr lang="en-US" sz="2200" dirty="0"/>
              <a:t>Requirements:</a:t>
            </a:r>
          </a:p>
          <a:p>
            <a:pPr marL="868363" lvl="1" indent="-411163" eaLnBrk="1" hangingPunct="1">
              <a:spcBef>
                <a:spcPct val="0"/>
              </a:spcBef>
            </a:pPr>
            <a:r>
              <a:rPr lang="en-US" sz="2200" dirty="0"/>
              <a:t>Translation, if applicable</a:t>
            </a:r>
          </a:p>
          <a:p>
            <a:pPr marL="868363" lvl="1" indent="-411163" eaLnBrk="1" hangingPunct="1">
              <a:spcBef>
                <a:spcPct val="0"/>
              </a:spcBef>
            </a:pPr>
            <a:r>
              <a:rPr lang="en-US" sz="2200" dirty="0"/>
              <a:t>Payment of national fee</a:t>
            </a:r>
          </a:p>
          <a:p>
            <a:pPr marL="868363" lvl="1" indent="-411163" eaLnBrk="1" hangingPunct="1">
              <a:spcBef>
                <a:spcPct val="0"/>
              </a:spcBef>
            </a:pPr>
            <a:r>
              <a:rPr lang="en-US" sz="2200" dirty="0"/>
              <a:t>Copy of international application in particular circumstances only</a:t>
            </a:r>
            <a:br>
              <a:rPr lang="en-US" sz="2200" dirty="0"/>
            </a:br>
            <a:endParaRPr lang="en-US" sz="2200" dirty="0"/>
          </a:p>
          <a:p>
            <a:pPr eaLnBrk="1" hangingPunct="1">
              <a:spcBef>
                <a:spcPct val="0"/>
              </a:spcBef>
            </a:pPr>
            <a:r>
              <a:rPr lang="en-US" sz="2200" dirty="0"/>
              <a:t>Time limit under Art. 22(1):  30 months from the priority date</a:t>
            </a:r>
          </a:p>
          <a:p>
            <a:pPr marL="868363" lvl="1" indent="-411163" eaLnBrk="1" hangingPunct="1">
              <a:spcBef>
                <a:spcPct val="0"/>
              </a:spcBef>
            </a:pPr>
            <a:r>
              <a:rPr lang="en-US" sz="2200" dirty="0"/>
              <a:t>For additional time, see PCT Applicant’s Guide, national phase summaries</a:t>
            </a:r>
          </a:p>
          <a:p>
            <a:pPr marL="868363" lvl="1" indent="-411163" eaLnBrk="1" hangingPunct="1">
              <a:spcBef>
                <a:spcPct val="0"/>
              </a:spcBef>
            </a:pPr>
            <a:r>
              <a:rPr lang="en-US" sz="2200" dirty="0"/>
              <a:t>For exceptions, see</a:t>
            </a:r>
            <a:br>
              <a:rPr lang="en-US" sz="2200" dirty="0"/>
            </a:br>
            <a:r>
              <a:rPr lang="en-US" sz="2200" dirty="0"/>
              <a:t>www.wipo.int/pct/en/texts/reservations/res_incomp.html</a:t>
            </a:r>
          </a:p>
          <a:p>
            <a:pPr eaLnBrk="1" hangingPunct="1">
              <a:spcBef>
                <a:spcPct val="0"/>
              </a:spcBef>
            </a:pPr>
            <a:endParaRPr lang="en-US" sz="2200" dirty="0"/>
          </a:p>
          <a:p>
            <a:pPr eaLnBrk="1" hangingPunct="1">
              <a:spcBef>
                <a:spcPct val="0"/>
              </a:spcBef>
            </a:pPr>
            <a:r>
              <a:rPr lang="en-US" sz="2200" dirty="0"/>
              <a:t>Time limit under Art. 39(1)(a):  30 months from the priority date</a:t>
            </a:r>
          </a:p>
          <a:p>
            <a:pPr marL="868363" lvl="1" indent="-411163" eaLnBrk="1" hangingPunct="1">
              <a:spcBef>
                <a:spcPct val="0"/>
              </a:spcBef>
            </a:pPr>
            <a:r>
              <a:rPr lang="en-US" sz="2200" dirty="0"/>
              <a:t>For additional time, see PCT Applicant’s Guide, national phase summaries</a:t>
            </a:r>
          </a:p>
        </p:txBody>
      </p:sp>
    </p:spTree>
    <p:extLst>
      <p:ext uri="{BB962C8B-B14F-4D97-AF65-F5344CB8AC3E}">
        <p14:creationId xmlns:p14="http://schemas.microsoft.com/office/powerpoint/2010/main" val="2614158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C61B55B3-3A54-8B97-C14C-D63AB45C462E}"/>
              </a:ext>
            </a:extLst>
          </p:cNvPr>
          <p:cNvSpPr>
            <a:spLocks noGrp="1" noChangeArrowheads="1"/>
          </p:cNvSpPr>
          <p:nvPr>
            <p:ph type="title"/>
          </p:nvPr>
        </p:nvSpPr>
        <p:spPr>
          <a:xfrm>
            <a:off x="468313" y="0"/>
            <a:ext cx="8229600" cy="1143000"/>
          </a:xfrm>
        </p:spPr>
        <p:txBody>
          <a:bodyPr/>
          <a:lstStyle/>
          <a:p>
            <a:pPr algn="ctr">
              <a:defRPr/>
            </a:pPr>
            <a:r>
              <a:rPr lang="en-US" altLang="en-US" sz="2800" dirty="0"/>
              <a:t>PCT Coverage Today </a:t>
            </a:r>
            <a:r>
              <a:rPr lang="en-US" altLang="en-US" sz="2800" dirty="0" smtClean="0"/>
              <a:t>(157 Contracting States)</a:t>
            </a:r>
            <a:endParaRPr lang="en-US" altLang="en-US" sz="2800" dirty="0"/>
          </a:p>
        </p:txBody>
      </p:sp>
      <p:pic>
        <p:nvPicPr>
          <p:cNvPr id="508" name="Picture 507">
            <a:extLst>
              <a:ext uri="{FF2B5EF4-FFF2-40B4-BE49-F238E27FC236}">
                <a16:creationId xmlns:a16="http://schemas.microsoft.com/office/drawing/2014/main" id="{E8D5F705-9DEB-5DDA-EE05-52398808C0E1}"/>
              </a:ext>
            </a:extLst>
          </p:cNvPr>
          <p:cNvPicPr>
            <a:picLocks noChangeAspect="1"/>
          </p:cNvPicPr>
          <p:nvPr/>
        </p:nvPicPr>
        <p:blipFill>
          <a:blip r:embed="rId3"/>
          <a:stretch>
            <a:fillRect/>
          </a:stretch>
        </p:blipFill>
        <p:spPr>
          <a:xfrm>
            <a:off x="34850" y="980728"/>
            <a:ext cx="9102723" cy="4536504"/>
          </a:xfrm>
          <a:prstGeom prst="rect">
            <a:avLst/>
          </a:prstGeom>
          <a:noFill/>
          <a:effectLst>
            <a:glow rad="127000">
              <a:schemeClr val="accent1">
                <a:alpha val="0"/>
              </a:schemeClr>
            </a:glow>
            <a:outerShdw blurRad="50800" dist="50800" dir="5400000" algn="ctr" rotWithShape="0">
              <a:schemeClr val="bg1">
                <a:alpha val="0"/>
              </a:schemeClr>
            </a:outerShdw>
            <a:reflection stA="0" endPos="65000" dist="50800" dir="5400000" sy="-100000" algn="bl" rotWithShape="0"/>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9552" y="620688"/>
            <a:ext cx="7737475" cy="1296987"/>
          </a:xfrm>
        </p:spPr>
        <p:txBody>
          <a:bodyPr/>
          <a:lstStyle/>
          <a:p>
            <a:pPr algn="ctr" eaLnBrk="1" hangingPunct="1"/>
            <a:r>
              <a:rPr lang="en-US" sz="3200" dirty="0"/>
              <a:t>Special national requirements</a:t>
            </a:r>
            <a:br>
              <a:rPr lang="en-US" sz="3200" dirty="0"/>
            </a:br>
            <a:r>
              <a:rPr lang="en-US" sz="3200" dirty="0"/>
              <a:t>(Art. 27 and Rule 51</a:t>
            </a:r>
            <a:r>
              <a:rPr lang="en-US" sz="3200" i="1" dirty="0"/>
              <a:t>bis</a:t>
            </a:r>
            <a:r>
              <a:rPr lang="en-US" sz="3200" dirty="0"/>
              <a:t>.1)</a:t>
            </a:r>
          </a:p>
        </p:txBody>
      </p:sp>
      <p:sp>
        <p:nvSpPr>
          <p:cNvPr id="7171" name="Rectangle 3"/>
          <p:cNvSpPr>
            <a:spLocks noGrp="1" noChangeArrowheads="1"/>
          </p:cNvSpPr>
          <p:nvPr>
            <p:ph type="body" idx="1"/>
          </p:nvPr>
        </p:nvSpPr>
        <p:spPr>
          <a:xfrm>
            <a:off x="539552" y="2276872"/>
            <a:ext cx="8066087" cy="3168650"/>
          </a:xfrm>
        </p:spPr>
        <p:txBody>
          <a:bodyPr/>
          <a:lstStyle/>
          <a:p>
            <a:pPr eaLnBrk="1" hangingPunct="1">
              <a:spcBef>
                <a:spcPct val="25000"/>
              </a:spcBef>
              <a:spcAft>
                <a:spcPct val="35000"/>
              </a:spcAft>
            </a:pPr>
            <a:r>
              <a:rPr lang="en-US" dirty="0"/>
              <a:t>Time limit under Rule 51</a:t>
            </a:r>
            <a:r>
              <a:rPr lang="en-US" i="1" dirty="0"/>
              <a:t>bis</a:t>
            </a:r>
            <a:r>
              <a:rPr lang="en-US" dirty="0"/>
              <a:t>.3:</a:t>
            </a:r>
          </a:p>
          <a:p>
            <a:pPr marL="868363" lvl="1" indent="-411163" eaLnBrk="1" hangingPunct="1">
              <a:spcBef>
                <a:spcPct val="25000"/>
              </a:spcBef>
              <a:spcAft>
                <a:spcPct val="35000"/>
              </a:spcAft>
            </a:pPr>
            <a:r>
              <a:rPr lang="en-US" dirty="0"/>
              <a:t>If requirements are not fulfilled within the time limit for entry into national phase under Art. 22 or 39:</a:t>
            </a:r>
          </a:p>
          <a:p>
            <a:pPr marL="1404938" lvl="2" indent="-422275" eaLnBrk="1" hangingPunct="1">
              <a:spcBef>
                <a:spcPct val="25000"/>
              </a:spcBef>
              <a:spcAft>
                <a:spcPct val="35000"/>
              </a:spcAft>
            </a:pPr>
            <a:r>
              <a:rPr lang="en-US" dirty="0"/>
              <a:t>Invitation by DO</a:t>
            </a:r>
          </a:p>
          <a:p>
            <a:pPr marL="1404938" lvl="2" indent="-422275" eaLnBrk="1" hangingPunct="1">
              <a:spcBef>
                <a:spcPct val="25000"/>
              </a:spcBef>
              <a:spcAft>
                <a:spcPct val="35000"/>
              </a:spcAft>
            </a:pPr>
            <a:r>
              <a:rPr lang="en-US" dirty="0"/>
              <a:t>At least 2 months from the invitation </a:t>
            </a:r>
          </a:p>
          <a:p>
            <a:pPr eaLnBrk="1" hangingPunct="1">
              <a:spcBef>
                <a:spcPct val="25000"/>
              </a:spcBef>
              <a:spcAft>
                <a:spcPct val="35000"/>
              </a:spcAft>
            </a:pPr>
            <a:endParaRPr lang="en-US" dirty="0"/>
          </a:p>
        </p:txBody>
      </p:sp>
    </p:spTree>
    <p:extLst>
      <p:ext uri="{BB962C8B-B14F-4D97-AF65-F5344CB8AC3E}">
        <p14:creationId xmlns:p14="http://schemas.microsoft.com/office/powerpoint/2010/main" val="13296332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1625" y="263525"/>
            <a:ext cx="7993063" cy="1090613"/>
          </a:xfrm>
        </p:spPr>
        <p:txBody>
          <a:bodyPr/>
          <a:lstStyle/>
          <a:p>
            <a:pPr algn="ctr" eaLnBrk="1" hangingPunct="1">
              <a:lnSpc>
                <a:spcPct val="90000"/>
              </a:lnSpc>
            </a:pPr>
            <a:r>
              <a:rPr lang="en-US" sz="3200" dirty="0"/>
              <a:t>Examples of special requirements</a:t>
            </a:r>
            <a:br>
              <a:rPr lang="en-US" sz="3200" dirty="0"/>
            </a:br>
            <a:r>
              <a:rPr lang="en-US" sz="3200" dirty="0"/>
              <a:t>under Rule 51</a:t>
            </a:r>
            <a:r>
              <a:rPr lang="en-US" sz="3200" i="1" dirty="0"/>
              <a:t>bis.</a:t>
            </a:r>
            <a:r>
              <a:rPr lang="en-US" sz="3200" dirty="0"/>
              <a:t>1 (1)</a:t>
            </a:r>
          </a:p>
        </p:txBody>
      </p:sp>
      <p:sp>
        <p:nvSpPr>
          <p:cNvPr id="8195" name="Rectangle 3"/>
          <p:cNvSpPr>
            <a:spLocks noGrp="1" noChangeArrowheads="1"/>
          </p:cNvSpPr>
          <p:nvPr>
            <p:ph type="body" idx="1"/>
          </p:nvPr>
        </p:nvSpPr>
        <p:spPr>
          <a:xfrm>
            <a:off x="376238" y="1512888"/>
            <a:ext cx="8156575" cy="4795837"/>
          </a:xfrm>
          <a:extLst>
            <a:ext uri="{91240B29-F687-4F45-9708-019B960494DF}">
              <a14:hiddenLine xmlns:a14="http://schemas.microsoft.com/office/drawing/2010/main" w="12700">
                <a:solidFill>
                  <a:schemeClr val="tx1"/>
                </a:solidFill>
                <a:miter lim="800000"/>
                <a:headEnd/>
                <a:tailEnd/>
              </a14:hiddenLine>
            </a:ext>
          </a:extLst>
        </p:spPr>
        <p:txBody>
          <a:bodyPr lIns="85725" tIns="42862" rIns="85725" bIns="42862"/>
          <a:lstStyle/>
          <a:p>
            <a:pPr marL="325438" indent="-325438" defTabSz="720725" eaLnBrk="1" hangingPunct="1">
              <a:lnSpc>
                <a:spcPct val="80000"/>
              </a:lnSpc>
              <a:spcBef>
                <a:spcPct val="25000"/>
              </a:spcBef>
              <a:spcAft>
                <a:spcPct val="35000"/>
              </a:spcAft>
            </a:pPr>
            <a:r>
              <a:rPr lang="en-US" dirty="0"/>
              <a:t>Oath or declaration by the inventor (US only):</a:t>
            </a:r>
          </a:p>
          <a:p>
            <a:pPr marL="325438" indent="-325438" defTabSz="720725" eaLnBrk="1" hangingPunct="1">
              <a:lnSpc>
                <a:spcPct val="80000"/>
              </a:lnSpc>
              <a:spcBef>
                <a:spcPct val="25000"/>
              </a:spcBef>
              <a:spcAft>
                <a:spcPct val="35000"/>
              </a:spcAft>
              <a:buFontTx/>
              <a:buNone/>
            </a:pPr>
            <a:r>
              <a:rPr lang="en-US" dirty="0"/>
              <a:t>	Where the corresponding declaration has been furnished during the international phase or directly to the DO/EO, no documents or evidence as to that matter may be required by DO/EO/US unless that Office may reasonably doubt the veracity of the declaration</a:t>
            </a:r>
          </a:p>
          <a:p>
            <a:pPr marL="325438" indent="-325438" defTabSz="720725" eaLnBrk="1" hangingPunct="1">
              <a:lnSpc>
                <a:spcPct val="80000"/>
              </a:lnSpc>
              <a:spcBef>
                <a:spcPct val="25000"/>
              </a:spcBef>
              <a:spcAft>
                <a:spcPct val="35000"/>
              </a:spcAft>
            </a:pPr>
            <a:r>
              <a:rPr lang="en-US" dirty="0"/>
              <a:t>Assignment documents (of the priority rights or of the application):</a:t>
            </a:r>
          </a:p>
          <a:p>
            <a:pPr marL="325438" indent="-325438" defTabSz="720725" eaLnBrk="1" hangingPunct="1">
              <a:lnSpc>
                <a:spcPct val="80000"/>
              </a:lnSpc>
              <a:spcBef>
                <a:spcPct val="25000"/>
              </a:spcBef>
              <a:spcAft>
                <a:spcPct val="35000"/>
              </a:spcAft>
              <a:buFontTx/>
              <a:buNone/>
            </a:pPr>
            <a:r>
              <a:rPr lang="en-US" dirty="0"/>
              <a:t>	Where the corresponding declaration has been furnished during the international phase or directly to the DO/EO, no documents or evidence as to that matter may be required by the DO/EO unless that Office may reasonably doubt the veracity of the declaration</a:t>
            </a:r>
          </a:p>
        </p:txBody>
      </p:sp>
    </p:spTree>
    <p:extLst>
      <p:ext uri="{BB962C8B-B14F-4D97-AF65-F5344CB8AC3E}">
        <p14:creationId xmlns:p14="http://schemas.microsoft.com/office/powerpoint/2010/main" val="33514008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17500" y="238125"/>
            <a:ext cx="8604250" cy="1081088"/>
          </a:xfrm>
        </p:spPr>
        <p:txBody>
          <a:bodyPr/>
          <a:lstStyle/>
          <a:p>
            <a:pPr algn="ctr" eaLnBrk="1" hangingPunct="1">
              <a:lnSpc>
                <a:spcPct val="95000"/>
              </a:lnSpc>
            </a:pPr>
            <a:r>
              <a:rPr lang="en-US" sz="3200" dirty="0"/>
              <a:t>Examples of special requirements</a:t>
            </a:r>
            <a:br>
              <a:rPr lang="en-US" sz="3200" dirty="0"/>
            </a:br>
            <a:r>
              <a:rPr lang="en-US" sz="3200" dirty="0"/>
              <a:t>under Rule 51</a:t>
            </a:r>
            <a:r>
              <a:rPr lang="en-US" sz="3200" i="1" dirty="0"/>
              <a:t>bis.</a:t>
            </a:r>
            <a:r>
              <a:rPr lang="en-US" sz="3200" dirty="0"/>
              <a:t>1 (2)</a:t>
            </a:r>
          </a:p>
        </p:txBody>
      </p:sp>
      <p:sp>
        <p:nvSpPr>
          <p:cNvPr id="9219" name="Rectangle 3"/>
          <p:cNvSpPr>
            <a:spLocks noGrp="1" noChangeArrowheads="1"/>
          </p:cNvSpPr>
          <p:nvPr>
            <p:ph type="body" idx="1"/>
          </p:nvPr>
        </p:nvSpPr>
        <p:spPr>
          <a:xfrm>
            <a:off x="350838" y="1463675"/>
            <a:ext cx="8439150" cy="4821238"/>
          </a:xfrm>
        </p:spPr>
        <p:txBody>
          <a:bodyPr/>
          <a:lstStyle/>
          <a:p>
            <a:pPr marL="325438" indent="-325438" defTabSz="720725" eaLnBrk="1" hangingPunct="1">
              <a:spcBef>
                <a:spcPct val="25000"/>
              </a:spcBef>
              <a:spcAft>
                <a:spcPct val="35000"/>
              </a:spcAft>
              <a:buClr>
                <a:srgbClr val="990033"/>
              </a:buClr>
              <a:buSzPct val="120000"/>
              <a:buFont typeface="Wingdings" pitchFamily="2" charset="2"/>
              <a:buChar char="n"/>
            </a:pPr>
            <a:r>
              <a:rPr lang="en-US" sz="2200"/>
              <a:t>Translation of the priority document may only be required </a:t>
            </a:r>
            <a:br>
              <a:rPr lang="en-US" sz="2200"/>
            </a:br>
            <a:r>
              <a:rPr lang="en-US" sz="2200"/>
              <a:t>(Rule 51</a:t>
            </a:r>
            <a:r>
              <a:rPr lang="en-US" sz="2200" i="1"/>
              <a:t>bis</a:t>
            </a:r>
            <a:r>
              <a:rPr lang="en-US" sz="2200"/>
              <a:t>.1(e)):	</a:t>
            </a:r>
          </a:p>
          <a:p>
            <a:pPr marL="803275" lvl="1" indent="-287338" defTabSz="720725" eaLnBrk="1" hangingPunct="1">
              <a:spcBef>
                <a:spcPct val="25000"/>
              </a:spcBef>
              <a:spcAft>
                <a:spcPct val="35000"/>
              </a:spcAft>
            </a:pPr>
            <a:r>
              <a:rPr lang="en-US" sz="2200"/>
              <a:t>where the validity of the priority is relevant to</a:t>
            </a:r>
            <a:br>
              <a:rPr lang="en-US" sz="2200"/>
            </a:br>
            <a:r>
              <a:rPr lang="en-US" sz="2200"/>
              <a:t>the determination whether the invention is patentable</a:t>
            </a:r>
          </a:p>
          <a:p>
            <a:pPr marL="803275" lvl="1" indent="-287338" defTabSz="720725" eaLnBrk="1" hangingPunct="1">
              <a:spcBef>
                <a:spcPct val="25000"/>
              </a:spcBef>
              <a:spcAft>
                <a:spcPct val="35000"/>
              </a:spcAft>
            </a:pPr>
            <a:r>
              <a:rPr lang="en-US" sz="2200"/>
              <a:t>in cases of incorporation by reference</a:t>
            </a:r>
          </a:p>
          <a:p>
            <a:pPr marL="325438" indent="-325438" defTabSz="720725" eaLnBrk="1" hangingPunct="1">
              <a:spcBef>
                <a:spcPct val="25000"/>
              </a:spcBef>
              <a:spcAft>
                <a:spcPct val="35000"/>
              </a:spcAft>
            </a:pPr>
            <a:r>
              <a:rPr lang="en-US" sz="2200"/>
              <a:t>Appointment of local agent and submission of power of attorney </a:t>
            </a:r>
          </a:p>
          <a:p>
            <a:pPr marL="325438" indent="-325438" defTabSz="720725" eaLnBrk="1" hangingPunct="1">
              <a:spcBef>
                <a:spcPct val="25000"/>
              </a:spcBef>
              <a:spcAft>
                <a:spcPct val="35000"/>
              </a:spcAft>
            </a:pPr>
            <a:r>
              <a:rPr lang="en-US" sz="2200"/>
              <a:t>Translation or other documents relating to the international application in more than one copy</a:t>
            </a:r>
          </a:p>
          <a:p>
            <a:pPr marL="325438" indent="-325438" defTabSz="720725" eaLnBrk="1" hangingPunct="1">
              <a:spcBef>
                <a:spcPct val="25000"/>
              </a:spcBef>
              <a:spcAft>
                <a:spcPct val="35000"/>
              </a:spcAft>
            </a:pPr>
            <a:r>
              <a:rPr lang="en-US" sz="2200"/>
              <a:t>Certified translation of the international application (only where the Office may reasonably doubt the accuracy of the translation)</a:t>
            </a:r>
          </a:p>
        </p:txBody>
      </p:sp>
    </p:spTree>
    <p:extLst>
      <p:ext uri="{BB962C8B-B14F-4D97-AF65-F5344CB8AC3E}">
        <p14:creationId xmlns:p14="http://schemas.microsoft.com/office/powerpoint/2010/main" val="39519228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93688" y="158750"/>
            <a:ext cx="7993062" cy="1223963"/>
          </a:xfrm>
        </p:spPr>
        <p:txBody>
          <a:bodyPr/>
          <a:lstStyle/>
          <a:p>
            <a:pPr algn="ctr" eaLnBrk="1" hangingPunct="1"/>
            <a:r>
              <a:rPr lang="en-US" sz="3200" dirty="0"/>
              <a:t>National requirements simplified for</a:t>
            </a:r>
            <a:br>
              <a:rPr lang="en-US" sz="3200" dirty="0"/>
            </a:br>
            <a:r>
              <a:rPr lang="en-US" sz="3200" dirty="0"/>
              <a:t>PCT applications (1)</a:t>
            </a:r>
          </a:p>
        </p:txBody>
      </p:sp>
      <p:sp>
        <p:nvSpPr>
          <p:cNvPr id="10243" name="Rectangle 3"/>
          <p:cNvSpPr>
            <a:spLocks noGrp="1" noChangeArrowheads="1"/>
          </p:cNvSpPr>
          <p:nvPr>
            <p:ph type="body" idx="1"/>
          </p:nvPr>
        </p:nvSpPr>
        <p:spPr>
          <a:xfrm>
            <a:off x="330200" y="1366838"/>
            <a:ext cx="8134350" cy="4933950"/>
          </a:xfrm>
        </p:spPr>
        <p:txBody>
          <a:bodyPr/>
          <a:lstStyle/>
          <a:p>
            <a:pPr marL="325438" indent="-325438" defTabSz="720725" eaLnBrk="1" hangingPunct="1">
              <a:lnSpc>
                <a:spcPct val="90000"/>
              </a:lnSpc>
              <a:spcBef>
                <a:spcPct val="25000"/>
              </a:spcBef>
              <a:spcAft>
                <a:spcPct val="35000"/>
              </a:spcAft>
            </a:pPr>
            <a:r>
              <a:rPr lang="en-US" sz="2200"/>
              <a:t>Priority document</a:t>
            </a:r>
          </a:p>
          <a:p>
            <a:pPr marL="898525" lvl="1" indent="-382588" defTabSz="720725" eaLnBrk="1" hangingPunct="1">
              <a:lnSpc>
                <a:spcPct val="90000"/>
              </a:lnSpc>
              <a:spcBef>
                <a:spcPct val="25000"/>
              </a:spcBef>
              <a:spcAft>
                <a:spcPct val="35000"/>
              </a:spcAft>
            </a:pPr>
            <a:r>
              <a:rPr lang="en-US" sz="2200"/>
              <a:t>The applicant does not need to furnish the priority document since the IB transmits copies to the DO/EOs</a:t>
            </a:r>
          </a:p>
          <a:p>
            <a:pPr marL="898525" lvl="1" indent="-382588" defTabSz="720725" eaLnBrk="1" hangingPunct="1">
              <a:lnSpc>
                <a:spcPct val="90000"/>
              </a:lnSpc>
              <a:spcBef>
                <a:spcPct val="25000"/>
              </a:spcBef>
              <a:spcAft>
                <a:spcPct val="35000"/>
              </a:spcAft>
            </a:pPr>
            <a:r>
              <a:rPr lang="en-US" sz="2200"/>
              <a:t>If the DO/EO did not receive a copy of the priority document from the IB, it must request a copy from the IB (not from the applicant)</a:t>
            </a:r>
          </a:p>
          <a:p>
            <a:pPr marL="325438" indent="-325438" defTabSz="720725" eaLnBrk="1" hangingPunct="1">
              <a:lnSpc>
                <a:spcPct val="90000"/>
              </a:lnSpc>
              <a:spcBef>
                <a:spcPct val="25000"/>
              </a:spcBef>
              <a:spcAft>
                <a:spcPct val="35000"/>
              </a:spcAft>
            </a:pPr>
            <a:r>
              <a:rPr lang="en-US" sz="2200"/>
              <a:t>Drawings</a:t>
            </a:r>
          </a:p>
          <a:p>
            <a:pPr marL="898525" lvl="1" indent="-382588" defTabSz="720725" eaLnBrk="1" hangingPunct="1">
              <a:lnSpc>
                <a:spcPct val="90000"/>
              </a:lnSpc>
              <a:spcBef>
                <a:spcPct val="25000"/>
              </a:spcBef>
              <a:spcAft>
                <a:spcPct val="35000"/>
              </a:spcAft>
            </a:pPr>
            <a:r>
              <a:rPr lang="en-US" sz="2200"/>
              <a:t>If the drawings do not contain any text matter to be translated, a simple copy of the drawings as filed is required by a few DOs</a:t>
            </a:r>
          </a:p>
          <a:p>
            <a:pPr marL="898525" lvl="1" indent="-382588" defTabSz="720725" eaLnBrk="1" hangingPunct="1">
              <a:lnSpc>
                <a:spcPct val="90000"/>
              </a:lnSpc>
              <a:spcBef>
                <a:spcPct val="25000"/>
              </a:spcBef>
              <a:spcAft>
                <a:spcPct val="35000"/>
              </a:spcAft>
            </a:pPr>
            <a:r>
              <a:rPr lang="en-US" sz="2200"/>
              <a:t>If the drawings contain text matter to be translated, a set of drawings containing the translated text matter needs to be furnished</a:t>
            </a:r>
          </a:p>
        </p:txBody>
      </p:sp>
    </p:spTree>
    <p:extLst>
      <p:ext uri="{BB962C8B-B14F-4D97-AF65-F5344CB8AC3E}">
        <p14:creationId xmlns:p14="http://schemas.microsoft.com/office/powerpoint/2010/main" val="5951983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77838" y="549275"/>
            <a:ext cx="8064500" cy="1196975"/>
          </a:xfrm>
        </p:spPr>
        <p:txBody>
          <a:bodyPr/>
          <a:lstStyle/>
          <a:p>
            <a:pPr algn="ctr" eaLnBrk="1" hangingPunct="1"/>
            <a:r>
              <a:rPr lang="en-US" sz="3200" dirty="0"/>
              <a:t>National requirements simplified for</a:t>
            </a:r>
            <a:br>
              <a:rPr lang="en-US" sz="3200" dirty="0"/>
            </a:br>
            <a:r>
              <a:rPr lang="en-US" sz="3200" dirty="0"/>
              <a:t>PCT applications (2)</a:t>
            </a:r>
          </a:p>
        </p:txBody>
      </p:sp>
      <p:sp>
        <p:nvSpPr>
          <p:cNvPr id="11267" name="Rectangle 3"/>
          <p:cNvSpPr>
            <a:spLocks noGrp="1" noChangeArrowheads="1"/>
          </p:cNvSpPr>
          <p:nvPr>
            <p:ph type="body" idx="1"/>
          </p:nvPr>
        </p:nvSpPr>
        <p:spPr>
          <a:xfrm>
            <a:off x="519113" y="2060575"/>
            <a:ext cx="7704137" cy="4025900"/>
          </a:xfrm>
        </p:spPr>
        <p:txBody>
          <a:bodyPr/>
          <a:lstStyle/>
          <a:p>
            <a:pPr marL="325438" indent="-325438" defTabSz="720725" eaLnBrk="1" hangingPunct="1">
              <a:spcBef>
                <a:spcPct val="25000"/>
              </a:spcBef>
              <a:spcAft>
                <a:spcPct val="35000"/>
              </a:spcAft>
            </a:pPr>
            <a:r>
              <a:rPr lang="en-US"/>
              <a:t>No legalized or certified translation of the international application </a:t>
            </a:r>
          </a:p>
          <a:p>
            <a:pPr marL="898525" lvl="1" indent="-382588" defTabSz="720725" eaLnBrk="1" hangingPunct="1">
              <a:spcBef>
                <a:spcPct val="25000"/>
              </a:spcBef>
              <a:spcAft>
                <a:spcPct val="35000"/>
              </a:spcAft>
            </a:pPr>
            <a:r>
              <a:rPr lang="en-US"/>
              <a:t>Otherwise, a simple translation is required  </a:t>
            </a:r>
          </a:p>
          <a:p>
            <a:pPr marL="898525" lvl="1" indent="-382588" defTabSz="720725" eaLnBrk="1" hangingPunct="1">
              <a:spcBef>
                <a:spcPct val="25000"/>
              </a:spcBef>
              <a:spcAft>
                <a:spcPct val="35000"/>
              </a:spcAft>
            </a:pPr>
            <a:r>
              <a:rPr lang="en-US"/>
              <a:t>A few Offices (such as, AU, GB, IN, NZ, SG, ZA) require a "verified" translation </a:t>
            </a:r>
          </a:p>
          <a:p>
            <a:pPr marL="325438" indent="-325438" defTabSz="720725" eaLnBrk="1" hangingPunct="1">
              <a:spcBef>
                <a:spcPct val="25000"/>
              </a:spcBef>
              <a:spcAft>
                <a:spcPct val="35000"/>
              </a:spcAft>
            </a:pPr>
            <a:r>
              <a:rPr lang="en-US"/>
              <a:t>No special form required (but strongly recommended) for entry into national phase</a:t>
            </a:r>
          </a:p>
        </p:txBody>
      </p:sp>
    </p:spTree>
    <p:extLst>
      <p:ext uri="{BB962C8B-B14F-4D97-AF65-F5344CB8AC3E}">
        <p14:creationId xmlns:p14="http://schemas.microsoft.com/office/powerpoint/2010/main" val="27062793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14313" y="460375"/>
            <a:ext cx="8888412" cy="1209675"/>
          </a:xfrm>
        </p:spPr>
        <p:txBody>
          <a:bodyPr/>
          <a:lstStyle/>
          <a:p>
            <a:pPr algn="ctr" eaLnBrk="1" hangingPunct="1"/>
            <a:r>
              <a:rPr lang="en-US" sz="3200" dirty="0"/>
              <a:t>Furnishing by </a:t>
            </a:r>
            <a:r>
              <a:rPr lang="en-US" sz="3200" dirty="0" smtClean="0"/>
              <a:t>IB </a:t>
            </a:r>
            <a:r>
              <a:rPr lang="en-US" sz="3200" dirty="0"/>
              <a:t>of copies of priority documents (Rule 17.2(a))</a:t>
            </a:r>
          </a:p>
        </p:txBody>
      </p:sp>
      <p:sp>
        <p:nvSpPr>
          <p:cNvPr id="13315" name="Rectangle 3"/>
          <p:cNvSpPr>
            <a:spLocks noGrp="1" noChangeArrowheads="1"/>
          </p:cNvSpPr>
          <p:nvPr>
            <p:ph type="body" idx="1"/>
          </p:nvPr>
        </p:nvSpPr>
        <p:spPr>
          <a:xfrm>
            <a:off x="296863" y="1743075"/>
            <a:ext cx="8229600" cy="4537075"/>
          </a:xfrm>
        </p:spPr>
        <p:txBody>
          <a:bodyPr/>
          <a:lstStyle/>
          <a:p>
            <a:pPr marL="285750" indent="-285750" defTabSz="476250" eaLnBrk="1" hangingPunct="1">
              <a:spcBef>
                <a:spcPct val="25000"/>
              </a:spcBef>
              <a:spcAft>
                <a:spcPct val="35000"/>
              </a:spcAft>
              <a:tabLst>
                <a:tab pos="476250" algn="l"/>
              </a:tabLst>
            </a:pPr>
            <a:r>
              <a:rPr lang="en-US" dirty="0"/>
              <a:t>The International Bureau provides copies of priority documents to designated Offices:</a:t>
            </a:r>
          </a:p>
          <a:p>
            <a:pPr marL="857250" lvl="1" indent="-381000" defTabSz="476250" eaLnBrk="1" hangingPunct="1">
              <a:spcBef>
                <a:spcPct val="25000"/>
              </a:spcBef>
              <a:spcAft>
                <a:spcPct val="35000"/>
              </a:spcAft>
              <a:tabLst>
                <a:tab pos="476250" algn="l"/>
              </a:tabLst>
            </a:pPr>
            <a:r>
              <a:rPr lang="en-US" dirty="0"/>
              <a:t>upon request</a:t>
            </a:r>
          </a:p>
          <a:p>
            <a:pPr marL="857250" lvl="1" indent="-381000" defTabSz="476250" eaLnBrk="1" hangingPunct="1">
              <a:spcBef>
                <a:spcPct val="25000"/>
              </a:spcBef>
              <a:spcAft>
                <a:spcPct val="35000"/>
              </a:spcAft>
              <a:tabLst>
                <a:tab pos="476250" algn="l"/>
              </a:tabLst>
            </a:pPr>
            <a:r>
              <a:rPr lang="en-US" dirty="0"/>
              <a:t>after international publication, unless the applicant made a specific request for early processing under Article 23(2)</a:t>
            </a:r>
          </a:p>
          <a:p>
            <a:pPr marL="285750" indent="-285750" defTabSz="476250" eaLnBrk="1" hangingPunct="1">
              <a:spcBef>
                <a:spcPct val="25000"/>
              </a:spcBef>
              <a:spcAft>
                <a:spcPct val="35000"/>
              </a:spcAft>
              <a:tabLst>
                <a:tab pos="476250" algn="l"/>
              </a:tabLst>
            </a:pPr>
            <a:r>
              <a:rPr lang="en-US" dirty="0"/>
              <a:t>Almost all Offices request a copy of the priority document only after the application entered the national phase</a:t>
            </a:r>
          </a:p>
          <a:p>
            <a:pPr marL="285750" indent="-285750" defTabSz="476250" eaLnBrk="1" hangingPunct="1">
              <a:spcBef>
                <a:spcPct val="25000"/>
              </a:spcBef>
              <a:spcAft>
                <a:spcPct val="35000"/>
              </a:spcAft>
              <a:tabLst>
                <a:tab pos="476250" algn="l"/>
              </a:tabLst>
            </a:pPr>
            <a:r>
              <a:rPr lang="en-US" dirty="0"/>
              <a:t>Only the European Patent Office systematically receives copies of all priority documents</a:t>
            </a:r>
          </a:p>
        </p:txBody>
      </p:sp>
    </p:spTree>
    <p:extLst>
      <p:ext uri="{BB962C8B-B14F-4D97-AF65-F5344CB8AC3E}">
        <p14:creationId xmlns:p14="http://schemas.microsoft.com/office/powerpoint/2010/main" val="263714769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44500" y="484188"/>
            <a:ext cx="8604250" cy="1152525"/>
          </a:xfrm>
        </p:spPr>
        <p:txBody>
          <a:bodyPr/>
          <a:lstStyle/>
          <a:p>
            <a:pPr algn="ctr" eaLnBrk="1" hangingPunct="1"/>
            <a:r>
              <a:rPr lang="en-US" sz="3200" dirty="0"/>
              <a:t>Recommendations for preparing </a:t>
            </a:r>
            <a:br>
              <a:rPr lang="en-US" sz="3200" dirty="0"/>
            </a:br>
            <a:r>
              <a:rPr lang="en-US" sz="3200" dirty="0"/>
              <a:t>entry into the national phase (1)</a:t>
            </a:r>
          </a:p>
        </p:txBody>
      </p:sp>
      <p:sp>
        <p:nvSpPr>
          <p:cNvPr id="14339" name="Rectangle 3"/>
          <p:cNvSpPr>
            <a:spLocks noGrp="1" noChangeArrowheads="1"/>
          </p:cNvSpPr>
          <p:nvPr>
            <p:ph type="body" idx="1"/>
          </p:nvPr>
        </p:nvSpPr>
        <p:spPr>
          <a:xfrm>
            <a:off x="447666" y="2039938"/>
            <a:ext cx="8610600" cy="4197350"/>
          </a:xfrm>
        </p:spPr>
        <p:txBody>
          <a:bodyPr/>
          <a:lstStyle/>
          <a:p>
            <a:pPr eaLnBrk="1" hangingPunct="1">
              <a:spcBef>
                <a:spcPct val="25000"/>
              </a:spcBef>
              <a:spcAft>
                <a:spcPct val="35000"/>
              </a:spcAft>
            </a:pPr>
            <a:r>
              <a:rPr lang="en-US" dirty="0"/>
              <a:t>Leave sufficient time, where necessary, to prepare the translation of the international application</a:t>
            </a:r>
          </a:p>
          <a:p>
            <a:pPr eaLnBrk="1" hangingPunct="1">
              <a:spcBef>
                <a:spcPct val="25000"/>
              </a:spcBef>
              <a:spcAft>
                <a:spcPct val="35000"/>
              </a:spcAft>
            </a:pPr>
            <a:r>
              <a:rPr lang="en-US" dirty="0"/>
              <a:t>Send your local agent, </a:t>
            </a:r>
            <a:r>
              <a:rPr lang="en-US" u="sng" dirty="0"/>
              <a:t>copies</a:t>
            </a:r>
            <a:r>
              <a:rPr lang="en-US" dirty="0"/>
              <a:t> of the (relevant) documents on file:  the published international application, the international search report and written opinion by the ISA, the international preliminary examination report, priority documents;  note that none of these documents are required to be filed by the local agent at the local patent office</a:t>
            </a:r>
          </a:p>
        </p:txBody>
      </p:sp>
    </p:spTree>
    <p:extLst>
      <p:ext uri="{BB962C8B-B14F-4D97-AF65-F5344CB8AC3E}">
        <p14:creationId xmlns:p14="http://schemas.microsoft.com/office/powerpoint/2010/main" val="42463688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69875" y="484188"/>
            <a:ext cx="8604250" cy="1223962"/>
          </a:xfrm>
        </p:spPr>
        <p:txBody>
          <a:bodyPr/>
          <a:lstStyle/>
          <a:p>
            <a:pPr algn="ctr" eaLnBrk="1" hangingPunct="1"/>
            <a:r>
              <a:rPr lang="en-US" sz="3200" dirty="0"/>
              <a:t>Recommendations for preparing </a:t>
            </a:r>
            <a:br>
              <a:rPr lang="en-US" sz="3200" dirty="0"/>
            </a:br>
            <a:r>
              <a:rPr lang="en-US" sz="3200" dirty="0"/>
              <a:t>entry into the national phase (2)</a:t>
            </a:r>
          </a:p>
        </p:txBody>
      </p:sp>
      <p:sp>
        <p:nvSpPr>
          <p:cNvPr id="15363" name="Rectangle 3"/>
          <p:cNvSpPr>
            <a:spLocks noGrp="1" noChangeArrowheads="1"/>
          </p:cNvSpPr>
          <p:nvPr>
            <p:ph type="body" idx="1"/>
          </p:nvPr>
        </p:nvSpPr>
        <p:spPr>
          <a:xfrm>
            <a:off x="358775" y="2027238"/>
            <a:ext cx="8610600" cy="4484687"/>
          </a:xfrm>
        </p:spPr>
        <p:txBody>
          <a:bodyPr/>
          <a:lstStyle/>
          <a:p>
            <a:pPr eaLnBrk="1" hangingPunct="1">
              <a:spcBef>
                <a:spcPct val="25000"/>
              </a:spcBef>
              <a:spcAft>
                <a:spcPct val="35000"/>
              </a:spcAft>
            </a:pPr>
            <a:r>
              <a:rPr lang="en-US" dirty="0"/>
              <a:t>Where you would prefer avoiding paying additional claims fee or other fees that are applicable under any particular national law, prepare the application, and any amendments thereof, according to the national practice</a:t>
            </a:r>
          </a:p>
          <a:p>
            <a:pPr eaLnBrk="1" hangingPunct="1">
              <a:spcBef>
                <a:spcPct val="25000"/>
              </a:spcBef>
              <a:spcAft>
                <a:spcPct val="35000"/>
              </a:spcAft>
            </a:pPr>
            <a:r>
              <a:rPr lang="en-US" dirty="0"/>
              <a:t>Even though several </a:t>
            </a:r>
            <a:r>
              <a:rPr lang="en-US" dirty="0" smtClean="0"/>
              <a:t>DOs/EOs </a:t>
            </a:r>
            <a:r>
              <a:rPr lang="en-US" dirty="0"/>
              <a:t>provide for longer time limits, it is preferable to docket the 30-month time limits for all Offices (See www.wipo.int/pct/en/texts/reservations/res_incomp.html for exceptions under Article 22(1))</a:t>
            </a:r>
          </a:p>
        </p:txBody>
      </p:sp>
    </p:spTree>
    <p:extLst>
      <p:ext uri="{BB962C8B-B14F-4D97-AF65-F5344CB8AC3E}">
        <p14:creationId xmlns:p14="http://schemas.microsoft.com/office/powerpoint/2010/main" val="38810860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28625" y="319088"/>
            <a:ext cx="8353425" cy="1035050"/>
          </a:xfrm>
        </p:spPr>
        <p:txBody>
          <a:bodyPr/>
          <a:lstStyle/>
          <a:p>
            <a:pPr algn="ctr" eaLnBrk="1" hangingPunct="1"/>
            <a:r>
              <a:rPr lang="en-US" sz="3200" dirty="0"/>
              <a:t>A few further tips to remember</a:t>
            </a:r>
            <a:endParaRPr lang="en-US" sz="3200" b="1" dirty="0"/>
          </a:p>
        </p:txBody>
      </p:sp>
      <p:sp>
        <p:nvSpPr>
          <p:cNvPr id="16387" name="Rectangle 3"/>
          <p:cNvSpPr>
            <a:spLocks noGrp="1" noChangeArrowheads="1"/>
          </p:cNvSpPr>
          <p:nvPr>
            <p:ph type="body" idx="1"/>
          </p:nvPr>
        </p:nvSpPr>
        <p:spPr>
          <a:xfrm>
            <a:off x="397221" y="1283046"/>
            <a:ext cx="8321675" cy="5427662"/>
          </a:xfrm>
        </p:spPr>
        <p:txBody>
          <a:bodyPr/>
          <a:lstStyle/>
          <a:p>
            <a:pPr eaLnBrk="1" hangingPunct="1">
              <a:spcBef>
                <a:spcPct val="25000"/>
              </a:spcBef>
              <a:spcAft>
                <a:spcPct val="35000"/>
              </a:spcAft>
            </a:pPr>
            <a:r>
              <a:rPr lang="en-US" dirty="0"/>
              <a:t>Remember to monitor time limits for entering national phase</a:t>
            </a:r>
          </a:p>
          <a:p>
            <a:pPr marL="790575" lvl="1" indent="-333375" eaLnBrk="1" hangingPunct="1">
              <a:spcBef>
                <a:spcPct val="25000"/>
              </a:spcBef>
              <a:spcAft>
                <a:spcPct val="35000"/>
              </a:spcAft>
            </a:pPr>
            <a:r>
              <a:rPr lang="en-US" dirty="0"/>
              <a:t>they apply irrespective of delays in the international phase	</a:t>
            </a:r>
          </a:p>
          <a:p>
            <a:pPr eaLnBrk="1" hangingPunct="1">
              <a:spcBef>
                <a:spcPct val="25000"/>
              </a:spcBef>
              <a:spcAft>
                <a:spcPct val="35000"/>
              </a:spcAft>
            </a:pPr>
            <a:r>
              <a:rPr lang="en-US" dirty="0"/>
              <a:t>Make necessary indications that application is entering the national phase, i.e., that it is not a direct national filing</a:t>
            </a:r>
          </a:p>
          <a:p>
            <a:pPr eaLnBrk="1" hangingPunct="1">
              <a:spcBef>
                <a:spcPct val="25000"/>
              </a:spcBef>
              <a:spcAft>
                <a:spcPct val="35000"/>
              </a:spcAft>
            </a:pPr>
            <a:r>
              <a:rPr lang="en-US" dirty="0"/>
              <a:t>Translation of the international application must be correct and complete (no subject matter may be added and/or deleted)</a:t>
            </a:r>
          </a:p>
          <a:p>
            <a:pPr eaLnBrk="1" hangingPunct="1">
              <a:spcBef>
                <a:spcPct val="25000"/>
              </a:spcBef>
              <a:spcAft>
                <a:spcPct val="35000"/>
              </a:spcAft>
            </a:pPr>
            <a:r>
              <a:rPr lang="en-US" dirty="0"/>
              <a:t>Pay the required fees (amount may be different from that applicable to direct national filing)</a:t>
            </a:r>
          </a:p>
        </p:txBody>
      </p:sp>
    </p:spTree>
    <p:extLst>
      <p:ext uri="{BB962C8B-B14F-4D97-AF65-F5344CB8AC3E}">
        <p14:creationId xmlns:p14="http://schemas.microsoft.com/office/powerpoint/2010/main" val="4695225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31800" y="431064"/>
            <a:ext cx="8280400" cy="1071446"/>
          </a:xfrm>
          <a:extLst>
            <a:ext uri="{91240B29-F687-4F45-9708-019B960494DF}">
              <a14:hiddenLine xmlns:a14="http://schemas.microsoft.com/office/drawing/2010/main" w="12700">
                <a:solidFill>
                  <a:schemeClr val="tx1"/>
                </a:solidFill>
                <a:miter lim="800000"/>
                <a:headEnd/>
                <a:tailEnd/>
              </a14:hiddenLine>
            </a:ext>
          </a:extLst>
        </p:spPr>
        <p:txBody>
          <a:bodyPr lIns="85725" tIns="42862" rIns="85725" bIns="42862">
            <a:spAutoFit/>
          </a:bodyPr>
          <a:lstStyle/>
          <a:p>
            <a:pPr algn="ctr" eaLnBrk="1" hangingPunct="1"/>
            <a:r>
              <a:rPr lang="en-US" sz="3200" dirty="0"/>
              <a:t>Reinstatement of rights by DO/EOs </a:t>
            </a:r>
            <a:br>
              <a:rPr lang="en-US" sz="3200" dirty="0"/>
            </a:br>
            <a:r>
              <a:rPr lang="en-US" sz="3200" dirty="0"/>
              <a:t>(Rule 49.6)  (1)</a:t>
            </a:r>
          </a:p>
        </p:txBody>
      </p:sp>
      <p:sp>
        <p:nvSpPr>
          <p:cNvPr id="17411" name="Rectangle 3"/>
          <p:cNvSpPr>
            <a:spLocks noGrp="1" noChangeArrowheads="1"/>
          </p:cNvSpPr>
          <p:nvPr>
            <p:ph type="body" idx="1"/>
          </p:nvPr>
        </p:nvSpPr>
        <p:spPr>
          <a:xfrm>
            <a:off x="508000" y="1947863"/>
            <a:ext cx="8126413" cy="4111625"/>
          </a:xfrm>
          <a:extLst>
            <a:ext uri="{91240B29-F687-4F45-9708-019B960494DF}">
              <a14:hiddenLine xmlns:a14="http://schemas.microsoft.com/office/drawing/2010/main" w="12700">
                <a:solidFill>
                  <a:schemeClr val="tx1"/>
                </a:solidFill>
                <a:miter lim="800000"/>
                <a:headEnd/>
                <a:tailEnd/>
              </a14:hiddenLine>
            </a:ext>
          </a:extLst>
        </p:spPr>
        <p:txBody>
          <a:bodyPr lIns="85725" tIns="42862" rIns="85725" bIns="42862"/>
          <a:lstStyle/>
          <a:p>
            <a:pPr marL="361950" indent="-361950" defTabSz="720725" eaLnBrk="1" hangingPunct="1">
              <a:spcBef>
                <a:spcPct val="25000"/>
              </a:spcBef>
              <a:spcAft>
                <a:spcPct val="35000"/>
              </a:spcAft>
              <a:buClr>
                <a:srgbClr val="990033"/>
              </a:buClr>
              <a:buSzPct val="120000"/>
              <a:buFont typeface="Wingdings" pitchFamily="2" charset="2"/>
              <a:buChar char="n"/>
            </a:pPr>
            <a:r>
              <a:rPr lang="en-US"/>
              <a:t>Available </a:t>
            </a:r>
            <a:r>
              <a:rPr lang="en-US" u="sng"/>
              <a:t>in certain DO/EOs</a:t>
            </a:r>
            <a:r>
              <a:rPr lang="en-US"/>
              <a:t>, where the applicant has missed the time limit under Article 22 or 39(1) to enter the national phase:</a:t>
            </a:r>
          </a:p>
          <a:p>
            <a:pPr marL="898525" lvl="1" indent="-357188" defTabSz="720725" eaLnBrk="1" hangingPunct="1">
              <a:spcBef>
                <a:spcPct val="25000"/>
              </a:spcBef>
              <a:spcAft>
                <a:spcPct val="35000"/>
              </a:spcAft>
            </a:pPr>
            <a:r>
              <a:rPr lang="en-US"/>
              <a:t>unintentionally</a:t>
            </a:r>
          </a:p>
          <a:p>
            <a:pPr marL="898525" lvl="1" indent="-357188" defTabSz="720725" eaLnBrk="1" hangingPunct="1">
              <a:spcBef>
                <a:spcPct val="25000"/>
              </a:spcBef>
              <a:spcAft>
                <a:spcPct val="35000"/>
              </a:spcAft>
              <a:buClr>
                <a:schemeClr val="tx2"/>
              </a:buClr>
              <a:buFont typeface="Wingdings" pitchFamily="2" charset="2"/>
              <a:buNone/>
            </a:pPr>
            <a:r>
              <a:rPr lang="en-US" i="1"/>
              <a:t>	or - at the option of the Office -</a:t>
            </a:r>
            <a:r>
              <a:rPr lang="en-US"/>
              <a:t> </a:t>
            </a:r>
          </a:p>
          <a:p>
            <a:pPr marL="898525" lvl="1" indent="-357188" defTabSz="720725" eaLnBrk="1" hangingPunct="1">
              <a:spcBef>
                <a:spcPct val="25000"/>
              </a:spcBef>
              <a:spcAft>
                <a:spcPct val="35000"/>
              </a:spcAft>
            </a:pPr>
            <a:r>
              <a:rPr lang="en-US"/>
              <a:t> in spite of due care required by the circumstances</a:t>
            </a:r>
          </a:p>
        </p:txBody>
      </p:sp>
    </p:spTree>
    <p:extLst>
      <p:ext uri="{BB962C8B-B14F-4D97-AF65-F5344CB8AC3E}">
        <p14:creationId xmlns:p14="http://schemas.microsoft.com/office/powerpoint/2010/main" val="4118686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691680" y="350838"/>
            <a:ext cx="5400600" cy="917922"/>
          </a:xfrm>
        </p:spPr>
        <p:txBody>
          <a:bodyPr/>
          <a:lstStyle/>
          <a:p>
            <a:pPr>
              <a:spcBef>
                <a:spcPts val="0"/>
              </a:spcBef>
            </a:pPr>
            <a:r>
              <a:rPr lang="en-US" dirty="0" smtClean="0">
                <a:solidFill>
                  <a:srgbClr val="70899B"/>
                </a:solidFill>
              </a:rPr>
              <a:t>Recent Accessions</a:t>
            </a:r>
            <a:endParaRPr lang="en-US" dirty="0">
              <a:solidFill>
                <a:srgbClr val="70899B"/>
              </a:solidFill>
            </a:endParaRPr>
          </a:p>
        </p:txBody>
      </p:sp>
      <p:pic>
        <p:nvPicPr>
          <p:cNvPr id="3" name="Picture 2"/>
          <p:cNvPicPr>
            <a:picLocks noChangeAspect="1"/>
          </p:cNvPicPr>
          <p:nvPr/>
        </p:nvPicPr>
        <p:blipFill>
          <a:blip r:embed="rId2"/>
          <a:stretch>
            <a:fillRect/>
          </a:stretch>
        </p:blipFill>
        <p:spPr>
          <a:xfrm>
            <a:off x="1187624" y="2060848"/>
            <a:ext cx="7128792" cy="2952328"/>
          </a:xfrm>
          <a:prstGeom prst="rect">
            <a:avLst/>
          </a:prstGeom>
        </p:spPr>
      </p:pic>
    </p:spTree>
    <p:extLst>
      <p:ext uri="{BB962C8B-B14F-4D97-AF65-F5344CB8AC3E}">
        <p14:creationId xmlns:p14="http://schemas.microsoft.com/office/powerpoint/2010/main" val="7250085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92125" y="519964"/>
            <a:ext cx="8280400" cy="1071446"/>
          </a:xfrm>
          <a:extLst>
            <a:ext uri="{91240B29-F687-4F45-9708-019B960494DF}">
              <a14:hiddenLine xmlns:a14="http://schemas.microsoft.com/office/drawing/2010/main" w="12700">
                <a:solidFill>
                  <a:schemeClr val="tx1"/>
                </a:solidFill>
                <a:miter lim="800000"/>
                <a:headEnd/>
                <a:tailEnd/>
              </a14:hiddenLine>
            </a:ext>
          </a:extLst>
        </p:spPr>
        <p:txBody>
          <a:bodyPr lIns="85725" tIns="42862" rIns="85725" bIns="42862">
            <a:spAutoFit/>
          </a:bodyPr>
          <a:lstStyle/>
          <a:p>
            <a:pPr algn="ctr" eaLnBrk="1" hangingPunct="1"/>
            <a:r>
              <a:rPr lang="en-US" sz="3200" dirty="0"/>
              <a:t>Reinstatement of rights by DO/EOs </a:t>
            </a:r>
            <a:br>
              <a:rPr lang="en-US" sz="3200" dirty="0"/>
            </a:br>
            <a:r>
              <a:rPr lang="en-US" sz="3200" dirty="0"/>
              <a:t>(Rule 49.6)  (2)</a:t>
            </a:r>
          </a:p>
        </p:txBody>
      </p:sp>
      <p:sp>
        <p:nvSpPr>
          <p:cNvPr id="18435" name="Rectangle 3"/>
          <p:cNvSpPr>
            <a:spLocks noGrp="1" noChangeArrowheads="1"/>
          </p:cNvSpPr>
          <p:nvPr>
            <p:ph type="body" idx="1"/>
          </p:nvPr>
        </p:nvSpPr>
        <p:spPr>
          <a:xfrm>
            <a:off x="541338" y="2133600"/>
            <a:ext cx="8126412" cy="3959225"/>
          </a:xfrm>
          <a:extLst>
            <a:ext uri="{91240B29-F687-4F45-9708-019B960494DF}">
              <a14:hiddenLine xmlns:a14="http://schemas.microsoft.com/office/drawing/2010/main" w="12700">
                <a:solidFill>
                  <a:schemeClr val="tx1"/>
                </a:solidFill>
                <a:miter lim="800000"/>
                <a:headEnd/>
                <a:tailEnd/>
              </a14:hiddenLine>
            </a:ext>
          </a:extLst>
        </p:spPr>
        <p:txBody>
          <a:bodyPr lIns="85725" tIns="42862" rIns="85725" bIns="42862"/>
          <a:lstStyle/>
          <a:p>
            <a:pPr marL="361950" indent="-361950" defTabSz="720725" eaLnBrk="1" hangingPunct="1">
              <a:spcBef>
                <a:spcPct val="25000"/>
              </a:spcBef>
              <a:spcAft>
                <a:spcPct val="35000"/>
              </a:spcAft>
              <a:buClr>
                <a:srgbClr val="990033"/>
              </a:buClr>
              <a:buSzPct val="120000"/>
              <a:buFont typeface="Wingdings" pitchFamily="2" charset="2"/>
              <a:buChar char="n"/>
            </a:pPr>
            <a:r>
              <a:rPr lang="en-US"/>
              <a:t>Applicants may submit a request for reinstatement and enter the national phase within:</a:t>
            </a:r>
          </a:p>
          <a:p>
            <a:pPr marL="898525" lvl="1" indent="-357188" defTabSz="720725" eaLnBrk="1" hangingPunct="1">
              <a:spcBef>
                <a:spcPct val="25000"/>
              </a:spcBef>
              <a:spcAft>
                <a:spcPct val="35000"/>
              </a:spcAft>
            </a:pPr>
            <a:r>
              <a:rPr lang="en-US"/>
              <a:t>2 months from the date of removal of the cause of the failure to meet the time limit to enter national phase; or</a:t>
            </a:r>
          </a:p>
          <a:p>
            <a:pPr marL="898525" lvl="1" indent="-357188" defTabSz="720725" eaLnBrk="1" hangingPunct="1">
              <a:spcBef>
                <a:spcPct val="25000"/>
              </a:spcBef>
              <a:spcAft>
                <a:spcPct val="35000"/>
              </a:spcAft>
            </a:pPr>
            <a:r>
              <a:rPr lang="en-US"/>
              <a:t>12 months from the date of expiration of the time limit to enter national phase;</a:t>
            </a:r>
          </a:p>
          <a:p>
            <a:pPr marL="898525" lvl="1" indent="-357188" defTabSz="720725" eaLnBrk="1" hangingPunct="1">
              <a:spcBef>
                <a:spcPct val="25000"/>
              </a:spcBef>
              <a:spcAft>
                <a:spcPct val="35000"/>
              </a:spcAft>
              <a:buClr>
                <a:schemeClr val="tx2"/>
              </a:buClr>
              <a:buFont typeface="Wingdings" pitchFamily="2" charset="2"/>
              <a:buNone/>
            </a:pPr>
            <a:r>
              <a:rPr lang="en-US"/>
              <a:t>whichever period expires first</a:t>
            </a:r>
          </a:p>
        </p:txBody>
      </p:sp>
    </p:spTree>
    <p:extLst>
      <p:ext uri="{BB962C8B-B14F-4D97-AF65-F5344CB8AC3E}">
        <p14:creationId xmlns:p14="http://schemas.microsoft.com/office/powerpoint/2010/main" val="2672992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5536" y="404664"/>
            <a:ext cx="8188325" cy="936104"/>
          </a:xfrm>
        </p:spPr>
        <p:txBody>
          <a:bodyPr/>
          <a:lstStyle/>
          <a:p>
            <a:pPr algn="ctr"/>
            <a:r>
              <a:rPr lang="en-US" sz="3200" dirty="0"/>
              <a:t>DO/EOs to which Rule 49.6 does not apply</a:t>
            </a:r>
          </a:p>
        </p:txBody>
      </p:sp>
      <p:sp>
        <p:nvSpPr>
          <p:cNvPr id="5" name="Rectangle 3"/>
          <p:cNvSpPr txBox="1">
            <a:spLocks noChangeArrowheads="1"/>
          </p:cNvSpPr>
          <p:nvPr/>
        </p:nvSpPr>
        <p:spPr bwMode="auto">
          <a:xfrm>
            <a:off x="390525" y="1773063"/>
            <a:ext cx="8362950" cy="424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5725" tIns="42862" rIns="85725" bIns="42862" numCol="1" anchor="t" anchorCtr="0" compatLnSpc="1">
            <a:prstTxWarp prst="textNoShape">
              <a:avLst/>
            </a:prstTxWarp>
          </a:bodyPr>
          <a:lstStyle>
            <a:lvl1pPr marL="342900" indent="-342900" algn="l" rtl="0" eaLnBrk="1" fontAlgn="base" hangingPunct="1">
              <a:spcBef>
                <a:spcPct val="20000"/>
              </a:spcBef>
              <a:spcAft>
                <a:spcPct val="0"/>
              </a:spcAft>
              <a:buClr>
                <a:srgbClr val="9D0A2B"/>
              </a:buClr>
              <a:buSzPct val="150000"/>
              <a:buFont typeface="Arial" pitchFamily="34" charset="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9D0A2B"/>
              </a:buClr>
              <a:buSzPct val="100000"/>
              <a:buFont typeface="Wingdings" pitchFamily="2" charset="2"/>
              <a:buChar char="q"/>
              <a:defRPr sz="2400">
                <a:solidFill>
                  <a:schemeClr val="tx1"/>
                </a:solidFill>
                <a:latin typeface="+mn-lt"/>
                <a:cs typeface="+mn-cs"/>
              </a:defRPr>
            </a:lvl2pPr>
            <a:lvl3pPr marL="1143000" indent="-228600" algn="l" rtl="0" eaLnBrk="1" fontAlgn="base" hangingPunct="1">
              <a:spcBef>
                <a:spcPct val="20000"/>
              </a:spcBef>
              <a:spcAft>
                <a:spcPct val="0"/>
              </a:spcAft>
              <a:buClr>
                <a:srgbClr val="9D0A2B"/>
              </a:buClr>
              <a:buSzPct val="100000"/>
              <a:buFont typeface="Wingdings" pitchFamily="2" charset="2"/>
              <a:buChar char="§"/>
              <a:defRPr sz="2400">
                <a:solidFill>
                  <a:schemeClr val="tx1"/>
                </a:solidFill>
                <a:latin typeface="+mn-lt"/>
                <a:cs typeface="+mn-cs"/>
              </a:defRPr>
            </a:lvl3pPr>
            <a:lvl4pPr marL="1600200" indent="-228600" algn="l" rtl="0" eaLnBrk="1" fontAlgn="base" hangingPunct="1">
              <a:spcBef>
                <a:spcPct val="20000"/>
              </a:spcBef>
              <a:spcAft>
                <a:spcPct val="0"/>
              </a:spcAft>
              <a:buClr>
                <a:srgbClr val="9D0A2B"/>
              </a:buClr>
              <a:buSzPct val="150000"/>
              <a:buFont typeface="Arial" pitchFamily="34" charset="0"/>
              <a:buChar char="■"/>
              <a:defRPr sz="2400">
                <a:solidFill>
                  <a:schemeClr val="tx1"/>
                </a:solidFill>
                <a:latin typeface="+mn-lt"/>
                <a:cs typeface="+mn-cs"/>
              </a:defRPr>
            </a:lvl4pPr>
            <a:lvl5pPr marL="2057400" indent="-228600" algn="l" rtl="0" eaLnBrk="1" fontAlgn="base" hangingPunct="1">
              <a:spcBef>
                <a:spcPct val="20000"/>
              </a:spcBef>
              <a:spcAft>
                <a:spcPct val="0"/>
              </a:spcAft>
              <a:buClr>
                <a:srgbClr val="9D0A2B"/>
              </a:buClr>
              <a:buSzPct val="150000"/>
              <a:buFont typeface="Arial" pitchFamily="34" charset="0"/>
              <a:buChar char="■"/>
              <a:defRPr sz="2400">
                <a:solidFill>
                  <a:schemeClr val="tx1"/>
                </a:solidFill>
                <a:latin typeface="+mn-lt"/>
                <a:cs typeface="+mn-cs"/>
              </a:defRPr>
            </a:lvl5pPr>
            <a:lvl6pPr marL="2514600" indent="-228600" algn="l" rtl="0" eaLnBrk="1" fontAlgn="base" hangingPunct="1">
              <a:spcBef>
                <a:spcPct val="20000"/>
              </a:spcBef>
              <a:spcAft>
                <a:spcPct val="0"/>
              </a:spcAft>
              <a:buBlip>
                <a:blip r:embed="rId2"/>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2"/>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2"/>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2"/>
              </a:buBlip>
              <a:defRPr sz="2400">
                <a:solidFill>
                  <a:schemeClr val="tx1"/>
                </a:solidFill>
                <a:latin typeface="+mn-lt"/>
                <a:cs typeface="+mn-cs"/>
              </a:defRPr>
            </a:lvl9pPr>
          </a:lstStyle>
          <a:p>
            <a:pPr marL="361950" indent="-361950" defTabSz="720725">
              <a:lnSpc>
                <a:spcPct val="90000"/>
              </a:lnSpc>
              <a:spcBef>
                <a:spcPct val="0"/>
              </a:spcBef>
              <a:buClr>
                <a:srgbClr val="990033"/>
              </a:buClr>
              <a:buSzPct val="120000"/>
              <a:buFont typeface="Wingdings" pitchFamily="2" charset="2"/>
              <a:buChar char="n"/>
              <a:tabLst>
                <a:tab pos="757238" algn="l"/>
                <a:tab pos="1339850" algn="l"/>
                <a:tab pos="3941763" algn="l"/>
                <a:tab pos="4572000" algn="l"/>
              </a:tabLst>
            </a:pPr>
            <a:r>
              <a:rPr lang="en-US" sz="2200" dirty="0"/>
              <a:t>Notifications of incompatibility with respective national law were filed in accordance with Rule 49.6(f):</a:t>
            </a:r>
          </a:p>
          <a:p>
            <a:pPr marL="361950" indent="-361950" defTabSz="720725">
              <a:lnSpc>
                <a:spcPct val="90000"/>
              </a:lnSpc>
              <a:spcBef>
                <a:spcPct val="0"/>
              </a:spcBef>
              <a:buClr>
                <a:srgbClr val="990033"/>
              </a:buClr>
              <a:buSzPct val="120000"/>
              <a:buFont typeface="Wingdings" pitchFamily="2" charset="2"/>
              <a:buNone/>
              <a:tabLst>
                <a:tab pos="757238" algn="l"/>
                <a:tab pos="1339850" algn="l"/>
                <a:tab pos="3941763" algn="l"/>
                <a:tab pos="4572000" algn="l"/>
              </a:tabLst>
            </a:pPr>
            <a:endParaRPr lang="en-US" sz="2200" dirty="0"/>
          </a:p>
          <a:p>
            <a:pPr marL="361950" indent="-361950" defTabSz="720725">
              <a:lnSpc>
                <a:spcPct val="90000"/>
              </a:lnSpc>
              <a:spcBef>
                <a:spcPct val="0"/>
              </a:spcBef>
              <a:buClr>
                <a:srgbClr val="990033"/>
              </a:buClr>
              <a:buSzPct val="120000"/>
              <a:buFont typeface="Wingdings" pitchFamily="2" charset="2"/>
              <a:buNone/>
              <a:tabLst>
                <a:tab pos="757238" algn="l"/>
                <a:tab pos="1339850" algn="l"/>
                <a:tab pos="3941763" algn="l"/>
                <a:tab pos="4572000" algn="l"/>
              </a:tabLst>
            </a:pPr>
            <a:r>
              <a:rPr lang="fr-CH" sz="2200" dirty="0"/>
              <a:t>		CA	Canada	LV	</a:t>
            </a:r>
            <a:r>
              <a:rPr lang="fr-CH" sz="2200" dirty="0" err="1"/>
              <a:t>Latvia</a:t>
            </a:r>
            <a:endParaRPr lang="fr-CH" sz="2200" dirty="0"/>
          </a:p>
          <a:p>
            <a:pPr marL="361950" indent="-361950" defTabSz="720725">
              <a:lnSpc>
                <a:spcPct val="90000"/>
              </a:lnSpc>
              <a:spcBef>
                <a:spcPct val="0"/>
              </a:spcBef>
              <a:buClr>
                <a:srgbClr val="990033"/>
              </a:buClr>
              <a:buSzPct val="120000"/>
              <a:buFont typeface="Wingdings" pitchFamily="2" charset="2"/>
              <a:buNone/>
              <a:tabLst>
                <a:tab pos="757238" algn="l"/>
                <a:tab pos="1339850" algn="l"/>
                <a:tab pos="3941763" algn="l"/>
                <a:tab pos="4572000" algn="l"/>
              </a:tabLst>
            </a:pPr>
            <a:r>
              <a:rPr lang="fr-CH" sz="2200" dirty="0"/>
              <a:t>		CN	China	MX	Mexico</a:t>
            </a:r>
          </a:p>
          <a:p>
            <a:pPr marL="361950" indent="-361950" defTabSz="720725">
              <a:lnSpc>
                <a:spcPct val="90000"/>
              </a:lnSpc>
              <a:spcBef>
                <a:spcPct val="0"/>
              </a:spcBef>
              <a:buClr>
                <a:srgbClr val="990033"/>
              </a:buClr>
              <a:buSzPct val="120000"/>
              <a:buFont typeface="Wingdings" pitchFamily="2" charset="2"/>
              <a:buNone/>
              <a:tabLst>
                <a:tab pos="757238" algn="l"/>
                <a:tab pos="1339850" algn="l"/>
                <a:tab pos="3941763" algn="l"/>
                <a:tab pos="4572000" algn="l"/>
              </a:tabLst>
            </a:pPr>
            <a:r>
              <a:rPr lang="fr-CH" sz="2200" dirty="0"/>
              <a:t>		DE	Germany	NZ	New </a:t>
            </a:r>
            <a:r>
              <a:rPr lang="fr-CH" sz="2200" dirty="0" err="1"/>
              <a:t>Zealand</a:t>
            </a:r>
            <a:endParaRPr lang="fr-CH" sz="2200" dirty="0"/>
          </a:p>
          <a:p>
            <a:pPr marL="361950" indent="-361950" defTabSz="720725">
              <a:lnSpc>
                <a:spcPct val="90000"/>
              </a:lnSpc>
              <a:spcBef>
                <a:spcPct val="0"/>
              </a:spcBef>
              <a:buClr>
                <a:srgbClr val="990033"/>
              </a:buClr>
              <a:buSzPct val="120000"/>
              <a:buFont typeface="Wingdings" pitchFamily="2" charset="2"/>
              <a:buNone/>
              <a:tabLst>
                <a:tab pos="757238" algn="l"/>
                <a:tab pos="1339850" algn="l"/>
                <a:tab pos="3941763" algn="l"/>
                <a:tab pos="4572000" algn="l"/>
              </a:tabLst>
            </a:pPr>
            <a:r>
              <a:rPr lang="fr-CH" sz="2200" dirty="0"/>
              <a:t>		IN	</a:t>
            </a:r>
            <a:r>
              <a:rPr lang="fr-CH" sz="2200" dirty="0" err="1"/>
              <a:t>India</a:t>
            </a:r>
            <a:r>
              <a:rPr lang="fr-CH" sz="2200" dirty="0"/>
              <a:t>	PH	Philippines</a:t>
            </a:r>
          </a:p>
          <a:p>
            <a:pPr marL="361950" indent="-361950" defTabSz="720725">
              <a:lnSpc>
                <a:spcPct val="90000"/>
              </a:lnSpc>
              <a:spcBef>
                <a:spcPct val="0"/>
              </a:spcBef>
              <a:buClr>
                <a:srgbClr val="990033"/>
              </a:buClr>
              <a:buSzPct val="120000"/>
              <a:buFont typeface="Wingdings" pitchFamily="2" charset="2"/>
              <a:buNone/>
              <a:tabLst>
                <a:tab pos="757238" algn="l"/>
                <a:tab pos="1339850" algn="l"/>
                <a:tab pos="3941763" algn="l"/>
                <a:tab pos="4572000" algn="l"/>
              </a:tabLst>
            </a:pPr>
            <a:r>
              <a:rPr lang="fr-CH" sz="2200" dirty="0"/>
              <a:t>		KR	</a:t>
            </a:r>
            <a:r>
              <a:rPr lang="fr-CH" sz="2200" dirty="0" err="1"/>
              <a:t>Republic</a:t>
            </a:r>
            <a:r>
              <a:rPr lang="fr-CH" sz="2200" dirty="0"/>
              <a:t> of </a:t>
            </a:r>
            <a:r>
              <a:rPr lang="fr-CH" sz="2200" dirty="0" err="1"/>
              <a:t>Korea</a:t>
            </a:r>
            <a:r>
              <a:rPr lang="fr-CH" sz="2200" dirty="0"/>
              <a:t>	PL	</a:t>
            </a:r>
            <a:r>
              <a:rPr lang="fr-CH" sz="2200" dirty="0" err="1"/>
              <a:t>Poland</a:t>
            </a:r>
            <a:endParaRPr lang="fr-CH" sz="2200" dirty="0"/>
          </a:p>
          <a:p>
            <a:pPr marL="361950" indent="-361950" defTabSz="720725">
              <a:lnSpc>
                <a:spcPct val="90000"/>
              </a:lnSpc>
              <a:spcBef>
                <a:spcPct val="0"/>
              </a:spcBef>
              <a:buClr>
                <a:srgbClr val="990033"/>
              </a:buClr>
              <a:buSzPct val="120000"/>
              <a:buFont typeface="Wingdings" pitchFamily="2" charset="2"/>
              <a:buNone/>
              <a:tabLst>
                <a:tab pos="757238" algn="l"/>
                <a:tab pos="1339850" algn="l"/>
                <a:tab pos="3941763" algn="l"/>
                <a:tab pos="4572000" algn="l"/>
              </a:tabLst>
            </a:pPr>
            <a:r>
              <a:rPr lang="fr-CH" sz="2200" dirty="0"/>
              <a:t>		</a:t>
            </a:r>
          </a:p>
          <a:p>
            <a:pPr marL="361950" indent="-361950" defTabSz="720725">
              <a:lnSpc>
                <a:spcPct val="90000"/>
              </a:lnSpc>
              <a:spcBef>
                <a:spcPct val="0"/>
              </a:spcBef>
              <a:buClr>
                <a:srgbClr val="990033"/>
              </a:buClr>
              <a:buSzPct val="120000"/>
              <a:buFont typeface="Wingdings" pitchFamily="2" charset="2"/>
              <a:buChar char="n"/>
              <a:tabLst>
                <a:tab pos="757238" algn="l"/>
                <a:tab pos="1339850" algn="l"/>
                <a:tab pos="3941763" algn="l"/>
                <a:tab pos="4572000" algn="l"/>
              </a:tabLst>
            </a:pPr>
            <a:r>
              <a:rPr lang="en-US" sz="2200" dirty="0"/>
              <a:t>The national law applicable by some of these Offices may nevertheless provide for other forms of protection against loss of rights - for further details, see for each DO/EO, the relevant National Chapter in the </a:t>
            </a:r>
            <a:r>
              <a:rPr lang="en-US" sz="2200" i="1" dirty="0"/>
              <a:t>PCT Applicant’s Guide, </a:t>
            </a:r>
            <a:r>
              <a:rPr lang="en-US" sz="2200" dirty="0"/>
              <a:t>National Phase</a:t>
            </a:r>
          </a:p>
        </p:txBody>
      </p:sp>
    </p:spTree>
    <p:extLst>
      <p:ext uri="{BB962C8B-B14F-4D97-AF65-F5344CB8AC3E}">
        <p14:creationId xmlns:p14="http://schemas.microsoft.com/office/powerpoint/2010/main" val="3739588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7505" y="733425"/>
            <a:ext cx="8496746" cy="1008063"/>
          </a:xfrm>
        </p:spPr>
        <p:txBody>
          <a:bodyPr/>
          <a:lstStyle/>
          <a:p>
            <a:pPr algn="ctr" eaLnBrk="1" hangingPunct="1"/>
            <a:r>
              <a:rPr lang="en-US" sz="3200" dirty="0"/>
              <a:t>Additional cases of </a:t>
            </a:r>
            <a:r>
              <a:rPr lang="en-US" sz="3200" dirty="0" smtClean="0"/>
              <a:t>protection </a:t>
            </a:r>
            <a:br>
              <a:rPr lang="en-US" sz="3200" dirty="0" smtClean="0"/>
            </a:br>
            <a:r>
              <a:rPr lang="en-US" sz="3200" dirty="0" smtClean="0"/>
              <a:t>against </a:t>
            </a:r>
            <a:r>
              <a:rPr lang="en-US" sz="3200" dirty="0"/>
              <a:t>loss of rights</a:t>
            </a:r>
          </a:p>
        </p:txBody>
      </p:sp>
      <p:sp>
        <p:nvSpPr>
          <p:cNvPr id="21507" name="Rectangle 3"/>
          <p:cNvSpPr>
            <a:spLocks noGrp="1" noChangeArrowheads="1"/>
          </p:cNvSpPr>
          <p:nvPr>
            <p:ph type="body" idx="1"/>
          </p:nvPr>
        </p:nvSpPr>
        <p:spPr>
          <a:xfrm>
            <a:off x="408679" y="2060848"/>
            <a:ext cx="8447087" cy="4031977"/>
          </a:xfrm>
        </p:spPr>
        <p:txBody>
          <a:bodyPr/>
          <a:lstStyle/>
          <a:p>
            <a:pPr>
              <a:spcBef>
                <a:spcPct val="25000"/>
              </a:spcBef>
              <a:spcAft>
                <a:spcPct val="35000"/>
              </a:spcAft>
            </a:pPr>
            <a:r>
              <a:rPr lang="en-US" dirty="0"/>
              <a:t>Other than the (minimum) protection under Rule 49.6:  excuse of delays in meeting time limits by </a:t>
            </a:r>
            <a:r>
              <a:rPr lang="en-US" dirty="0" smtClean="0"/>
              <a:t>DOs/EOs (</a:t>
            </a:r>
            <a:r>
              <a:rPr lang="en-US" dirty="0"/>
              <a:t>Article 48 and Rule 82</a:t>
            </a:r>
            <a:r>
              <a:rPr lang="en-US" i="1" dirty="0"/>
              <a:t>bis</a:t>
            </a:r>
            <a:r>
              <a:rPr lang="en-US" dirty="0"/>
              <a:t>)</a:t>
            </a:r>
          </a:p>
          <a:p>
            <a:pPr eaLnBrk="1" hangingPunct="1">
              <a:spcBef>
                <a:spcPct val="25000"/>
              </a:spcBef>
              <a:spcAft>
                <a:spcPct val="35000"/>
              </a:spcAft>
            </a:pPr>
            <a:r>
              <a:rPr lang="en-US" dirty="0"/>
              <a:t>Rectification by </a:t>
            </a:r>
            <a:r>
              <a:rPr lang="en-US" dirty="0" smtClean="0"/>
              <a:t>DOs/EOs </a:t>
            </a:r>
            <a:r>
              <a:rPr lang="en-US" dirty="0"/>
              <a:t>of errors made by RO or IB (Rule 82</a:t>
            </a:r>
            <a:r>
              <a:rPr lang="en-US" i="1" dirty="0"/>
              <a:t>ter</a:t>
            </a:r>
            <a:r>
              <a:rPr lang="en-US" dirty="0"/>
              <a:t>)</a:t>
            </a:r>
          </a:p>
          <a:p>
            <a:pPr>
              <a:spcBef>
                <a:spcPct val="25000"/>
              </a:spcBef>
              <a:spcAft>
                <a:spcPct val="35000"/>
              </a:spcAft>
            </a:pPr>
            <a:r>
              <a:rPr lang="en-US" dirty="0"/>
              <a:t>Review by and opportunity to correct before the </a:t>
            </a:r>
            <a:r>
              <a:rPr lang="en-US" dirty="0" smtClean="0"/>
              <a:t>DOs/EOs </a:t>
            </a:r>
            <a:r>
              <a:rPr lang="en-US" dirty="0"/>
              <a:t>(Articles 24(2), 25, 26, 39(3) and 48, Rules 82</a:t>
            </a:r>
            <a:r>
              <a:rPr lang="en-US" i="1" dirty="0"/>
              <a:t>bis</a:t>
            </a:r>
            <a:r>
              <a:rPr lang="en-US" dirty="0"/>
              <a:t> and 82</a:t>
            </a:r>
            <a:r>
              <a:rPr lang="en-US" i="1" dirty="0"/>
              <a:t>ter</a:t>
            </a:r>
            <a:r>
              <a:rPr lang="en-US" dirty="0"/>
              <a:t>)</a:t>
            </a:r>
          </a:p>
          <a:p>
            <a:pPr eaLnBrk="1" hangingPunct="1">
              <a:spcBef>
                <a:spcPct val="25000"/>
              </a:spcBef>
              <a:spcAft>
                <a:spcPct val="35000"/>
              </a:spcAft>
            </a:pPr>
            <a:endParaRPr lang="en-US" dirty="0"/>
          </a:p>
        </p:txBody>
      </p:sp>
    </p:spTree>
    <p:extLst>
      <p:ext uri="{BB962C8B-B14F-4D97-AF65-F5344CB8AC3E}">
        <p14:creationId xmlns:p14="http://schemas.microsoft.com/office/powerpoint/2010/main" val="10345450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0825" y="367564"/>
            <a:ext cx="8893175" cy="1071446"/>
          </a:xfrm>
          <a:noFill/>
          <a:ln/>
          <a:extLst>
            <a:ext uri="{91240B29-F687-4F45-9708-019B960494DF}">
              <a14:hiddenLine xmlns:a14="http://schemas.microsoft.com/office/drawing/2010/main" w="12700">
                <a:solidFill>
                  <a:schemeClr val="tx1"/>
                </a:solidFill>
                <a:miter lim="800000"/>
                <a:headEnd/>
                <a:tailEnd/>
              </a14:hiddenLine>
            </a:ext>
          </a:extLst>
        </p:spPr>
        <p:txBody>
          <a:bodyPr lIns="85725" tIns="42862" rIns="85725" bIns="42862">
            <a:spAutoFit/>
          </a:bodyPr>
          <a:lstStyle/>
          <a:p>
            <a:pPr algn="ctr"/>
            <a:r>
              <a:rPr lang="en-US" sz="3200" dirty="0"/>
              <a:t>Non-applicability of time limit of 30 months under Article 22(1)</a:t>
            </a:r>
          </a:p>
        </p:txBody>
      </p:sp>
      <p:sp>
        <p:nvSpPr>
          <p:cNvPr id="9219" name="Line 3"/>
          <p:cNvSpPr>
            <a:spLocks noChangeShapeType="1"/>
          </p:cNvSpPr>
          <p:nvPr/>
        </p:nvSpPr>
        <p:spPr bwMode="auto">
          <a:xfrm>
            <a:off x="3500438" y="3389313"/>
            <a:ext cx="17653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150" cmpd="thickThin">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0" name="Rectangle 4"/>
          <p:cNvSpPr>
            <a:spLocks noGrp="1" noChangeArrowheads="1"/>
          </p:cNvSpPr>
          <p:nvPr>
            <p:ph type="body" idx="1"/>
          </p:nvPr>
        </p:nvSpPr>
        <p:spPr>
          <a:xfrm>
            <a:off x="251520" y="1556792"/>
            <a:ext cx="8532812" cy="4792787"/>
          </a:xfrm>
          <a:noFill/>
          <a:ln/>
          <a:extLst>
            <a:ext uri="{91240B29-F687-4F45-9708-019B960494DF}">
              <a14:hiddenLine xmlns:a14="http://schemas.microsoft.com/office/drawing/2010/main" w="12700">
                <a:solidFill>
                  <a:schemeClr val="tx1"/>
                </a:solidFill>
                <a:miter lim="800000"/>
                <a:headEnd/>
                <a:tailEnd/>
              </a14:hiddenLine>
            </a:ext>
          </a:extLst>
        </p:spPr>
        <p:txBody>
          <a:bodyPr lIns="85725" tIns="42862" rIns="85725" bIns="42862"/>
          <a:lstStyle/>
          <a:p>
            <a:pPr marL="361950" indent="-361950" defTabSz="720725">
              <a:spcBef>
                <a:spcPct val="25000"/>
              </a:spcBef>
              <a:spcAft>
                <a:spcPct val="35000"/>
              </a:spcAft>
              <a:buClr>
                <a:srgbClr val="990033"/>
              </a:buClr>
              <a:buSzPct val="120000"/>
              <a:buFont typeface="Wingdings" pitchFamily="2" charset="2"/>
              <a:buChar char="n"/>
              <a:tabLst>
                <a:tab pos="757238" algn="l"/>
                <a:tab pos="952500" algn="l"/>
                <a:tab pos="2065338" algn="l"/>
              </a:tabLst>
            </a:pPr>
            <a:r>
              <a:rPr lang="en-US" sz="2100" dirty="0"/>
              <a:t>The Offices of the following </a:t>
            </a:r>
            <a:r>
              <a:rPr lang="en-US" sz="2100" dirty="0" smtClean="0"/>
              <a:t>two States </a:t>
            </a:r>
            <a:r>
              <a:rPr lang="en-US" sz="2100" dirty="0"/>
              <a:t>have notified the </a:t>
            </a:r>
            <a:r>
              <a:rPr lang="en-US" sz="2100" dirty="0" smtClean="0"/>
              <a:t>IB </a:t>
            </a:r>
            <a:r>
              <a:rPr lang="en-US" sz="2100" dirty="0"/>
              <a:t>that they </a:t>
            </a:r>
            <a:r>
              <a:rPr lang="en-US" sz="2100" dirty="0" smtClean="0"/>
              <a:t>do </a:t>
            </a:r>
            <a:r>
              <a:rPr lang="en-US" sz="2100" dirty="0"/>
              <a:t>not apply the 30 month time limit under Chapter I, as of 1 April 2002, for as long as modified Article 22(1) is not compatible with their national law:</a:t>
            </a:r>
          </a:p>
          <a:p>
            <a:pPr marL="1009650" lvl="2" indent="-288925" defTabSz="720725">
              <a:spcBef>
                <a:spcPct val="0"/>
              </a:spcBef>
              <a:buClr>
                <a:srgbClr val="990033"/>
              </a:buClr>
              <a:buSzPct val="120000"/>
              <a:buFont typeface="Symbol" pitchFamily="18" charset="2"/>
              <a:buNone/>
              <a:tabLst>
                <a:tab pos="757238" algn="l"/>
                <a:tab pos="952500" algn="l"/>
                <a:tab pos="1609725" algn="l"/>
              </a:tabLst>
            </a:pPr>
            <a:r>
              <a:rPr lang="en-US" sz="2100" dirty="0"/>
              <a:t>LU 	Luxembourg</a:t>
            </a:r>
          </a:p>
          <a:p>
            <a:pPr marL="1009650" lvl="2" indent="-288925" defTabSz="720725">
              <a:spcBef>
                <a:spcPct val="0"/>
              </a:spcBef>
              <a:buClr>
                <a:srgbClr val="990033"/>
              </a:buClr>
              <a:buSzPct val="120000"/>
              <a:buFont typeface="Symbol" pitchFamily="18" charset="2"/>
              <a:buNone/>
              <a:tabLst>
                <a:tab pos="757238" algn="l"/>
                <a:tab pos="952500" algn="l"/>
                <a:tab pos="1609725" algn="l"/>
              </a:tabLst>
            </a:pPr>
            <a:r>
              <a:rPr lang="en-US" sz="2100" dirty="0"/>
              <a:t>TZ	United Republic of Tanzania</a:t>
            </a:r>
          </a:p>
          <a:p>
            <a:pPr marL="361950" indent="-361950" defTabSz="720725">
              <a:spcBef>
                <a:spcPct val="25000"/>
              </a:spcBef>
              <a:spcAft>
                <a:spcPct val="35000"/>
              </a:spcAft>
              <a:buClr>
                <a:srgbClr val="990033"/>
              </a:buClr>
              <a:buSzPct val="120000"/>
              <a:buFont typeface="Wingdings" pitchFamily="2" charset="2"/>
              <a:buChar char="n"/>
              <a:tabLst>
                <a:tab pos="757238" algn="l"/>
                <a:tab pos="952500" algn="l"/>
                <a:tab pos="2065338" algn="l"/>
              </a:tabLst>
            </a:pPr>
            <a:r>
              <a:rPr lang="en-US" sz="2100" dirty="0" smtClean="0"/>
              <a:t>If </a:t>
            </a:r>
            <a:r>
              <a:rPr lang="en-US" sz="2100" dirty="0"/>
              <a:t>no demand for international preliminary examination is filed before the expiration of 19 months in respect of above States, the national phase will have to be entered before the expiration of 20 or 21 months from the priority date </a:t>
            </a:r>
            <a:endParaRPr lang="en-US" sz="2100" dirty="0" smtClean="0"/>
          </a:p>
          <a:p>
            <a:pPr marL="361950" indent="-361950" defTabSz="720725">
              <a:spcBef>
                <a:spcPct val="25000"/>
              </a:spcBef>
              <a:spcAft>
                <a:spcPct val="35000"/>
              </a:spcAft>
              <a:buClr>
                <a:srgbClr val="990033"/>
              </a:buClr>
              <a:buSzPct val="120000"/>
              <a:buFont typeface="Wingdings" pitchFamily="2" charset="2"/>
              <a:buChar char="n"/>
              <a:tabLst>
                <a:tab pos="757238" algn="l"/>
                <a:tab pos="952500" algn="l"/>
                <a:tab pos="2065338" algn="l"/>
              </a:tabLst>
            </a:pPr>
            <a:r>
              <a:rPr lang="en-US" sz="2100" dirty="0" smtClean="0"/>
              <a:t>As distinct from the national phase in LU and TZ, </a:t>
            </a:r>
            <a:r>
              <a:rPr lang="en-US" sz="2100" u="sng" dirty="0" smtClean="0"/>
              <a:t>the regional phase can be entered within 31 months at the EPO and ARIPO</a:t>
            </a:r>
            <a:r>
              <a:rPr lang="en-US" sz="2100" dirty="0" smtClean="0"/>
              <a:t> respectively for those countries</a:t>
            </a:r>
            <a:endParaRPr lang="en-US" sz="2100" dirty="0"/>
          </a:p>
        </p:txBody>
      </p:sp>
    </p:spTree>
    <p:extLst>
      <p:ext uri="{BB962C8B-B14F-4D97-AF65-F5344CB8AC3E}">
        <p14:creationId xmlns:p14="http://schemas.microsoft.com/office/powerpoint/2010/main" val="199928605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1219200" y="4113490"/>
            <a:ext cx="6521152" cy="1406525"/>
          </a:xfrm>
          <a:noFill/>
        </p:spPr>
        <p:txBody>
          <a:bodyPr/>
          <a:lstStyle/>
          <a:p>
            <a:pPr eaLnBrk="1" hangingPunct="1"/>
            <a:r>
              <a:rPr lang="en-US" sz="3600" b="1" dirty="0" smtClean="0">
                <a:solidFill>
                  <a:srgbClr val="70899B"/>
                </a:solidFill>
              </a:rPr>
              <a:t>Patent Prosecution Highway (PPH) and PCT</a:t>
            </a:r>
            <a:endParaRPr lang="en-US" sz="3600" b="1" dirty="0">
              <a:solidFill>
                <a:srgbClr val="70899B"/>
              </a:solidFill>
            </a:endParaRPr>
          </a:p>
          <a:p>
            <a:pPr eaLnBrk="1" hangingPunct="1"/>
            <a:endParaRPr lang="en-US" sz="3600" dirty="0">
              <a:solidFill>
                <a:srgbClr val="70899B"/>
              </a:solidFill>
            </a:endParaRPr>
          </a:p>
        </p:txBody>
      </p:sp>
      <p:pic>
        <p:nvPicPr>
          <p:cNvPr id="3075" name="Picture 8" descr="Puce-3_p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3" y="3740427"/>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208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1520" y="268626"/>
            <a:ext cx="8748712" cy="792088"/>
          </a:xfrm>
        </p:spPr>
        <p:txBody>
          <a:bodyPr/>
          <a:lstStyle/>
          <a:p>
            <a:pPr eaLnBrk="1" hangingPunct="1"/>
            <a:r>
              <a:rPr lang="en-US" sz="3400" dirty="0"/>
              <a:t>Patent Prosecution Highway (PPH) and PCT</a:t>
            </a:r>
          </a:p>
        </p:txBody>
      </p:sp>
      <p:sp>
        <p:nvSpPr>
          <p:cNvPr id="13315" name="Rectangle 3"/>
          <p:cNvSpPr>
            <a:spLocks noGrp="1" noChangeArrowheads="1"/>
          </p:cNvSpPr>
          <p:nvPr>
            <p:ph type="body" idx="1"/>
          </p:nvPr>
        </p:nvSpPr>
        <p:spPr>
          <a:xfrm>
            <a:off x="255865" y="1052736"/>
            <a:ext cx="8159750" cy="5688632"/>
          </a:xfrm>
        </p:spPr>
        <p:txBody>
          <a:bodyPr/>
          <a:lstStyle/>
          <a:p>
            <a:pPr eaLnBrk="1" hangingPunct="1">
              <a:spcBef>
                <a:spcPts val="400"/>
              </a:spcBef>
              <a:spcAft>
                <a:spcPts val="400"/>
              </a:spcAft>
            </a:pPr>
            <a:r>
              <a:rPr lang="en-US" sz="2000" dirty="0"/>
              <a:t>Accelerated examination in the national phase based on a positive work product of an International Authority (written opinion of the ISA or the IPEA, IPRP (Chapter I or II))</a:t>
            </a:r>
          </a:p>
          <a:p>
            <a:pPr eaLnBrk="1" hangingPunct="1">
              <a:spcBef>
                <a:spcPts val="400"/>
              </a:spcBef>
              <a:spcAft>
                <a:spcPts val="400"/>
              </a:spcAft>
            </a:pPr>
            <a:r>
              <a:rPr lang="en-US" sz="2000" dirty="0"/>
              <a:t>Conditions:  </a:t>
            </a:r>
          </a:p>
          <a:p>
            <a:pPr lvl="1">
              <a:spcBef>
                <a:spcPts val="400"/>
              </a:spcBef>
              <a:spcAft>
                <a:spcPts val="400"/>
              </a:spcAft>
            </a:pPr>
            <a:r>
              <a:rPr lang="en-US" sz="2000" dirty="0"/>
              <a:t>At least one claim has been determined by the ISA or the IPEA to meet the PCT criteria of novelty, inventive step and industrial applicability;  and </a:t>
            </a:r>
          </a:p>
          <a:p>
            <a:pPr lvl="1">
              <a:spcBef>
                <a:spcPts val="400"/>
              </a:spcBef>
              <a:spcAft>
                <a:spcPts val="400"/>
              </a:spcAft>
            </a:pPr>
            <a:r>
              <a:rPr lang="en-US" sz="2000" dirty="0"/>
              <a:t>ALL the </a:t>
            </a:r>
            <a:r>
              <a:rPr lang="en-US" sz="2000" u="sng" dirty="0"/>
              <a:t>claims must sufficiently correspond</a:t>
            </a:r>
            <a:r>
              <a:rPr lang="en-US" sz="2000" dirty="0"/>
              <a:t> to the claims deemed to meet the PCT criteria (they are of the same or similar scope or they are of narrower scope than the claims in the PCT application)</a:t>
            </a:r>
          </a:p>
          <a:p>
            <a:pPr>
              <a:spcBef>
                <a:spcPts val="400"/>
              </a:spcBef>
              <a:spcAft>
                <a:spcPts val="400"/>
              </a:spcAft>
            </a:pPr>
            <a:r>
              <a:rPr lang="en-US" sz="2000" dirty="0"/>
              <a:t>Global PPH and PCT:</a:t>
            </a:r>
          </a:p>
          <a:p>
            <a:pPr lvl="1">
              <a:spcBef>
                <a:spcPts val="400"/>
              </a:spcBef>
              <a:spcAft>
                <a:spcPts val="400"/>
              </a:spcAft>
            </a:pPr>
            <a:r>
              <a:rPr lang="fr-CH" sz="2000" dirty="0"/>
              <a:t>Introduction of Global PPH Pilot in </a:t>
            </a:r>
            <a:r>
              <a:rPr lang="fr-CH" sz="2000" dirty="0" err="1"/>
              <a:t>January</a:t>
            </a:r>
            <a:r>
              <a:rPr lang="fr-CH" sz="2000" dirty="0"/>
              <a:t> 2014</a:t>
            </a:r>
            <a:endParaRPr lang="en-US" sz="2000" dirty="0"/>
          </a:p>
          <a:p>
            <a:pPr lvl="1">
              <a:spcBef>
                <a:spcPts val="400"/>
              </a:spcBef>
              <a:spcAft>
                <a:spcPts val="400"/>
              </a:spcAft>
            </a:pPr>
            <a:r>
              <a:rPr lang="fr-CH" sz="2000" dirty="0"/>
              <a:t>Single set of </a:t>
            </a:r>
            <a:r>
              <a:rPr lang="fr-CH" sz="2000" dirty="0" err="1"/>
              <a:t>qualifying</a:t>
            </a:r>
            <a:r>
              <a:rPr lang="fr-CH" sz="2000" dirty="0"/>
              <a:t> </a:t>
            </a:r>
            <a:r>
              <a:rPr lang="fr-CH" sz="2000" dirty="0" err="1"/>
              <a:t>requirements</a:t>
            </a:r>
            <a:r>
              <a:rPr lang="fr-CH" sz="2000" dirty="0"/>
              <a:t> </a:t>
            </a:r>
            <a:r>
              <a:rPr lang="fr-CH" sz="2000" dirty="0" err="1"/>
              <a:t>that</a:t>
            </a:r>
            <a:r>
              <a:rPr lang="fr-CH" sz="2000" dirty="0"/>
              <a:t> simplifies the </a:t>
            </a:r>
            <a:r>
              <a:rPr lang="fr-CH" sz="2000" dirty="0" err="1"/>
              <a:t>existing</a:t>
            </a:r>
            <a:r>
              <a:rPr lang="fr-CH" sz="2000" dirty="0"/>
              <a:t> PPH network </a:t>
            </a:r>
            <a:r>
              <a:rPr lang="fr-CH" sz="2000" dirty="0" err="1"/>
              <a:t>so</a:t>
            </a:r>
            <a:r>
              <a:rPr lang="fr-CH" sz="2000" dirty="0"/>
              <a:t> </a:t>
            </a:r>
            <a:r>
              <a:rPr lang="fr-CH" sz="2000" dirty="0" err="1"/>
              <a:t>that</a:t>
            </a:r>
            <a:r>
              <a:rPr lang="fr-CH" sz="2000" dirty="0"/>
              <a:t> </a:t>
            </a:r>
            <a:r>
              <a:rPr lang="fr-CH" sz="2000" dirty="0" err="1"/>
              <a:t>it</a:t>
            </a:r>
            <a:r>
              <a:rPr lang="fr-CH" sz="2000" dirty="0"/>
              <a:t> </a:t>
            </a:r>
            <a:r>
              <a:rPr lang="fr-CH" sz="2000" dirty="0" err="1"/>
              <a:t>is</a:t>
            </a:r>
            <a:r>
              <a:rPr lang="fr-CH" sz="2000" dirty="0"/>
              <a:t> more accessible for </a:t>
            </a:r>
            <a:r>
              <a:rPr lang="fr-CH" sz="2000" dirty="0" err="1"/>
              <a:t>users</a:t>
            </a:r>
            <a:endParaRPr lang="en-US" sz="2000" dirty="0"/>
          </a:p>
          <a:p>
            <a:pPr marL="0" indent="0">
              <a:spcBef>
                <a:spcPts val="400"/>
              </a:spcBef>
              <a:spcAft>
                <a:spcPts val="400"/>
              </a:spcAft>
              <a:buNone/>
            </a:pPr>
            <a:endParaRPr lang="en-US" sz="2000" dirty="0"/>
          </a:p>
        </p:txBody>
      </p:sp>
    </p:spTree>
    <p:extLst>
      <p:ext uri="{BB962C8B-B14F-4D97-AF65-F5344CB8AC3E}">
        <p14:creationId xmlns:p14="http://schemas.microsoft.com/office/powerpoint/2010/main" val="35008437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61938" y="368300"/>
            <a:ext cx="8486775" cy="468412"/>
          </a:xfrm>
        </p:spPr>
        <p:txBody>
          <a:bodyPr/>
          <a:lstStyle/>
          <a:p>
            <a:pPr eaLnBrk="1" hangingPunct="1"/>
            <a:r>
              <a:rPr lang="en-US" sz="2400" dirty="0"/>
              <a:t>Patent Prosecution Highway (PPH) and PCT</a:t>
            </a:r>
          </a:p>
        </p:txBody>
      </p:sp>
      <p:pic>
        <p:nvPicPr>
          <p:cNvPr id="2" name="Picture 1"/>
          <p:cNvPicPr>
            <a:picLocks noChangeAspect="1"/>
          </p:cNvPicPr>
          <p:nvPr/>
        </p:nvPicPr>
        <p:blipFill>
          <a:blip r:embed="rId2"/>
          <a:stretch>
            <a:fillRect/>
          </a:stretch>
        </p:blipFill>
        <p:spPr>
          <a:xfrm>
            <a:off x="1403648" y="1124744"/>
            <a:ext cx="5904656" cy="5226097"/>
          </a:xfrm>
          <a:prstGeom prst="rect">
            <a:avLst/>
          </a:prstGeom>
        </p:spPr>
      </p:pic>
      <p:sp>
        <p:nvSpPr>
          <p:cNvPr id="14339" name="Rectangle 3"/>
          <p:cNvSpPr>
            <a:spLocks noGrp="1" noChangeArrowheads="1"/>
          </p:cNvSpPr>
          <p:nvPr>
            <p:ph type="body" idx="1"/>
          </p:nvPr>
        </p:nvSpPr>
        <p:spPr>
          <a:xfrm>
            <a:off x="330200" y="2060848"/>
            <a:ext cx="8418513" cy="4165467"/>
          </a:xfrm>
        </p:spPr>
        <p:txBody>
          <a:bodyPr/>
          <a:lstStyle/>
          <a:p>
            <a:pPr eaLnBrk="1" hangingPunct="1">
              <a:spcBef>
                <a:spcPct val="25000"/>
              </a:spcBef>
              <a:spcAft>
                <a:spcPct val="35000"/>
              </a:spcAft>
            </a:pPr>
            <a:endParaRPr lang="en-US" sz="2200" dirty="0"/>
          </a:p>
        </p:txBody>
      </p:sp>
    </p:spTree>
    <p:extLst>
      <p:ext uri="{BB962C8B-B14F-4D97-AF65-F5344CB8AC3E}">
        <p14:creationId xmlns:p14="http://schemas.microsoft.com/office/powerpoint/2010/main" val="10664220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61938" y="368300"/>
            <a:ext cx="8999537" cy="941388"/>
          </a:xfrm>
        </p:spPr>
        <p:txBody>
          <a:bodyPr/>
          <a:lstStyle/>
          <a:p>
            <a:pPr eaLnBrk="1" hangingPunct="1"/>
            <a:r>
              <a:rPr lang="en-US" sz="3400" dirty="0"/>
              <a:t>Patent Prosecution Highway (PPH) and PCT</a:t>
            </a:r>
          </a:p>
        </p:txBody>
      </p:sp>
      <p:sp>
        <p:nvSpPr>
          <p:cNvPr id="14339" name="Rectangle 3"/>
          <p:cNvSpPr>
            <a:spLocks noGrp="1" noChangeArrowheads="1"/>
          </p:cNvSpPr>
          <p:nvPr>
            <p:ph type="body" idx="1"/>
          </p:nvPr>
        </p:nvSpPr>
        <p:spPr>
          <a:xfrm>
            <a:off x="330200" y="1412777"/>
            <a:ext cx="8418513" cy="4813538"/>
          </a:xfrm>
        </p:spPr>
        <p:txBody>
          <a:bodyPr/>
          <a:lstStyle/>
          <a:p>
            <a:pPr eaLnBrk="1" hangingPunct="1">
              <a:spcBef>
                <a:spcPct val="25000"/>
              </a:spcBef>
              <a:spcAft>
                <a:spcPct val="35000"/>
              </a:spcAft>
            </a:pPr>
            <a:r>
              <a:rPr lang="en-US" sz="2200" dirty="0"/>
              <a:t>Global PPH complements existing bilateral PPH agreements</a:t>
            </a:r>
          </a:p>
          <a:p>
            <a:pPr eaLnBrk="1" hangingPunct="1">
              <a:spcBef>
                <a:spcPct val="25000"/>
              </a:spcBef>
              <a:spcAft>
                <a:spcPct val="35000"/>
              </a:spcAft>
            </a:pPr>
            <a:r>
              <a:rPr lang="en-US" sz="2200" dirty="0"/>
              <a:t>Information on the PCT Website:</a:t>
            </a:r>
            <a:br>
              <a:rPr lang="en-US" sz="2200" dirty="0"/>
            </a:br>
            <a:r>
              <a:rPr lang="en-US" sz="2200" dirty="0"/>
              <a:t>www.wipo.int/pct/en/filing/pct_pph.html</a:t>
            </a:r>
          </a:p>
          <a:p>
            <a:pPr eaLnBrk="1" hangingPunct="1">
              <a:spcBef>
                <a:spcPct val="25000"/>
              </a:spcBef>
              <a:spcAft>
                <a:spcPct val="35000"/>
              </a:spcAft>
            </a:pPr>
            <a:r>
              <a:rPr lang="en-US" sz="2200" dirty="0"/>
              <a:t>Information on the PPH Portal: </a:t>
            </a:r>
            <a:br>
              <a:rPr lang="en-US" sz="2200" dirty="0"/>
            </a:br>
            <a:r>
              <a:rPr lang="en-US" sz="2200" dirty="0"/>
              <a:t>www.jpo.go.jp/ppph-portal/index.htm</a:t>
            </a:r>
          </a:p>
          <a:p>
            <a:pPr eaLnBrk="1" hangingPunct="1">
              <a:spcBef>
                <a:spcPct val="25000"/>
              </a:spcBef>
              <a:spcAft>
                <a:spcPct val="35000"/>
              </a:spcAft>
            </a:pPr>
            <a:r>
              <a:rPr lang="en-US" sz="2200" dirty="0"/>
              <a:t>Information on procedures and forms can be found on the websites of the participating Offices</a:t>
            </a:r>
          </a:p>
          <a:p>
            <a:pPr eaLnBrk="1" hangingPunct="1">
              <a:spcBef>
                <a:spcPct val="25000"/>
              </a:spcBef>
              <a:spcAft>
                <a:spcPct val="35000"/>
              </a:spcAft>
            </a:pPr>
            <a:r>
              <a:rPr lang="en-US" sz="2200" dirty="0"/>
              <a:t>The IB requests feedback on experience with PCT-PPH at pct.legal@wipo.int</a:t>
            </a:r>
          </a:p>
        </p:txBody>
      </p:sp>
    </p:spTree>
    <p:extLst>
      <p:ext uri="{BB962C8B-B14F-4D97-AF65-F5344CB8AC3E}">
        <p14:creationId xmlns:p14="http://schemas.microsoft.com/office/powerpoint/2010/main" val="21432117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3336379"/>
            <a:ext cx="7772400" cy="2293359"/>
          </a:xfrm>
        </p:spPr>
        <p:txBody>
          <a:bodyPr/>
          <a:lstStyle/>
          <a:p>
            <a:pPr>
              <a:lnSpc>
                <a:spcPct val="90000"/>
              </a:lnSpc>
            </a:pPr>
            <a:r>
              <a:rPr lang="en-US" b="1" dirty="0" smtClean="0"/>
              <a:t>New WIPO </a:t>
            </a:r>
            <a:r>
              <a:rPr lang="en-US" b="1" dirty="0"/>
              <a:t>Standard ST.26</a:t>
            </a:r>
            <a:br>
              <a:rPr lang="en-US" b="1" dirty="0"/>
            </a:br>
            <a:r>
              <a:rPr lang="en-US" b="1" dirty="0" smtClean="0"/>
              <a:t/>
            </a:r>
            <a:br>
              <a:rPr lang="en-US" b="1" dirty="0" smtClean="0"/>
            </a:br>
            <a:r>
              <a:rPr lang="en-US" dirty="0" smtClean="0"/>
              <a:t>New </a:t>
            </a:r>
            <a:r>
              <a:rPr lang="en-US" dirty="0"/>
              <a:t>requirement for presenting nucleotide and amino acid </a:t>
            </a:r>
            <a:r>
              <a:rPr lang="en-US" dirty="0" smtClean="0"/>
              <a:t>sequences</a:t>
            </a:r>
            <a:br>
              <a:rPr lang="en-US" dirty="0" smtClean="0"/>
            </a:br>
            <a:r>
              <a:rPr lang="en-US" b="1" dirty="0" smtClean="0"/>
              <a:t> </a:t>
            </a:r>
            <a:br>
              <a:rPr lang="en-US" b="1" dirty="0" smtClean="0"/>
            </a:br>
            <a:r>
              <a:rPr lang="en-US" dirty="0" smtClean="0"/>
              <a:t>for applications filed on or after July 1, 2022 </a:t>
            </a:r>
            <a:r>
              <a:rPr lang="en-US" b="1" dirty="0"/>
              <a:t/>
            </a:r>
            <a:br>
              <a:rPr lang="en-US" b="1" dirty="0"/>
            </a:br>
            <a:endParaRPr lang="en-US" b="1" dirty="0"/>
          </a:p>
        </p:txBody>
      </p:sp>
      <p:sp>
        <p:nvSpPr>
          <p:cNvPr id="3" name="Content Placeholder 2"/>
          <p:cNvSpPr>
            <a:spLocks noGrp="1"/>
          </p:cNvSpPr>
          <p:nvPr>
            <p:ph idx="10"/>
          </p:nvPr>
        </p:nvSpPr>
        <p:spPr>
          <a:xfrm>
            <a:off x="685800" y="4797152"/>
            <a:ext cx="8134672" cy="832586"/>
          </a:xfrm>
        </p:spPr>
        <p:txBody>
          <a:bodyPr/>
          <a:lstStyle/>
          <a:p>
            <a:pPr marL="457200" lvl="1" indent="0">
              <a:buNone/>
            </a:pPr>
            <a:endParaRPr lang="en-US" dirty="0">
              <a:solidFill>
                <a:srgbClr val="70899B"/>
              </a:solidFill>
            </a:endParaRPr>
          </a:p>
          <a:p>
            <a:pPr lvl="1"/>
            <a:endParaRPr lang="en-US" dirty="0">
              <a:solidFill>
                <a:srgbClr val="70899B"/>
              </a:solidFill>
            </a:endParaRPr>
          </a:p>
        </p:txBody>
      </p:sp>
      <p:pic>
        <p:nvPicPr>
          <p:cNvPr id="4" name="Picture 8" descr="Puce-3_p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991543"/>
            <a:ext cx="4095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031563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3744416" cy="868958"/>
          </a:xfrm>
        </p:spPr>
        <p:txBody>
          <a:bodyPr/>
          <a:lstStyle/>
          <a:p>
            <a:r>
              <a:rPr lang="en-US" sz="2800" dirty="0"/>
              <a:t>Why a new Standard?</a:t>
            </a:r>
          </a:p>
        </p:txBody>
      </p:sp>
      <p:sp>
        <p:nvSpPr>
          <p:cNvPr id="3" name="Content Placeholder 2"/>
          <p:cNvSpPr>
            <a:spLocks noGrp="1"/>
          </p:cNvSpPr>
          <p:nvPr>
            <p:ph idx="1"/>
          </p:nvPr>
        </p:nvSpPr>
        <p:spPr>
          <a:xfrm>
            <a:off x="395536" y="2636912"/>
            <a:ext cx="8229600" cy="4352925"/>
          </a:xfrm>
        </p:spPr>
        <p:txBody>
          <a:bodyPr/>
          <a:lstStyle/>
          <a:p>
            <a:r>
              <a:rPr lang="en-US" dirty="0"/>
              <a:t>Compliance with international sequence database standards</a:t>
            </a:r>
          </a:p>
          <a:p>
            <a:r>
              <a:rPr lang="en-US" dirty="0"/>
              <a:t> Reflect advances in biotechnology</a:t>
            </a:r>
          </a:p>
          <a:p>
            <a:pPr lvl="1"/>
            <a:r>
              <a:rPr lang="en-US" dirty="0"/>
              <a:t>E.g., branched sequences, D-amino acids and nucleotide analogs</a:t>
            </a:r>
          </a:p>
          <a:p>
            <a:r>
              <a:rPr lang="en-US" dirty="0"/>
              <a:t>Structured data allows automated validations and facilitates data exchange</a:t>
            </a:r>
          </a:p>
          <a:p>
            <a:r>
              <a:rPr lang="en-US" dirty="0"/>
              <a:t>Harmonize practices across all patent offices</a:t>
            </a:r>
          </a:p>
          <a:p>
            <a:endParaRPr lang="en-US" dirty="0"/>
          </a:p>
        </p:txBody>
      </p:sp>
      <p:pic>
        <p:nvPicPr>
          <p:cNvPr id="4" name="Picture 3"/>
          <p:cNvPicPr>
            <a:picLocks noChangeAspect="1"/>
          </p:cNvPicPr>
          <p:nvPr/>
        </p:nvPicPr>
        <p:blipFill>
          <a:blip r:embed="rId3"/>
          <a:stretch>
            <a:fillRect/>
          </a:stretch>
        </p:blipFill>
        <p:spPr>
          <a:xfrm>
            <a:off x="4716016" y="274639"/>
            <a:ext cx="3672408" cy="2218258"/>
          </a:xfrm>
          <a:prstGeom prst="rect">
            <a:avLst/>
          </a:prstGeom>
        </p:spPr>
      </p:pic>
    </p:spTree>
    <p:extLst>
      <p:ext uri="{BB962C8B-B14F-4D97-AF65-F5344CB8AC3E}">
        <p14:creationId xmlns:p14="http://schemas.microsoft.com/office/powerpoint/2010/main" val="872267475"/>
      </p:ext>
    </p:extLst>
  </p:cSld>
  <p:clrMapOvr>
    <a:masterClrMapping/>
  </p:clrMapOvr>
</p:sld>
</file>

<file path=ppt/theme/theme1.xml><?xml version="1.0" encoding="utf-8"?>
<a:theme xmlns:a="http://schemas.openxmlformats.org/drawingml/2006/main" name="EN_2010_pct background png">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EN_2010_pct background png</Template>
  <TotalTime>2895</TotalTime>
  <Words>8534</Words>
  <Application>Microsoft Office PowerPoint</Application>
  <PresentationFormat>On-screen Show (4:3)</PresentationFormat>
  <Paragraphs>896</Paragraphs>
  <Slides>130</Slides>
  <Notes>62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130</vt:i4>
      </vt:variant>
    </vt:vector>
  </HeadingPairs>
  <TitlesOfParts>
    <vt:vector size="141" baseType="lpstr">
      <vt:lpstr>ＭＳ Ｐゴシック</vt:lpstr>
      <vt:lpstr>ＭＳ Ｐゴシック</vt:lpstr>
      <vt:lpstr>Arial</vt:lpstr>
      <vt:lpstr>Calibri</vt:lpstr>
      <vt:lpstr>Helvetica Neue</vt:lpstr>
      <vt:lpstr>Microsoft Sans Serif</vt:lpstr>
      <vt:lpstr>Symbol</vt:lpstr>
      <vt:lpstr>Times New Roman</vt:lpstr>
      <vt:lpstr>Wingdings</vt:lpstr>
      <vt:lpstr>ヒラギノ角ゴ Pro W3</vt:lpstr>
      <vt:lpstr>EN_2010_pct background png</vt:lpstr>
      <vt:lpstr>PowerPoint Presentation</vt:lpstr>
      <vt:lpstr>Contents </vt:lpstr>
      <vt:lpstr>Acronyms</vt:lpstr>
      <vt:lpstr>PowerPoint Presentation</vt:lpstr>
      <vt:lpstr>Traditional patent systems</vt:lpstr>
      <vt:lpstr>PowerPoint Presentation</vt:lpstr>
      <vt:lpstr>PCT system</vt:lpstr>
      <vt:lpstr>PCT Coverage Today (157 Contracting States)</vt:lpstr>
      <vt:lpstr>Recent Accessions</vt:lpstr>
      <vt:lpstr>Countries not (yet) PCT Contracting States (36)</vt:lpstr>
      <vt:lpstr>Growth in PCT applications 1978-2022</vt:lpstr>
      <vt:lpstr>PowerPoint Presentation</vt:lpstr>
      <vt:lpstr>PowerPoint Presentation</vt:lpstr>
      <vt:lpstr>PowerPoint Presentation</vt:lpstr>
      <vt:lpstr>PowerPoint Presentation</vt:lpstr>
      <vt:lpstr>Contents of priority claims (Rule 4.10)  (1)</vt:lpstr>
      <vt:lpstr>Contents of priority claims (Rule 4.10)  (2)</vt:lpstr>
      <vt:lpstr>Furnishing of priority documents (Rule 17.1)</vt:lpstr>
      <vt:lpstr>Digital Access Service for Priority Documents (DAS)</vt:lpstr>
      <vt:lpstr>Main steps for the use of DAS</vt:lpstr>
      <vt:lpstr>Requesting DAS p-doc retrieval</vt:lpstr>
      <vt:lpstr>Time limit for furnishing priority documents (Rule 17.1)</vt:lpstr>
      <vt:lpstr>PowerPoint Presentation</vt:lpstr>
      <vt:lpstr>“PCT Direct” (1)</vt:lpstr>
      <vt:lpstr>“PCT Direct” (2)</vt:lpstr>
      <vt:lpstr>“PCT Direct” (3)</vt:lpstr>
      <vt:lpstr>PowerPoint Presentation</vt:lpstr>
      <vt:lpstr>PowerPoint Presentation</vt:lpstr>
      <vt:lpstr>Declarations under Rule 4.17</vt:lpstr>
      <vt:lpstr>Formal requirements</vt:lpstr>
      <vt:lpstr>Declaration of inventorship (Rule 4.17(iv)) (only for US designation)</vt:lpstr>
      <vt:lpstr>Publication of declarations</vt:lpstr>
      <vt:lpstr>Addition/correction of declarations (Rule 26ter)</vt:lpstr>
      <vt:lpstr>Declarations referred to under Rule 4.17:  Additional issues</vt:lpstr>
      <vt:lpstr>PowerPoint Presentation</vt:lpstr>
      <vt:lpstr>Defects which may result in a later international filing date  (Rules 20.5 and 20.5(bis))</vt:lpstr>
      <vt:lpstr>Defects which can be corrected without affecting the international filing date (1)</vt:lpstr>
      <vt:lpstr>Defects which can be corrected without affecting the international filing date (2)</vt:lpstr>
      <vt:lpstr>Questions - Fees</vt:lpstr>
      <vt:lpstr>PowerPoint Presentation</vt:lpstr>
      <vt:lpstr>Houston, we have a problem ...</vt:lpstr>
      <vt:lpstr>Incorporation by reference of missing or correct elements and parts of the international application (Rules 20.5 and 20.5bis)  (1)</vt:lpstr>
      <vt:lpstr>Incorporation by reference of missing or correct elements and parts of the international application (Rules 20.5 and 20.5bis)  (2)</vt:lpstr>
      <vt:lpstr>Missing   erroneously filed   completed/corrected</vt:lpstr>
      <vt:lpstr>Confirmation of incorporation by reference  (Rules 20.5bis, 20.6 and 20.7)  (1)</vt:lpstr>
      <vt:lpstr>Invitation by RO to correct defect under Article 11(1)  (Rule 20.3)</vt:lpstr>
      <vt:lpstr>Confirmation of incorporation by reference (Rules 20.5bis, 20.6 and 20.7)  (2)</vt:lpstr>
      <vt:lpstr>PowerPoint Presentation</vt:lpstr>
      <vt:lpstr>Effect of incorporation by reference  in the national phase (Rule 82ter.1(b))</vt:lpstr>
      <vt:lpstr>PowerPoint Presentation</vt:lpstr>
      <vt:lpstr>Correction/addition of priority claims</vt:lpstr>
      <vt:lpstr>Correction/addition of priority claims  affecting the priority date (Rule 26bis)  (1)</vt:lpstr>
      <vt:lpstr>Correction/addition of priority claims  affecting the priority date (Rule 26bis)  (2)</vt:lpstr>
      <vt:lpstr>Correction/addition of priority claims  not affecting the priority date (Rule 26bis) (1)</vt:lpstr>
      <vt:lpstr>Correction/addition of priority claims  not affecting the priority date (Rule 26bis) (2)</vt:lpstr>
      <vt:lpstr>Invitation to correct by RO or IB (1)</vt:lpstr>
      <vt:lpstr>Invitation to correct by RO or IB (2)</vt:lpstr>
      <vt:lpstr>Invitation to correct by RO or IB (3)</vt:lpstr>
      <vt:lpstr>Publication related to priority claims  (Rule 26bis.2(e))</vt:lpstr>
      <vt:lpstr>PowerPoint Presentation</vt:lpstr>
      <vt:lpstr>Restoration of the right of priority -  Competent Authorities</vt:lpstr>
      <vt:lpstr>Restoration by RO (Rule 26bis.3)</vt:lpstr>
      <vt:lpstr>Restoration of the right of priority Applicable criteria</vt:lpstr>
      <vt:lpstr>PCT Receiving Office Guidelines, para. 166M </vt:lpstr>
      <vt:lpstr>Restoration by RO Communication of documents to the IB</vt:lpstr>
      <vt:lpstr>Effects of refusal to restore by RO (Rule 26bis.3)</vt:lpstr>
      <vt:lpstr>Effects of restoration in the  national phase (Rule 49ter.1)</vt:lpstr>
      <vt:lpstr>Reservations made by Offices</vt:lpstr>
      <vt:lpstr>PowerPoint Presentation</vt:lpstr>
      <vt:lpstr>Questions – priority claims   </vt:lpstr>
      <vt:lpstr>PowerPoint Presentation</vt:lpstr>
      <vt:lpstr>Rule 92bis:  cases covered</vt:lpstr>
      <vt:lpstr>Request for recording of a change under Rule 92bis</vt:lpstr>
      <vt:lpstr>Recording of a change in the person  of the applicant under Rule 92bis</vt:lpstr>
      <vt:lpstr>Time limit under Rule 92bis (1)</vt:lpstr>
      <vt:lpstr>Time limit under Rule 92bis (2)</vt:lpstr>
      <vt:lpstr>Questions – corrections/rectifications </vt:lpstr>
      <vt:lpstr>PowerPoint Presentation</vt:lpstr>
      <vt:lpstr>General national requirements Art. 22(1) and 39(1)(a)</vt:lpstr>
      <vt:lpstr>Special national requirements (Art. 27 and Rule 51bis.1)</vt:lpstr>
      <vt:lpstr>Examples of special requirements under Rule 51bis.1 (1)</vt:lpstr>
      <vt:lpstr>Examples of special requirements under Rule 51bis.1 (2)</vt:lpstr>
      <vt:lpstr>National requirements simplified for PCT applications (1)</vt:lpstr>
      <vt:lpstr>National requirements simplified for PCT applications (2)</vt:lpstr>
      <vt:lpstr>Furnishing by IB of copies of priority documents (Rule 17.2(a))</vt:lpstr>
      <vt:lpstr>Recommendations for preparing  entry into the national phase (1)</vt:lpstr>
      <vt:lpstr>Recommendations for preparing  entry into the national phase (2)</vt:lpstr>
      <vt:lpstr>A few further tips to remember</vt:lpstr>
      <vt:lpstr>Reinstatement of rights by DO/EOs  (Rule 49.6)  (1)</vt:lpstr>
      <vt:lpstr>Reinstatement of rights by DO/EOs  (Rule 49.6)  (2)</vt:lpstr>
      <vt:lpstr>DO/EOs to which Rule 49.6 does not apply</vt:lpstr>
      <vt:lpstr>Additional cases of protection  against loss of rights</vt:lpstr>
      <vt:lpstr>Non-applicability of time limit of 30 months under Article 22(1)</vt:lpstr>
      <vt:lpstr>PowerPoint Presentation</vt:lpstr>
      <vt:lpstr>Patent Prosecution Highway (PPH) and PCT</vt:lpstr>
      <vt:lpstr>Patent Prosecution Highway (PPH) and PCT</vt:lpstr>
      <vt:lpstr>Patent Prosecution Highway (PPH) and PCT</vt:lpstr>
      <vt:lpstr>New WIPO Standard ST.26  New requirement for presenting nucleotide and amino acid sequences   for applications filed on or after July 1, 2022  </vt:lpstr>
      <vt:lpstr>Why a new Standard?</vt:lpstr>
      <vt:lpstr>ST.26 Sequence Listing </vt:lpstr>
      <vt:lpstr>PCT requirements (Rule 5.2(a))</vt:lpstr>
      <vt:lpstr>PowerPoint Presentation</vt:lpstr>
      <vt:lpstr>Non-compliant file type submissions</vt:lpstr>
      <vt:lpstr>Sequence listing language requirements (Rule 12)</vt:lpstr>
      <vt:lpstr>Sequence listing for search purposes (Rule 13ter.1) (1)</vt:lpstr>
      <vt:lpstr>Sequence listing for search purposes (Rule 13ter.1) (2)</vt:lpstr>
      <vt:lpstr>International publication </vt:lpstr>
      <vt:lpstr>PowerPoint Presentation</vt:lpstr>
      <vt:lpstr>National phase requirements  (Rules 13ter.3 and 49.5(a-bis))</vt:lpstr>
      <vt:lpstr>WIPO Sequence Software</vt:lpstr>
      <vt:lpstr>ST.25 versus ST.26</vt:lpstr>
      <vt:lpstr>Questions – Sequence listings (SL)</vt:lpstr>
      <vt:lpstr>Questions – Sequence listings (SL)</vt:lpstr>
      <vt:lpstr>PowerPoint Presentation</vt:lpstr>
      <vt:lpstr>Introduction</vt:lpstr>
      <vt:lpstr>Request Access Rights after Filing (1)</vt:lpstr>
      <vt:lpstr>Request Access Rights after Filing (2)</vt:lpstr>
      <vt:lpstr>ePCT Filing: SL in ST.26 Format</vt:lpstr>
      <vt:lpstr>ePCT Filing:  Online Payment of Filing Fees for RO/IB </vt:lpstr>
      <vt:lpstr>Declarations under Rule 4.17(iv) </vt:lpstr>
      <vt:lpstr>WIPO Account – Push notification</vt:lpstr>
      <vt:lpstr>PowerPoint Presentation</vt:lpstr>
      <vt:lpstr>PowerPoint Presentation</vt:lpstr>
      <vt:lpstr>Omission of sensitive information from publication/public file access  (Article 21, Rules 48 and 94)</vt:lpstr>
      <vt:lpstr>Color drawings (1)</vt:lpstr>
      <vt:lpstr>Color drawings (2)</vt:lpstr>
      <vt:lpstr>Future developments</vt:lpstr>
      <vt:lpstr>Best means of communication with IB</vt:lpstr>
      <vt:lpstr>PowerPoint Presentation</vt:lpstr>
      <vt:lpstr>Where to get help</vt:lpstr>
    </vt:vector>
  </TitlesOfParts>
  <Company>World Intellectual Property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ARGANOZA Rosalina</dc:creator>
  <cp:keywords>PUBLIC</cp:keywords>
  <cp:lastModifiedBy>SCHUMM Eva</cp:lastModifiedBy>
  <cp:revision>450</cp:revision>
  <cp:lastPrinted>2023-04-04T15:21:50Z</cp:lastPrinted>
  <dcterms:created xsi:type="dcterms:W3CDTF">2013-10-25T09:07:15Z</dcterms:created>
  <dcterms:modified xsi:type="dcterms:W3CDTF">2023-04-20T21:57:48Z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2436fb9d-ddd8-47bd-8f16-cd6c42d42167</vt:lpwstr>
  </property>
  <property fmtid="{D5CDD505-2E9C-101B-9397-08002B2CF9AE}" pid="3" name="Classification">
    <vt:lpwstr>Public</vt:lpwstr>
  </property>
  <property fmtid="{D5CDD505-2E9C-101B-9397-08002B2CF9AE}" pid="4" name="VisualMarkings">
    <vt:lpwstr>None</vt:lpwstr>
  </property>
  <property fmtid="{D5CDD505-2E9C-101B-9397-08002B2CF9AE}" pid="5" name="Alignment">
    <vt:lpwstr>Centre</vt:lpwstr>
  </property>
  <property fmtid="{D5CDD505-2E9C-101B-9397-08002B2CF9AE}" pid="6" name="Language">
    <vt:lpwstr>English</vt:lpwstr>
  </property>
  <property fmtid="{D5CDD505-2E9C-101B-9397-08002B2CF9AE}" pid="7" name="TCSClassification">
    <vt:lpwstr>PUBLIC</vt:lpwstr>
  </property>
</Properties>
</file>