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404" r:id="rId6"/>
    <p:sldId id="392" r:id="rId7"/>
    <p:sldId id="376" r:id="rId8"/>
    <p:sldId id="377" r:id="rId9"/>
    <p:sldId id="378" r:id="rId10"/>
    <p:sldId id="379" r:id="rId11"/>
    <p:sldId id="381" r:id="rId12"/>
    <p:sldId id="264" r:id="rId13"/>
    <p:sldId id="402" r:id="rId14"/>
    <p:sldId id="391" r:id="rId15"/>
    <p:sldId id="393" r:id="rId16"/>
    <p:sldId id="394" r:id="rId17"/>
    <p:sldId id="403" r:id="rId18"/>
    <p:sldId id="395" r:id="rId19"/>
    <p:sldId id="396" r:id="rId20"/>
    <p:sldId id="398" r:id="rId21"/>
    <p:sldId id="399" r:id="rId22"/>
    <p:sldId id="400" r:id="rId23"/>
    <p:sldId id="401" r:id="rId24"/>
    <p:sldId id="409" r:id="rId25"/>
    <p:sldId id="408" r:id="rId26"/>
    <p:sldId id="4543" r:id="rId27"/>
    <p:sldId id="405" r:id="rId28"/>
    <p:sldId id="406" r:id="rId29"/>
    <p:sldId id="407" r:id="rId30"/>
    <p:sldId id="259" r:id="rId31"/>
    <p:sldId id="26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36" autoAdjust="0"/>
  </p:normalViewPr>
  <p:slideViewPr>
    <p:cSldViewPr snapToGrid="0" snapToObjects="1">
      <p:cViewPr varScale="1">
        <p:scale>
          <a:sx n="96" d="100"/>
          <a:sy n="96" d="100"/>
        </p:scale>
        <p:origin x="42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D19A8-C21B-4242-BD1E-2945432957A3}"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65CDB-4765-4CFD-8A48-DA63C3CCCE88}" type="slidenum">
              <a:rPr lang="en-US" smtClean="0"/>
              <a:t>‹#›</a:t>
            </a:fld>
            <a:endParaRPr lang="en-US"/>
          </a:p>
        </p:txBody>
      </p:sp>
    </p:spTree>
    <p:extLst>
      <p:ext uri="{BB962C8B-B14F-4D97-AF65-F5344CB8AC3E}">
        <p14:creationId xmlns:p14="http://schemas.microsoft.com/office/powerpoint/2010/main" val="12329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ipo.europa.eu/eSearchCLW/#basic/*/07%2F07%2F2005/07%2F07%2F2005/number/418%2F0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uipo.europa.eu/eSearchCLW/#basic/*/10%2F07%2F2014/10%2F07%2F2014/number/420%2F13" TargetMode="External"/><Relationship Id="rId5" Type="http://schemas.openxmlformats.org/officeDocument/2006/relationships/hyperlink" Target="https://euipo.europa.eu/eSearchCLW/#basic/*/01%2F12%2F2016/01%2F12%2F2016/number/775%2F15" TargetMode="External"/><Relationship Id="rId4" Type="http://schemas.openxmlformats.org/officeDocument/2006/relationships/hyperlink" Target="https://guidelines.euipo.europa.eu/2302857/1924995/trade-mark-guidelines/4-3-terms-lacking-clarity-and-precis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465CDB-4765-4CFD-8A48-DA63C3CCCE88}" type="slidenum">
              <a:rPr lang="en-US" smtClean="0"/>
              <a:t>2</a:t>
            </a:fld>
            <a:endParaRPr lang="en-US"/>
          </a:p>
        </p:txBody>
      </p:sp>
    </p:spTree>
    <p:extLst>
      <p:ext uri="{BB962C8B-B14F-4D97-AF65-F5344CB8AC3E}">
        <p14:creationId xmlns:p14="http://schemas.microsoft.com/office/powerpoint/2010/main" val="261612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1C99D-E2AD-B1D6-C29E-E73EC3796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6670E-6B0B-F363-4C7A-1E74C19CB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9EA03-6350-364A-86F2-C5EEB08819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3506E7-3535-6DDE-FBC4-6B0F2E8DE915}"/>
              </a:ext>
            </a:extLst>
          </p:cNvPr>
          <p:cNvSpPr>
            <a:spLocks noGrp="1"/>
          </p:cNvSpPr>
          <p:nvPr>
            <p:ph type="sldNum" sz="quarter" idx="5"/>
          </p:nvPr>
        </p:nvSpPr>
        <p:spPr/>
        <p:txBody>
          <a:bodyPr/>
          <a:lstStyle/>
          <a:p>
            <a:fld id="{07465CDB-4765-4CFD-8A48-DA63C3CCCE88}" type="slidenum">
              <a:rPr lang="en-US" smtClean="0"/>
              <a:t>16</a:t>
            </a:fld>
            <a:endParaRPr lang="en-US"/>
          </a:p>
        </p:txBody>
      </p:sp>
    </p:spTree>
    <p:extLst>
      <p:ext uri="{BB962C8B-B14F-4D97-AF65-F5344CB8AC3E}">
        <p14:creationId xmlns:p14="http://schemas.microsoft.com/office/powerpoint/2010/main" val="378592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58FFD-7C1D-184D-075D-F0A771F1F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EB8EC-572B-0736-4796-8D5B4F31F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6C4C1-06D1-D308-8F8C-03A8B7BAED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D1FDB-5C5A-9FD8-55E0-7F9EB49E2EDA}"/>
              </a:ext>
            </a:extLst>
          </p:cNvPr>
          <p:cNvSpPr>
            <a:spLocks noGrp="1"/>
          </p:cNvSpPr>
          <p:nvPr>
            <p:ph type="sldNum" sz="quarter" idx="5"/>
          </p:nvPr>
        </p:nvSpPr>
        <p:spPr/>
        <p:txBody>
          <a:bodyPr/>
          <a:lstStyle/>
          <a:p>
            <a:fld id="{07465CDB-4765-4CFD-8A48-DA63C3CCCE88}" type="slidenum">
              <a:rPr lang="en-US" smtClean="0"/>
              <a:t>17</a:t>
            </a:fld>
            <a:endParaRPr lang="en-US"/>
          </a:p>
        </p:txBody>
      </p:sp>
    </p:spTree>
    <p:extLst>
      <p:ext uri="{BB962C8B-B14F-4D97-AF65-F5344CB8AC3E}">
        <p14:creationId xmlns:p14="http://schemas.microsoft.com/office/powerpoint/2010/main" val="400416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9BCBC-43A3-D4EE-8C89-B443D481E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C48A4-6D40-9221-69EA-9C83677A1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13BFA-BCDE-C645-E483-BD46732FA5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89888-7F6C-0AAF-9A11-7F821A7C78BA}"/>
              </a:ext>
            </a:extLst>
          </p:cNvPr>
          <p:cNvSpPr>
            <a:spLocks noGrp="1"/>
          </p:cNvSpPr>
          <p:nvPr>
            <p:ph type="sldNum" sz="quarter" idx="5"/>
          </p:nvPr>
        </p:nvSpPr>
        <p:spPr/>
        <p:txBody>
          <a:bodyPr/>
          <a:lstStyle/>
          <a:p>
            <a:fld id="{07465CDB-4765-4CFD-8A48-DA63C3CCCE88}" type="slidenum">
              <a:rPr lang="en-US" smtClean="0"/>
              <a:t>18</a:t>
            </a:fld>
            <a:endParaRPr lang="en-US"/>
          </a:p>
        </p:txBody>
      </p:sp>
    </p:spTree>
    <p:extLst>
      <p:ext uri="{BB962C8B-B14F-4D97-AF65-F5344CB8AC3E}">
        <p14:creationId xmlns:p14="http://schemas.microsoft.com/office/powerpoint/2010/main" val="290457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595CF-0C3D-CF52-B2A4-DCBC11685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C557-21D3-0F67-FDB5-AD43CA4C5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5113B-E35F-632C-8788-5A022989B8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A016D-1A08-0CDD-0F92-AB391C7514C5}"/>
              </a:ext>
            </a:extLst>
          </p:cNvPr>
          <p:cNvSpPr>
            <a:spLocks noGrp="1"/>
          </p:cNvSpPr>
          <p:nvPr>
            <p:ph type="sldNum" sz="quarter" idx="5"/>
          </p:nvPr>
        </p:nvSpPr>
        <p:spPr/>
        <p:txBody>
          <a:bodyPr/>
          <a:lstStyle/>
          <a:p>
            <a:fld id="{07465CDB-4765-4CFD-8A48-DA63C3CCCE88}" type="slidenum">
              <a:rPr lang="en-US" smtClean="0"/>
              <a:t>19</a:t>
            </a:fld>
            <a:endParaRPr lang="en-US"/>
          </a:p>
        </p:txBody>
      </p:sp>
    </p:spTree>
    <p:extLst>
      <p:ext uri="{BB962C8B-B14F-4D97-AF65-F5344CB8AC3E}">
        <p14:creationId xmlns:p14="http://schemas.microsoft.com/office/powerpoint/2010/main" val="315781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3BBFC-176C-97C6-3A0C-A08C4B803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CE434-1F1F-6F11-F904-D984100D3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0149E-7D4C-34CB-897B-64FEF1413C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F900CE-4E57-6C84-23A2-40113DCFA663}"/>
              </a:ext>
            </a:extLst>
          </p:cNvPr>
          <p:cNvSpPr>
            <a:spLocks noGrp="1"/>
          </p:cNvSpPr>
          <p:nvPr>
            <p:ph type="sldNum" sz="quarter" idx="5"/>
          </p:nvPr>
        </p:nvSpPr>
        <p:spPr/>
        <p:txBody>
          <a:bodyPr/>
          <a:lstStyle/>
          <a:p>
            <a:fld id="{07465CDB-4765-4CFD-8A48-DA63C3CCCE88}" type="slidenum">
              <a:rPr lang="en-US" smtClean="0"/>
              <a:t>20</a:t>
            </a:fld>
            <a:endParaRPr lang="en-US"/>
          </a:p>
        </p:txBody>
      </p:sp>
    </p:spTree>
    <p:extLst>
      <p:ext uri="{BB962C8B-B14F-4D97-AF65-F5344CB8AC3E}">
        <p14:creationId xmlns:p14="http://schemas.microsoft.com/office/powerpoint/2010/main" val="150483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A77E-CFCB-A851-9E8A-83C2D43F7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9B04D-FE4F-4426-568A-D4D52DD46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9EB96-6174-258A-551A-70A00E83C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77513-B781-F5E8-CB5A-74B8AA4093D2}"/>
              </a:ext>
            </a:extLst>
          </p:cNvPr>
          <p:cNvSpPr>
            <a:spLocks noGrp="1"/>
          </p:cNvSpPr>
          <p:nvPr>
            <p:ph type="sldNum" sz="quarter" idx="5"/>
          </p:nvPr>
        </p:nvSpPr>
        <p:spPr/>
        <p:txBody>
          <a:bodyPr/>
          <a:lstStyle/>
          <a:p>
            <a:fld id="{07465CDB-4765-4CFD-8A48-DA63C3CCCE88}" type="slidenum">
              <a:rPr lang="en-US" smtClean="0"/>
              <a:t>21</a:t>
            </a:fld>
            <a:endParaRPr lang="en-US"/>
          </a:p>
        </p:txBody>
      </p:sp>
    </p:spTree>
    <p:extLst>
      <p:ext uri="{BB962C8B-B14F-4D97-AF65-F5344CB8AC3E}">
        <p14:creationId xmlns:p14="http://schemas.microsoft.com/office/powerpoint/2010/main" val="260117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CDB4-7645-3E41-A8DA-66CDEB2BE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0C42B-9F37-7CFC-F502-B0F8018F7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04586-03B5-B6CF-ECD2-8756689FA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5B586-6132-0F86-E1A6-C0B58D89C9B6}"/>
              </a:ext>
            </a:extLst>
          </p:cNvPr>
          <p:cNvSpPr>
            <a:spLocks noGrp="1"/>
          </p:cNvSpPr>
          <p:nvPr>
            <p:ph type="sldNum" sz="quarter" idx="5"/>
          </p:nvPr>
        </p:nvSpPr>
        <p:spPr/>
        <p:txBody>
          <a:bodyPr/>
          <a:lstStyle/>
          <a:p>
            <a:fld id="{07465CDB-4765-4CFD-8A48-DA63C3CCCE88}" type="slidenum">
              <a:rPr lang="en-US" smtClean="0"/>
              <a:t>22</a:t>
            </a:fld>
            <a:endParaRPr lang="en-US"/>
          </a:p>
        </p:txBody>
      </p:sp>
    </p:spTree>
    <p:extLst>
      <p:ext uri="{BB962C8B-B14F-4D97-AF65-F5344CB8AC3E}">
        <p14:creationId xmlns:p14="http://schemas.microsoft.com/office/powerpoint/2010/main" val="2423537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1FF499-47BD-3C46-A072-557BBA643A0F}" type="slidenum">
              <a:rPr lang="en-GB" smtClean="0"/>
              <a:t>23</a:t>
            </a:fld>
            <a:endParaRPr lang="en-GB"/>
          </a:p>
        </p:txBody>
      </p:sp>
    </p:spTree>
    <p:extLst>
      <p:ext uri="{BB962C8B-B14F-4D97-AF65-F5344CB8AC3E}">
        <p14:creationId xmlns:p14="http://schemas.microsoft.com/office/powerpoint/2010/main" val="141287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7DDB-C744-9BBB-A971-F1BB6B691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48B10-2EFD-866B-7882-01505E92B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FD900-F4B1-377D-311B-6DF89D51250D}"/>
              </a:ext>
            </a:extLst>
          </p:cNvPr>
          <p:cNvSpPr>
            <a:spLocks noGrp="1"/>
          </p:cNvSpPr>
          <p:nvPr>
            <p:ph type="body" idx="1"/>
          </p:nvPr>
        </p:nvSpPr>
        <p:spPr/>
        <p:txBody>
          <a:bodyPr/>
          <a:lstStyle/>
          <a:p>
            <a:r>
              <a:rPr lang="en-US" dirty="0"/>
              <a:t>Leveraging data and technology</a:t>
            </a:r>
            <a:r>
              <a:rPr lang="de-DE" dirty="0"/>
              <a:t>:</a:t>
            </a:r>
          </a:p>
          <a:p>
            <a:pPr>
              <a:buFont typeface="Wingdings" panose="05000000000000000000" pitchFamily="2" charset="2"/>
              <a:buChar char="§"/>
            </a:pPr>
            <a:r>
              <a:rPr lang="en-US" sz="1200" b="1" dirty="0">
                <a:solidFill>
                  <a:schemeClr val="bg1"/>
                </a:solidFill>
                <a:latin typeface="Raleway" panose="020B0003030101060003" pitchFamily="34" charset="0"/>
              </a:rPr>
              <a:t>Reutilize examination and translations data (legacy)</a:t>
            </a:r>
          </a:p>
          <a:p>
            <a:pPr>
              <a:buFont typeface="Wingdings" panose="05000000000000000000" pitchFamily="2" charset="2"/>
              <a:buChar char="§"/>
            </a:pPr>
            <a:r>
              <a:rPr lang="en-US" sz="1200" b="1" dirty="0">
                <a:solidFill>
                  <a:schemeClr val="bg1"/>
                </a:solidFill>
                <a:latin typeface="Raleway" panose="020B0003030101060003" pitchFamily="34" charset="0"/>
              </a:rPr>
              <a:t>Develop AI algorithms that learn and automate G&amp;S activities</a:t>
            </a:r>
          </a:p>
          <a:p>
            <a:pPr>
              <a:buFont typeface="Wingdings" panose="05000000000000000000" pitchFamily="2" charset="2"/>
              <a:buChar char="§"/>
            </a:pPr>
            <a:r>
              <a:rPr lang="en-US" sz="1200" b="1" dirty="0">
                <a:solidFill>
                  <a:schemeClr val="bg1"/>
                </a:solidFill>
                <a:latin typeface="Raleway" panose="020B0003030101060003" pitchFamily="34" charset="0"/>
              </a:rPr>
              <a:t>Add business context to G&amp;S (market sector, industry, economic activity) to support other activities</a:t>
            </a:r>
          </a:p>
          <a:p>
            <a:pPr>
              <a:buFont typeface="Wingdings" panose="05000000000000000000" pitchFamily="2" charset="2"/>
              <a:buChar char="§"/>
            </a:pPr>
            <a:r>
              <a:rPr lang="en-US" sz="1200" b="1" dirty="0">
                <a:solidFill>
                  <a:schemeClr val="bg1"/>
                </a:solidFill>
                <a:latin typeface="Raleway" panose="020B0003030101060003" pitchFamily="34" charset="0"/>
              </a:rPr>
              <a:t>Use Machine Translation to be more efficient and effective</a:t>
            </a:r>
          </a:p>
          <a:p>
            <a:endParaRPr lang="en-US" dirty="0"/>
          </a:p>
          <a:p>
            <a:r>
              <a:rPr lang="en-US" dirty="0"/>
              <a:t>Transforming User Experience</a:t>
            </a:r>
          </a:p>
          <a:p>
            <a:pPr>
              <a:buFont typeface="Wingdings" panose="05000000000000000000" pitchFamily="2" charset="2"/>
              <a:buChar char="§"/>
            </a:pPr>
            <a:r>
              <a:rPr lang="en-GB" sz="1200" b="1" dirty="0">
                <a:solidFill>
                  <a:schemeClr val="bg1"/>
                </a:solidFill>
                <a:latin typeface="Raleway" panose="020B0003030101060003" pitchFamily="34" charset="0"/>
              </a:rPr>
              <a:t>Predictability by sharing G&amp;S practice data</a:t>
            </a:r>
          </a:p>
          <a:p>
            <a:pPr>
              <a:buFont typeface="Wingdings" panose="05000000000000000000" pitchFamily="2" charset="2"/>
              <a:buChar char="§"/>
            </a:pPr>
            <a:r>
              <a:rPr lang="en-GB" sz="1200" b="1" dirty="0">
                <a:solidFill>
                  <a:schemeClr val="bg1"/>
                </a:solidFill>
                <a:latin typeface="Raleway" panose="020B0003030101060003" pitchFamily="34" charset="0"/>
              </a:rPr>
              <a:t>Revamp </a:t>
            </a:r>
            <a:r>
              <a:rPr lang="en-GB" sz="1200" b="1" dirty="0" err="1">
                <a:solidFill>
                  <a:schemeClr val="bg1"/>
                </a:solidFill>
                <a:latin typeface="Raleway" panose="020B0003030101060003" pitchFamily="34" charset="0"/>
              </a:rPr>
              <a:t>TMClass</a:t>
            </a:r>
            <a:r>
              <a:rPr lang="en-GB" sz="1200" b="1" dirty="0">
                <a:solidFill>
                  <a:schemeClr val="bg1"/>
                </a:solidFill>
                <a:latin typeface="Raleway" panose="020B0003030101060003" pitchFamily="34" charset="0"/>
              </a:rPr>
              <a:t> and </a:t>
            </a:r>
            <a:r>
              <a:rPr lang="en-GB" sz="1200" b="1" dirty="0" err="1">
                <a:solidFill>
                  <a:schemeClr val="bg1"/>
                </a:solidFill>
                <a:latin typeface="Raleway" panose="020B0003030101060003" pitchFamily="34" charset="0"/>
              </a:rPr>
              <a:t>eFiling</a:t>
            </a:r>
            <a:r>
              <a:rPr lang="en-GB" sz="1200" b="1" dirty="0">
                <a:solidFill>
                  <a:schemeClr val="bg1"/>
                </a:solidFill>
                <a:latin typeface="Raleway" panose="020B0003030101060003" pitchFamily="34" charset="0"/>
              </a:rPr>
              <a:t> G&amp;S Section</a:t>
            </a:r>
          </a:p>
          <a:p>
            <a:pPr>
              <a:buFont typeface="Wingdings" panose="05000000000000000000" pitchFamily="2" charset="2"/>
              <a:buChar char="§"/>
            </a:pPr>
            <a:r>
              <a:rPr lang="en-GB" sz="1200" b="1" dirty="0">
                <a:solidFill>
                  <a:schemeClr val="bg1"/>
                </a:solidFill>
                <a:latin typeface="Raleway" panose="020B0003030101060003" pitchFamily="34" charset="0"/>
              </a:rPr>
              <a:t>Develop G&amp;S Advisor for users to create and improve their list</a:t>
            </a:r>
          </a:p>
          <a:p>
            <a:pPr>
              <a:buFont typeface="Wingdings" panose="05000000000000000000" pitchFamily="2" charset="2"/>
              <a:buChar char="§"/>
            </a:pPr>
            <a:r>
              <a:rPr lang="en-GB" sz="1200" b="1" dirty="0">
                <a:solidFill>
                  <a:schemeClr val="bg1"/>
                </a:solidFill>
                <a:latin typeface="Raleway" panose="020B0003030101060003" pitchFamily="34" charset="0"/>
              </a:rPr>
              <a:t>Co-creation action for users to manage G&amp;S list via User Area</a:t>
            </a:r>
          </a:p>
          <a:p>
            <a:endParaRPr lang="en-US" dirty="0"/>
          </a:p>
          <a:p>
            <a:r>
              <a:rPr lang="en-US" dirty="0"/>
              <a:t>Reengineering working methods:</a:t>
            </a:r>
          </a:p>
          <a:p>
            <a:pPr>
              <a:buFont typeface="Wingdings" panose="05000000000000000000" pitchFamily="2" charset="2"/>
              <a:buChar char="§"/>
            </a:pPr>
            <a:r>
              <a:rPr lang="en-GB" sz="1200" b="1" dirty="0">
                <a:solidFill>
                  <a:schemeClr val="bg1"/>
                </a:solidFill>
                <a:latin typeface="Raleway" panose="020B0003030101060003" pitchFamily="34" charset="0"/>
              </a:rPr>
              <a:t>Collaborative Central Examination (ICE)</a:t>
            </a:r>
          </a:p>
          <a:p>
            <a:pPr>
              <a:buFont typeface="Wingdings" panose="05000000000000000000" pitchFamily="2" charset="2"/>
              <a:buChar char="§"/>
            </a:pPr>
            <a:r>
              <a:rPr lang="en-GB" sz="1200" b="1" dirty="0">
                <a:solidFill>
                  <a:schemeClr val="bg1"/>
                </a:solidFill>
                <a:latin typeface="Raleway" panose="020B0003030101060003" pitchFamily="34" charset="0"/>
              </a:rPr>
              <a:t>Work on content and not on application</a:t>
            </a:r>
          </a:p>
          <a:p>
            <a:pPr>
              <a:buFont typeface="Wingdings" panose="05000000000000000000" pitchFamily="2" charset="2"/>
              <a:buChar char="§"/>
            </a:pPr>
            <a:r>
              <a:rPr lang="en-GB" sz="1200" b="1" dirty="0">
                <a:solidFill>
                  <a:schemeClr val="bg1"/>
                </a:solidFill>
                <a:latin typeface="Raleway" panose="020B0003030101060003" pitchFamily="34" charset="0"/>
              </a:rPr>
              <a:t>No more manual objection and letters</a:t>
            </a:r>
          </a:p>
          <a:p>
            <a:pPr>
              <a:buFont typeface="Wingdings" panose="05000000000000000000" pitchFamily="2" charset="2"/>
              <a:buChar char="§"/>
            </a:pPr>
            <a:r>
              <a:rPr lang="en-GB" sz="1200" b="1" dirty="0">
                <a:solidFill>
                  <a:schemeClr val="bg1"/>
                </a:solidFill>
                <a:latin typeface="Raleway" panose="020B0003030101060003" pitchFamily="34" charset="0"/>
              </a:rPr>
              <a:t>Automatic identification of best candidates for HDB promotion or deletion</a:t>
            </a:r>
          </a:p>
          <a:p>
            <a:pPr>
              <a:buFont typeface="Wingdings" panose="05000000000000000000" pitchFamily="2" charset="2"/>
              <a:buChar char="§"/>
            </a:pPr>
            <a:r>
              <a:rPr lang="en-GB" sz="1200" b="1" dirty="0">
                <a:solidFill>
                  <a:schemeClr val="bg1"/>
                </a:solidFill>
                <a:latin typeface="Raleway" panose="020B0003030101060003" pitchFamily="34" charset="0"/>
              </a:rPr>
              <a:t>Efficient HDB and </a:t>
            </a:r>
            <a:r>
              <a:rPr lang="en-GB" sz="1200" b="1" dirty="0" err="1">
                <a:solidFill>
                  <a:schemeClr val="bg1"/>
                </a:solidFill>
                <a:latin typeface="Raleway" panose="020B0003030101060003" pitchFamily="34" charset="0"/>
              </a:rPr>
              <a:t>PreExamined</a:t>
            </a:r>
            <a:r>
              <a:rPr lang="en-GB" sz="1200" b="1" dirty="0">
                <a:solidFill>
                  <a:schemeClr val="bg1"/>
                </a:solidFill>
                <a:latin typeface="Raleway" panose="020B0003030101060003" pitchFamily="34" charset="0"/>
              </a:rPr>
              <a:t> content management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990CFFF-A2CC-A80A-3DB3-30BA3E02610C}"/>
              </a:ext>
            </a:extLst>
          </p:cNvPr>
          <p:cNvSpPr>
            <a:spLocks noGrp="1"/>
          </p:cNvSpPr>
          <p:nvPr>
            <p:ph type="sldNum" sz="quarter" idx="5"/>
          </p:nvPr>
        </p:nvSpPr>
        <p:spPr/>
        <p:txBody>
          <a:bodyPr/>
          <a:lstStyle/>
          <a:p>
            <a:fld id="{07465CDB-4765-4CFD-8A48-DA63C3CCCE88}" type="slidenum">
              <a:rPr lang="en-US" smtClean="0"/>
              <a:t>24</a:t>
            </a:fld>
            <a:endParaRPr lang="en-US"/>
          </a:p>
        </p:txBody>
      </p:sp>
    </p:spTree>
    <p:extLst>
      <p:ext uri="{BB962C8B-B14F-4D97-AF65-F5344CB8AC3E}">
        <p14:creationId xmlns:p14="http://schemas.microsoft.com/office/powerpoint/2010/main" val="192713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445B4-DCC7-67ED-C140-E27E00E26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839B2-897A-0681-DECA-5A8661B9A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E1E35-9ACD-E587-37B4-A4EA1A0FA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64586-DAF1-5FA4-8053-9B4D58CA690C}"/>
              </a:ext>
            </a:extLst>
          </p:cNvPr>
          <p:cNvSpPr>
            <a:spLocks noGrp="1"/>
          </p:cNvSpPr>
          <p:nvPr>
            <p:ph type="sldNum" sz="quarter" idx="5"/>
          </p:nvPr>
        </p:nvSpPr>
        <p:spPr/>
        <p:txBody>
          <a:bodyPr/>
          <a:lstStyle/>
          <a:p>
            <a:fld id="{07465CDB-4765-4CFD-8A48-DA63C3CCCE88}" type="slidenum">
              <a:rPr lang="en-US" smtClean="0"/>
              <a:t>25</a:t>
            </a:fld>
            <a:endParaRPr lang="en-US"/>
          </a:p>
        </p:txBody>
      </p:sp>
    </p:spTree>
    <p:extLst>
      <p:ext uri="{BB962C8B-B14F-4D97-AF65-F5344CB8AC3E}">
        <p14:creationId xmlns:p14="http://schemas.microsoft.com/office/powerpoint/2010/main" val="88684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Translator – June 2012</a:t>
            </a:r>
          </a:p>
          <a:p>
            <a:endParaRPr lang="en-US" dirty="0"/>
          </a:p>
        </p:txBody>
      </p:sp>
      <p:sp>
        <p:nvSpPr>
          <p:cNvPr id="4" name="Slide Number Placeholder 3"/>
          <p:cNvSpPr>
            <a:spLocks noGrp="1"/>
          </p:cNvSpPr>
          <p:nvPr>
            <p:ph type="sldNum" sz="quarter" idx="5"/>
          </p:nvPr>
        </p:nvSpPr>
        <p:spPr/>
        <p:txBody>
          <a:bodyPr/>
          <a:lstStyle/>
          <a:p>
            <a:fld id="{07465CDB-4765-4CFD-8A48-DA63C3CCCE88}" type="slidenum">
              <a:rPr lang="en-US" smtClean="0"/>
              <a:t>5</a:t>
            </a:fld>
            <a:endParaRPr lang="en-US"/>
          </a:p>
        </p:txBody>
      </p:sp>
    </p:spTree>
    <p:extLst>
      <p:ext uri="{BB962C8B-B14F-4D97-AF65-F5344CB8AC3E}">
        <p14:creationId xmlns:p14="http://schemas.microsoft.com/office/powerpoint/2010/main" val="1458791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33BED-BA07-DEAF-FA28-C77E8CDEB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2CA30-305B-50C3-BF71-0F6DA51EA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5B800-15E2-C60D-236C-6E200C2303C5}"/>
              </a:ext>
            </a:extLst>
          </p:cNvPr>
          <p:cNvSpPr>
            <a:spLocks noGrp="1"/>
          </p:cNvSpPr>
          <p:nvPr>
            <p:ph type="body" idx="1"/>
          </p:nvPr>
        </p:nvSpPr>
        <p:spPr/>
        <p:txBody>
          <a:bodyPr/>
          <a:lstStyle/>
          <a:p>
            <a:r>
              <a:rPr lang="de-DE" dirty="0"/>
              <a:t>The </a:t>
            </a:r>
            <a:r>
              <a:rPr lang="de-DE" dirty="0" err="1"/>
              <a:t>whole</a:t>
            </a:r>
            <a:r>
              <a:rPr lang="de-DE" dirty="0"/>
              <a:t> plan </a:t>
            </a:r>
            <a:r>
              <a:rPr lang="de-DE" dirty="0" err="1"/>
              <a:t>covers</a:t>
            </a:r>
            <a:r>
              <a:rPr lang="de-DE" dirty="0"/>
              <a:t> </a:t>
            </a:r>
            <a:r>
              <a:rPr lang="de-DE" dirty="0" err="1"/>
              <a:t>the</a:t>
            </a:r>
            <a:r>
              <a:rPr lang="de-DE" dirty="0"/>
              <a:t> </a:t>
            </a:r>
            <a:r>
              <a:rPr lang="de-DE" dirty="0" err="1"/>
              <a:t>period</a:t>
            </a:r>
            <a:r>
              <a:rPr lang="de-DE" dirty="0"/>
              <a:t> </a:t>
            </a:r>
            <a:r>
              <a:rPr lang="de-DE" dirty="0" err="1"/>
              <a:t>of</a:t>
            </a:r>
            <a:r>
              <a:rPr lang="de-DE" dirty="0"/>
              <a:t> 2025 -2027</a:t>
            </a:r>
            <a:endParaRPr lang="en-US" dirty="0"/>
          </a:p>
        </p:txBody>
      </p:sp>
      <p:sp>
        <p:nvSpPr>
          <p:cNvPr id="4" name="Slide Number Placeholder 3">
            <a:extLst>
              <a:ext uri="{FF2B5EF4-FFF2-40B4-BE49-F238E27FC236}">
                <a16:creationId xmlns:a16="http://schemas.microsoft.com/office/drawing/2014/main" id="{C86CECA1-82CA-0991-6754-544A1FF2469E}"/>
              </a:ext>
            </a:extLst>
          </p:cNvPr>
          <p:cNvSpPr>
            <a:spLocks noGrp="1"/>
          </p:cNvSpPr>
          <p:nvPr>
            <p:ph type="sldNum" sz="quarter" idx="5"/>
          </p:nvPr>
        </p:nvSpPr>
        <p:spPr/>
        <p:txBody>
          <a:bodyPr/>
          <a:lstStyle/>
          <a:p>
            <a:fld id="{07465CDB-4765-4CFD-8A48-DA63C3CCCE88}" type="slidenum">
              <a:rPr lang="en-US" smtClean="0"/>
              <a:t>26</a:t>
            </a:fld>
            <a:endParaRPr lang="en-US"/>
          </a:p>
        </p:txBody>
      </p:sp>
    </p:spTree>
    <p:extLst>
      <p:ext uri="{BB962C8B-B14F-4D97-AF65-F5344CB8AC3E}">
        <p14:creationId xmlns:p14="http://schemas.microsoft.com/office/powerpoint/2010/main" val="143184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a:t>
            </a:r>
            <a:r>
              <a:rPr lang="en-US" baseline="30000" dirty="0"/>
              <a:t>th</a:t>
            </a:r>
            <a:r>
              <a:rPr lang="en-US" dirty="0"/>
              <a:t> edition 01.01.2026</a:t>
            </a:r>
          </a:p>
        </p:txBody>
      </p:sp>
      <p:sp>
        <p:nvSpPr>
          <p:cNvPr id="4" name="Slide Number Placeholder 3"/>
          <p:cNvSpPr>
            <a:spLocks noGrp="1"/>
          </p:cNvSpPr>
          <p:nvPr>
            <p:ph type="sldNum" sz="quarter" idx="5"/>
          </p:nvPr>
        </p:nvSpPr>
        <p:spPr/>
        <p:txBody>
          <a:bodyPr/>
          <a:lstStyle/>
          <a:p>
            <a:fld id="{07465CDB-4765-4CFD-8A48-DA63C3CCCE88}" type="slidenum">
              <a:rPr lang="en-US" smtClean="0"/>
              <a:t>6</a:t>
            </a:fld>
            <a:endParaRPr lang="en-US"/>
          </a:p>
        </p:txBody>
      </p:sp>
    </p:spTree>
    <p:extLst>
      <p:ext uri="{BB962C8B-B14F-4D97-AF65-F5344CB8AC3E}">
        <p14:creationId xmlns:p14="http://schemas.microsoft.com/office/powerpoint/2010/main" val="147745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465CDB-4765-4CFD-8A48-DA63C3CCCE88}" type="slidenum">
              <a:rPr lang="en-US" smtClean="0"/>
              <a:t>7</a:t>
            </a:fld>
            <a:endParaRPr lang="en-US"/>
          </a:p>
        </p:txBody>
      </p:sp>
    </p:spTree>
    <p:extLst>
      <p:ext uri="{BB962C8B-B14F-4D97-AF65-F5344CB8AC3E}">
        <p14:creationId xmlns:p14="http://schemas.microsoft.com/office/powerpoint/2010/main" val="46712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E08CC-45F0-9901-A5F9-F65FBE2D3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C1D50-A6AF-48B4-6DAF-E4171D980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1461D-A68A-7B6A-3D08-6233E27EAD2A}"/>
              </a:ext>
            </a:extLst>
          </p:cNvPr>
          <p:cNvSpPr>
            <a:spLocks noGrp="1"/>
          </p:cNvSpPr>
          <p:nvPr>
            <p:ph type="body" idx="1"/>
          </p:nvPr>
        </p:nvSpPr>
        <p:spPr/>
        <p:txBody>
          <a:bodyPr/>
          <a:lstStyle/>
          <a:p>
            <a:r>
              <a:rPr lang="en-US" dirty="0"/>
              <a:t>However, as regards </a:t>
            </a:r>
            <a:r>
              <a:rPr lang="en-US" i="1" dirty="0"/>
              <a:t>retail services</a:t>
            </a:r>
            <a:r>
              <a:rPr lang="en-US" dirty="0"/>
              <a:t> or similar services in Class 35 relating to the sale of goods, such as wholesale services, mail order services and e-commerce services, the Office applies the judgment of 07/07/2005, </a:t>
            </a:r>
            <a:r>
              <a:rPr lang="en-US" dirty="0">
                <a:hlinkClick r:id="rId3"/>
              </a:rPr>
              <a:t>C‑418/02</a:t>
            </a:r>
            <a:r>
              <a:rPr lang="en-US" dirty="0"/>
              <a:t>, </a:t>
            </a:r>
            <a:r>
              <a:rPr lang="en-US" dirty="0" err="1"/>
              <a:t>Praktiker</a:t>
            </a:r>
            <a:r>
              <a:rPr lang="en-US" dirty="0"/>
              <a:t>, EU:C:2005:425: the term </a:t>
            </a:r>
            <a:r>
              <a:rPr lang="en-US" i="1" dirty="0"/>
              <a:t>retail services</a:t>
            </a:r>
            <a:r>
              <a:rPr lang="en-US" dirty="0"/>
              <a:t> is only acceptable where the type of goods or services to be sold or brought together for the benefit of others is indicated with sufficient clarity and precision (see </a:t>
            </a:r>
            <a:r>
              <a:rPr lang="en-US" dirty="0">
                <a:hlinkClick r:id="rId4"/>
              </a:rPr>
              <a:t>paragraph 4.3</a:t>
            </a:r>
            <a:r>
              <a:rPr lang="en-US" dirty="0"/>
              <a:t>). The term </a:t>
            </a:r>
            <a:r>
              <a:rPr lang="en-US" i="1" dirty="0"/>
              <a:t>retail services of a supermarket</a:t>
            </a:r>
            <a:r>
              <a:rPr lang="en-US" dirty="0"/>
              <a:t> and, by extension, </a:t>
            </a:r>
            <a:r>
              <a:rPr lang="en-US" i="1" dirty="0"/>
              <a:t>retail services of a department store</a:t>
            </a:r>
            <a:r>
              <a:rPr lang="en-US" dirty="0"/>
              <a:t> and similar terms are not acceptable as the goods to be sold are not defined (01/12/2016, </a:t>
            </a:r>
            <a:r>
              <a:rPr lang="en-US" dirty="0">
                <a:hlinkClick r:id="rId5"/>
              </a:rPr>
              <a:t>T‑775/15</a:t>
            </a:r>
            <a:r>
              <a:rPr lang="en-US" dirty="0"/>
              <a:t>, </a:t>
            </a:r>
            <a:r>
              <a:rPr lang="en-US" dirty="0" err="1"/>
              <a:t>Ferli</a:t>
            </a:r>
            <a:r>
              <a:rPr lang="en-US" dirty="0"/>
              <a:t>, EU:T:2016:699). </a:t>
            </a:r>
          </a:p>
          <a:p>
            <a:endParaRPr lang="en-US" dirty="0"/>
          </a:p>
          <a:p>
            <a:r>
              <a:rPr lang="en-US" dirty="0"/>
              <a:t>As regards ‘retail of services’ (i.e. </a:t>
            </a:r>
            <a:r>
              <a:rPr lang="en-US" i="1" dirty="0"/>
              <a:t>services that consist of the bringing together, for the benefit of others, of a variety of services, enabling consumers to conveniently compare and purchase those services</a:t>
            </a:r>
            <a:r>
              <a:rPr lang="en-US" dirty="0"/>
              <a:t>), the Court has held that these must also be worded with sufficient clarity and precision to allow the competent authorities and other economic operators to know what services the applicant intends to bring together (10/07/2014, </a:t>
            </a:r>
            <a:r>
              <a:rPr lang="en-US" dirty="0">
                <a:hlinkClick r:id="rId6"/>
              </a:rPr>
              <a:t>C‑420/13</a:t>
            </a:r>
            <a:r>
              <a:rPr lang="en-US" dirty="0"/>
              <a:t>, Netto Marken Discount, EU:C:2014:2069). </a:t>
            </a:r>
          </a:p>
        </p:txBody>
      </p:sp>
      <p:sp>
        <p:nvSpPr>
          <p:cNvPr id="4" name="Slide Number Placeholder 3">
            <a:extLst>
              <a:ext uri="{FF2B5EF4-FFF2-40B4-BE49-F238E27FC236}">
                <a16:creationId xmlns:a16="http://schemas.microsoft.com/office/drawing/2014/main" id="{C1FA421E-6916-4015-6A7E-91C8FF715F99}"/>
              </a:ext>
            </a:extLst>
          </p:cNvPr>
          <p:cNvSpPr>
            <a:spLocks noGrp="1"/>
          </p:cNvSpPr>
          <p:nvPr>
            <p:ph type="sldNum" sz="quarter" idx="5"/>
          </p:nvPr>
        </p:nvSpPr>
        <p:spPr/>
        <p:txBody>
          <a:bodyPr/>
          <a:lstStyle/>
          <a:p>
            <a:fld id="{07465CDB-4765-4CFD-8A48-DA63C3CCCE88}" type="slidenum">
              <a:rPr lang="en-US" smtClean="0"/>
              <a:t>11</a:t>
            </a:fld>
            <a:endParaRPr lang="en-US"/>
          </a:p>
        </p:txBody>
      </p:sp>
    </p:spTree>
    <p:extLst>
      <p:ext uri="{BB962C8B-B14F-4D97-AF65-F5344CB8AC3E}">
        <p14:creationId xmlns:p14="http://schemas.microsoft.com/office/powerpoint/2010/main" val="367725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4DF81-2E0B-C294-269C-B7CF848C7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B146B-A690-F87A-151F-E9345A1C9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571FC-0C39-A931-32CB-F1C452F06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A477C6-C631-FFF2-2186-631307962210}"/>
              </a:ext>
            </a:extLst>
          </p:cNvPr>
          <p:cNvSpPr>
            <a:spLocks noGrp="1"/>
          </p:cNvSpPr>
          <p:nvPr>
            <p:ph type="sldNum" sz="quarter" idx="5"/>
          </p:nvPr>
        </p:nvSpPr>
        <p:spPr/>
        <p:txBody>
          <a:bodyPr/>
          <a:lstStyle/>
          <a:p>
            <a:fld id="{07465CDB-4765-4CFD-8A48-DA63C3CCCE88}" type="slidenum">
              <a:rPr lang="en-US" smtClean="0"/>
              <a:t>12</a:t>
            </a:fld>
            <a:endParaRPr lang="en-US"/>
          </a:p>
        </p:txBody>
      </p:sp>
    </p:spTree>
    <p:extLst>
      <p:ext uri="{BB962C8B-B14F-4D97-AF65-F5344CB8AC3E}">
        <p14:creationId xmlns:p14="http://schemas.microsoft.com/office/powerpoint/2010/main" val="47616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9DB8-2D27-8489-7144-20B3A33D9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18131-21DF-D671-7841-A2BB05DF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E61D8-ED3D-8E93-48CF-64D89CA09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E8B2E1-E5D1-8332-9037-8D3FA4027C56}"/>
              </a:ext>
            </a:extLst>
          </p:cNvPr>
          <p:cNvSpPr>
            <a:spLocks noGrp="1"/>
          </p:cNvSpPr>
          <p:nvPr>
            <p:ph type="sldNum" sz="quarter" idx="5"/>
          </p:nvPr>
        </p:nvSpPr>
        <p:spPr/>
        <p:txBody>
          <a:bodyPr/>
          <a:lstStyle/>
          <a:p>
            <a:fld id="{07465CDB-4765-4CFD-8A48-DA63C3CCCE88}" type="slidenum">
              <a:rPr lang="en-US" smtClean="0"/>
              <a:t>13</a:t>
            </a:fld>
            <a:endParaRPr lang="en-US"/>
          </a:p>
        </p:txBody>
      </p:sp>
    </p:spTree>
    <p:extLst>
      <p:ext uri="{BB962C8B-B14F-4D97-AF65-F5344CB8AC3E}">
        <p14:creationId xmlns:p14="http://schemas.microsoft.com/office/powerpoint/2010/main" val="334392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94B74-AB45-7D9F-8647-4918AD1D0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9D312-7CE0-204D-1C57-E29B2E907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8789A-0DFE-128F-76BA-055AE86D9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F20EF-5CF9-9B76-18A7-BAFE91AE4084}"/>
              </a:ext>
            </a:extLst>
          </p:cNvPr>
          <p:cNvSpPr>
            <a:spLocks noGrp="1"/>
          </p:cNvSpPr>
          <p:nvPr>
            <p:ph type="sldNum" sz="quarter" idx="5"/>
          </p:nvPr>
        </p:nvSpPr>
        <p:spPr/>
        <p:txBody>
          <a:bodyPr/>
          <a:lstStyle/>
          <a:p>
            <a:fld id="{07465CDB-4765-4CFD-8A48-DA63C3CCCE88}" type="slidenum">
              <a:rPr lang="en-US" smtClean="0"/>
              <a:t>14</a:t>
            </a:fld>
            <a:endParaRPr lang="en-US"/>
          </a:p>
        </p:txBody>
      </p:sp>
    </p:spTree>
    <p:extLst>
      <p:ext uri="{BB962C8B-B14F-4D97-AF65-F5344CB8AC3E}">
        <p14:creationId xmlns:p14="http://schemas.microsoft.com/office/powerpoint/2010/main" val="326136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B991-85A1-8B18-2D9C-E379B7FC2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7A5FF-CDC3-3371-F68F-914A0F160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DA7E1-CD43-0286-3FD9-47ABFCE5E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7967D6-6D6C-89DD-35F6-51F1ED8B4727}"/>
              </a:ext>
            </a:extLst>
          </p:cNvPr>
          <p:cNvSpPr>
            <a:spLocks noGrp="1"/>
          </p:cNvSpPr>
          <p:nvPr>
            <p:ph type="sldNum" sz="quarter" idx="5"/>
          </p:nvPr>
        </p:nvSpPr>
        <p:spPr/>
        <p:txBody>
          <a:bodyPr/>
          <a:lstStyle/>
          <a:p>
            <a:fld id="{07465CDB-4765-4CFD-8A48-DA63C3CCCE88}" type="slidenum">
              <a:rPr lang="en-US" smtClean="0"/>
              <a:t>15</a:t>
            </a:fld>
            <a:endParaRPr lang="en-US"/>
          </a:p>
        </p:txBody>
      </p:sp>
    </p:spTree>
    <p:extLst>
      <p:ext uri="{BB962C8B-B14F-4D97-AF65-F5344CB8AC3E}">
        <p14:creationId xmlns:p14="http://schemas.microsoft.com/office/powerpoint/2010/main" val="122063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71B8F-1533-C54E-AA52-E1B7E4925B16}"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191982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160028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8132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itle Placeholder 7">
            <a:extLst>
              <a:ext uri="{FF2B5EF4-FFF2-40B4-BE49-F238E27FC236}">
                <a16:creationId xmlns:a16="http://schemas.microsoft.com/office/drawing/2014/main" id="{305703B8-C998-4CD3-D6F2-8D76C205319C}"/>
              </a:ext>
            </a:extLst>
          </p:cNvPr>
          <p:cNvSpPr>
            <a:spLocks noGrp="1"/>
          </p:cNvSpPr>
          <p:nvPr>
            <p:ph type="title" idx="10" hasCustomPrompt="1"/>
          </p:nvPr>
        </p:nvSpPr>
        <p:spPr>
          <a:xfrm>
            <a:off x="652210" y="793273"/>
            <a:ext cx="8103428" cy="261786"/>
          </a:xfrm>
          <a:prstGeom prst="rect">
            <a:avLst/>
          </a:prstGeom>
          <a:solidFill>
            <a:schemeClr val="tx2"/>
          </a:solidFill>
          <a:ln>
            <a:noFill/>
          </a:ln>
        </p:spPr>
        <p:txBody>
          <a:bodyPr vert="horz" lIns="91440" tIns="45720" rIns="91440" bIns="45720" rtlCol="0" anchor="ctr">
            <a:noAutofit/>
          </a:bodyPr>
          <a:lstStyle/>
          <a:p>
            <a:r>
              <a:rPr lang="en-GB" noProof="0"/>
              <a:t>Click to edit title</a:t>
            </a:r>
          </a:p>
        </p:txBody>
      </p:sp>
      <p:sp>
        <p:nvSpPr>
          <p:cNvPr id="12" name="Content Placeholder 11">
            <a:extLst>
              <a:ext uri="{FF2B5EF4-FFF2-40B4-BE49-F238E27FC236}">
                <a16:creationId xmlns:a16="http://schemas.microsoft.com/office/drawing/2014/main" id="{A9F76297-E87A-37BB-AB56-ADD31EF23348}"/>
              </a:ext>
            </a:extLst>
          </p:cNvPr>
          <p:cNvSpPr>
            <a:spLocks noGrp="1"/>
          </p:cNvSpPr>
          <p:nvPr>
            <p:ph sz="quarter" idx="11" hasCustomPrompt="1"/>
          </p:nvPr>
        </p:nvSpPr>
        <p:spPr>
          <a:xfrm>
            <a:off x="652210" y="1193361"/>
            <a:ext cx="8103428" cy="3401262"/>
          </a:xfrm>
        </p:spPr>
        <p:txBody>
          <a:bodyPr/>
          <a:lstStyle>
            <a:lvl1pPr marL="360000" indent="-360000">
              <a:spcBef>
                <a:spcPts val="0"/>
              </a:spcBef>
              <a:buClr>
                <a:srgbClr val="024DA1"/>
              </a:buClr>
              <a:buFont typeface="Symbol" panose="05050102010706020507" pitchFamily="18" charset="2"/>
              <a:buChar char="·"/>
              <a:defRPr>
                <a:solidFill>
                  <a:schemeClr val="tx2"/>
                </a:solidFill>
                <a:latin typeface="+mn-lt"/>
              </a:defRPr>
            </a:lvl1pPr>
            <a:lvl2pPr marL="720000" indent="-360000">
              <a:spcBef>
                <a:spcPts val="0"/>
              </a:spcBef>
              <a:buClr>
                <a:srgbClr val="024DA1"/>
              </a:buClr>
              <a:buFont typeface="Arial" panose="020B0604020202020204" pitchFamily="34" charset="0"/>
              <a:buChar char="○"/>
              <a:defRPr>
                <a:solidFill>
                  <a:schemeClr val="tx2"/>
                </a:solidFill>
                <a:latin typeface="+mn-lt"/>
              </a:defRPr>
            </a:lvl2pPr>
            <a:lvl3pPr marL="1080000" indent="-360000">
              <a:spcBef>
                <a:spcPts val="0"/>
              </a:spcBef>
              <a:buClr>
                <a:srgbClr val="024DA1"/>
              </a:buClr>
              <a:buFont typeface="Arial" panose="020B0604020202020204" pitchFamily="34" charset="0"/>
              <a:buChar char="—"/>
              <a:defRPr>
                <a:solidFill>
                  <a:schemeClr val="tx2"/>
                </a:solidFill>
                <a:latin typeface="+mn-lt"/>
              </a:defRPr>
            </a:lvl3pPr>
            <a:lvl4pPr marL="1440000" indent="-360000">
              <a:spcBef>
                <a:spcPts val="0"/>
              </a:spcBef>
              <a:buClr>
                <a:srgbClr val="024DA1"/>
              </a:buClr>
              <a:buFont typeface="Symbol" panose="05050102010706020507" pitchFamily="18" charset="2"/>
              <a:buChar char="·"/>
              <a:defRPr>
                <a:solidFill>
                  <a:schemeClr val="tx2"/>
                </a:solidFill>
                <a:latin typeface="+mn-lt"/>
              </a:defRPr>
            </a:lvl4pPr>
            <a:lvl5pPr marL="1800000" indent="-360000">
              <a:spcBef>
                <a:spcPts val="0"/>
              </a:spcBef>
              <a:buClr>
                <a:srgbClr val="024DA1"/>
              </a:buClr>
              <a:buFont typeface="Arial" panose="020B0604020202020204" pitchFamily="34" charset="0"/>
              <a:buChar char="○"/>
              <a:defRPr>
                <a:solidFill>
                  <a:schemeClr val="tx2"/>
                </a:solidFill>
                <a:latin typeface="+mn-lt"/>
              </a:defRPr>
            </a:lvl5pPr>
          </a:lstStyle>
          <a:p>
            <a:pPr lvl="0"/>
            <a:r>
              <a:rPr lang="en-GB" noProof="0" dirty="0"/>
              <a:t>Click to edit text. NB: When adding new slides, please ensure language settings are set to the language of the presentation (select text boxes, go to Review tab &gt; Language &gt; Set Proofing Language &gt; select required language).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15">
            <a:extLst>
              <a:ext uri="{FF2B5EF4-FFF2-40B4-BE49-F238E27FC236}">
                <a16:creationId xmlns:a16="http://schemas.microsoft.com/office/drawing/2014/main" id="{E5BC3B47-1BD8-DC7C-9E57-4A16D24E681C}"/>
              </a:ext>
            </a:extLst>
          </p:cNvPr>
          <p:cNvSpPr>
            <a:spLocks noGrp="1"/>
          </p:cNvSpPr>
          <p:nvPr>
            <p:ph type="body" sz="quarter" idx="13" hasCustomPrompt="1"/>
          </p:nvPr>
        </p:nvSpPr>
        <p:spPr>
          <a:xfrm>
            <a:off x="1882587" y="379369"/>
            <a:ext cx="6873051" cy="261786"/>
          </a:xfrm>
        </p:spPr>
        <p:txBody>
          <a:bodyPr anchor="b">
            <a:normAutofit/>
          </a:bodyPr>
          <a:lstStyle>
            <a:lvl1pPr marL="0" indent="0" algn="r">
              <a:buNone/>
              <a:defRPr sz="1000">
                <a:solidFill>
                  <a:schemeClr val="tx1"/>
                </a:solidFill>
                <a:latin typeface="+mj-lt"/>
              </a:defRPr>
            </a:lvl1pPr>
          </a:lstStyle>
          <a:p>
            <a:pPr lvl="0"/>
            <a:r>
              <a:rPr lang="en-GB" noProof="0"/>
              <a:t>Click to edit text</a:t>
            </a:r>
          </a:p>
        </p:txBody>
      </p:sp>
    </p:spTree>
    <p:extLst>
      <p:ext uri="{BB962C8B-B14F-4D97-AF65-F5344CB8AC3E}">
        <p14:creationId xmlns:p14="http://schemas.microsoft.com/office/powerpoint/2010/main" val="283669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179933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71B8F-1533-C54E-AA52-E1B7E4925B16}"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64453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71B8F-1533-C54E-AA52-E1B7E4925B16}"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321506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71B8F-1533-C54E-AA52-E1B7E4925B16}"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428481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71B8F-1533-C54E-AA52-E1B7E4925B16}"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48287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71B8F-1533-C54E-AA52-E1B7E4925B16}"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86175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29816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6513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271B8F-1533-C54E-AA52-E1B7E4925B16}" type="datetimeFigureOut">
              <a:rPr lang="en-US" smtClean="0"/>
              <a:t>10/27/2025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19CF0A-C2A7-714A-9FE8-A737F5D641C0}" type="slidenum">
              <a:rPr lang="en-US" smtClean="0"/>
              <a:t>‹#›</a:t>
            </a:fld>
            <a:endParaRPr lang="en-US"/>
          </a:p>
        </p:txBody>
      </p:sp>
    </p:spTree>
    <p:extLst>
      <p:ext uri="{BB962C8B-B14F-4D97-AF65-F5344CB8AC3E}">
        <p14:creationId xmlns:p14="http://schemas.microsoft.com/office/powerpoint/2010/main" val="341990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clpub.wipo.int/enfr/?class_number=10&amp;gors=&amp;lang=en&amp;menulang=en&amp;mode=flat&amp;notion=modifications&amp;version=202601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hyperlink" Target="https://euipo.europa.eu/ec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7.xml"/><Relationship Id="rId16" Type="http://schemas.openxmlformats.org/officeDocument/2006/relationships/image" Target="../media/image40.svg"/><Relationship Id="rId1" Type="http://schemas.openxmlformats.org/officeDocument/2006/relationships/slideLayout" Target="../slideLayouts/slideLayout1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ipo.europa.eu/tunnel-web/secure/webdav/guest/document_library/contentPdfs/EUIPN/CP1/CP1_Common_Communication_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906715"/>
            <a:ext cx="9144000" cy="423678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b">
            <a:noAutofit/>
          </a:bodyPr>
          <a:lstStyle/>
          <a:p>
            <a:br>
              <a:rPr lang="en-IE" sz="2500" b="1" spc="-150" dirty="0">
                <a:solidFill>
                  <a:srgbClr val="024DA1"/>
                </a:solidFill>
                <a:latin typeface="Arial"/>
                <a:ea typeface="Open Sans Semibold" panose="020B0706030804020204" pitchFamily="34" charset="0"/>
                <a:cs typeface="Arial"/>
              </a:rPr>
            </a:br>
            <a:br>
              <a:rPr lang="en-IE" sz="2500" b="1" spc="-150" dirty="0">
                <a:solidFill>
                  <a:srgbClr val="024DA1"/>
                </a:solidFill>
                <a:latin typeface="Arial"/>
                <a:ea typeface="Open Sans Semibold" panose="020B0706030804020204" pitchFamily="34" charset="0"/>
                <a:cs typeface="Arial"/>
              </a:rPr>
            </a:br>
            <a:r>
              <a:rPr lang="en-IE" sz="2500" b="1" spc="-150" dirty="0">
                <a:solidFill>
                  <a:srgbClr val="024DA1"/>
                </a:solidFill>
                <a:latin typeface="Arial"/>
                <a:ea typeface="Open Sans Semibold" panose="020B0706030804020204" pitchFamily="34" charset="0"/>
                <a:cs typeface="Arial"/>
              </a:rPr>
              <a:t>Classification of Goods and Services		</a:t>
            </a:r>
            <a:br>
              <a:rPr lang="en-IE" sz="2500" b="1" spc="-150" dirty="0">
                <a:solidFill>
                  <a:srgbClr val="024DA1"/>
                </a:solidFill>
                <a:latin typeface="Arial"/>
                <a:ea typeface="Open Sans Semibold" panose="020B0706030804020204" pitchFamily="34" charset="0"/>
                <a:cs typeface="Arial"/>
              </a:rPr>
            </a:br>
            <a:r>
              <a:rPr lang="en-IE" sz="2500" b="1" spc="-150" dirty="0">
                <a:solidFill>
                  <a:srgbClr val="024DA1"/>
                </a:solidFill>
                <a:latin typeface="Arial"/>
                <a:ea typeface="Open Sans Semibold" panose="020B0706030804020204" pitchFamily="34" charset="0"/>
                <a:cs typeface="Arial"/>
              </a:rPr>
              <a:t>								</a:t>
            </a:r>
            <a:br>
              <a:rPr lang="en-IE" sz="2500" b="1" spc="-150" dirty="0">
                <a:solidFill>
                  <a:srgbClr val="024DA1"/>
                </a:solidFill>
                <a:latin typeface="Arial"/>
                <a:ea typeface="Open Sans Semibold" panose="020B0706030804020204" pitchFamily="34" charset="0"/>
                <a:cs typeface="Arial"/>
              </a:rPr>
            </a:br>
            <a:r>
              <a:rPr lang="en-IE" sz="2500" b="1" spc="-150" dirty="0">
                <a:solidFill>
                  <a:srgbClr val="024DA1"/>
                </a:solidFill>
                <a:latin typeface="Arial"/>
                <a:ea typeface="Open Sans Semibold" panose="020B0706030804020204" pitchFamily="34" charset="0"/>
                <a:cs typeface="Arial"/>
              </a:rPr>
              <a:t>                                                                                        </a:t>
            </a:r>
            <a:r>
              <a:rPr lang="en-IE" sz="2400" spc="-150" dirty="0">
                <a:solidFill>
                  <a:srgbClr val="024DA1"/>
                </a:solidFill>
                <a:latin typeface="Arial"/>
                <a:ea typeface="Open Sans Semibold" panose="020B0706030804020204" pitchFamily="34" charset="0"/>
                <a:cs typeface="Arial"/>
              </a:rPr>
              <a:t>Liina Maks</a:t>
            </a:r>
            <a:br>
              <a:rPr lang="en-IE" sz="2400" spc="-150" dirty="0">
                <a:solidFill>
                  <a:srgbClr val="024DA1"/>
                </a:solidFill>
                <a:latin typeface="Arial"/>
                <a:ea typeface="Open Sans Semibold" panose="020B0706030804020204" pitchFamily="34" charset="0"/>
                <a:cs typeface="Arial"/>
              </a:rPr>
            </a:br>
            <a:r>
              <a:rPr lang="en-IE" sz="2400" spc="-150" dirty="0">
                <a:solidFill>
                  <a:srgbClr val="024DA1"/>
                </a:solidFill>
                <a:latin typeface="Arial"/>
                <a:ea typeface="Open Sans Semibold" panose="020B0706030804020204" pitchFamily="34" charset="0"/>
                <a:cs typeface="Arial"/>
              </a:rPr>
              <a:t>													             EUIPO			</a:t>
            </a:r>
            <a:br>
              <a:rPr lang="en-IE" sz="2500" b="1" spc="-150" dirty="0">
                <a:solidFill>
                  <a:srgbClr val="024DA1"/>
                </a:solidFill>
                <a:latin typeface="Arial"/>
                <a:ea typeface="Open Sans Semibold" panose="020B0706030804020204" pitchFamily="34" charset="0"/>
                <a:cs typeface="Arial"/>
              </a:rPr>
            </a:br>
            <a:br>
              <a:rPr lang="en-IE" sz="2500" b="1" spc="-150" dirty="0">
                <a:solidFill>
                  <a:srgbClr val="024DA1"/>
                </a:solidFill>
                <a:latin typeface="Arial"/>
                <a:ea typeface="Open Sans Semibold" panose="020B0706030804020204" pitchFamily="34" charset="0"/>
                <a:cs typeface="Arial"/>
              </a:rPr>
            </a:br>
            <a:br>
              <a:rPr lang="en-IE" sz="2500" b="1" spc="-150" dirty="0">
                <a:solidFill>
                  <a:srgbClr val="024DA1"/>
                </a:solidFill>
                <a:latin typeface="Arial"/>
                <a:ea typeface="Open Sans Semibold" panose="020B0706030804020204" pitchFamily="34" charset="0"/>
                <a:cs typeface="Arial"/>
              </a:rPr>
            </a:br>
            <a:br>
              <a:rPr lang="en-IE" sz="2500" b="1" spc="-150" dirty="0">
                <a:solidFill>
                  <a:srgbClr val="024DA1"/>
                </a:solidFill>
                <a:latin typeface="Arial"/>
                <a:ea typeface="Open Sans Semibold" panose="020B0706030804020204" pitchFamily="34" charset="0"/>
                <a:cs typeface="Arial"/>
              </a:rPr>
            </a:br>
            <a:endParaRPr lang="en-IE" sz="2500" b="1" spc="-150" dirty="0">
              <a:solidFill>
                <a:srgbClr val="024DA1"/>
              </a:solidFill>
              <a:latin typeface="Arial"/>
              <a:ea typeface="Open Sans Semibold" panose="020B0706030804020204" pitchFamily="34" charset="0"/>
              <a:cs typeface="Arial"/>
            </a:endParaRPr>
          </a:p>
        </p:txBody>
      </p:sp>
    </p:spTree>
    <p:extLst>
      <p:ext uri="{BB962C8B-B14F-4D97-AF65-F5344CB8AC3E}">
        <p14:creationId xmlns:p14="http://schemas.microsoft.com/office/powerpoint/2010/main" val="18684194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7238-7D37-AAF7-6351-E4264F49292F}"/>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1D3FFDE-2A2F-6572-449B-DC509FC2ED8F}"/>
              </a:ext>
            </a:extLst>
          </p:cNvPr>
          <p:cNvSpPr>
            <a:spLocks noGrp="1" noChangeArrowheads="1"/>
          </p:cNvSpPr>
          <p:nvPr>
            <p:ph type="title"/>
          </p:nvPr>
        </p:nvSpPr>
        <p:spPr>
          <a:xfrm>
            <a:off x="0" y="699774"/>
            <a:ext cx="9144000" cy="444372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l"/>
            <a:r>
              <a:rPr lang="en-US" altLang="de-DE" sz="2400" i="1" spc="-150" dirty="0">
                <a:solidFill>
                  <a:srgbClr val="024DA1"/>
                </a:solidFill>
                <a:latin typeface="Arial"/>
                <a:ea typeface="Open Sans Semibold" panose="020B0706030804020204" pitchFamily="34" charset="0"/>
                <a:cs typeface="Arial"/>
              </a:rPr>
              <a:t>	</a:t>
            </a:r>
            <a:r>
              <a:rPr lang="en-US" altLang="de-DE" sz="2400" spc="-150" dirty="0">
                <a:solidFill>
                  <a:srgbClr val="024DA1"/>
                </a:solidFill>
                <a:latin typeface="Arial"/>
                <a:ea typeface="Open Sans Semibold" panose="020B0706030804020204" pitchFamily="34" charset="0"/>
                <a:cs typeface="Arial"/>
              </a:rPr>
              <a:t>	</a:t>
            </a:r>
            <a:br>
              <a:rPr lang="en-US" altLang="de-DE" sz="2400" spc="-150" dirty="0">
                <a:solidFill>
                  <a:srgbClr val="024DA1"/>
                </a:solidFill>
                <a:latin typeface="Arial"/>
                <a:ea typeface="Open Sans Semibold" panose="020B0706030804020204" pitchFamily="34" charset="0"/>
                <a:cs typeface="Arial"/>
              </a:rPr>
            </a:br>
            <a:br>
              <a:rPr lang="en-US" altLang="de-DE" sz="2400" spc="-150" dirty="0">
                <a:solidFill>
                  <a:srgbClr val="024DA1"/>
                </a:solidFill>
                <a:latin typeface="Arial"/>
                <a:ea typeface="Open Sans Semibold" panose="020B0706030804020204" pitchFamily="34" charset="0"/>
                <a:cs typeface="Arial"/>
              </a:rPr>
            </a:br>
            <a:r>
              <a:rPr lang="en-US" altLang="de-DE" sz="2400" spc="-150" dirty="0">
                <a:solidFill>
                  <a:srgbClr val="024DA1"/>
                </a:solidFill>
                <a:latin typeface="Arial"/>
                <a:ea typeface="Open Sans Semibold" panose="020B0706030804020204" pitchFamily="34" charset="0"/>
                <a:cs typeface="Arial"/>
              </a:rPr>
              <a:t>	</a:t>
            </a:r>
            <a:endParaRPr lang="de-DE" altLang="de-DE" sz="24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DD3A2444-BF3F-E82D-1C07-9D1E5E6648FA}"/>
              </a:ext>
            </a:extLst>
          </p:cNvPr>
          <p:cNvSpPr txBox="1"/>
          <p:nvPr/>
        </p:nvSpPr>
        <p:spPr>
          <a:xfrm>
            <a:off x="1656522" y="139185"/>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NOT ACCEPTABLE TERMS (Goods)</a:t>
            </a:r>
          </a:p>
        </p:txBody>
      </p:sp>
      <p:sp>
        <p:nvSpPr>
          <p:cNvPr id="4" name="Multiplication Sign 3">
            <a:extLst>
              <a:ext uri="{FF2B5EF4-FFF2-40B4-BE49-F238E27FC236}">
                <a16:creationId xmlns:a16="http://schemas.microsoft.com/office/drawing/2014/main" id="{9D8E8BF0-7929-0E9B-36F1-8101540F4402}"/>
              </a:ext>
            </a:extLst>
          </p:cNvPr>
          <p:cNvSpPr/>
          <p:nvPr/>
        </p:nvSpPr>
        <p:spPr>
          <a:xfrm>
            <a:off x="3107680" y="1016961"/>
            <a:ext cx="894522" cy="10668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Graphic 4" descr="Remote learning language with solid fill">
            <a:extLst>
              <a:ext uri="{FF2B5EF4-FFF2-40B4-BE49-F238E27FC236}">
                <a16:creationId xmlns:a16="http://schemas.microsoft.com/office/drawing/2014/main" id="{6EAFD5FA-F265-11B4-5CC5-4F6094DF30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4404" y="635961"/>
            <a:ext cx="914400" cy="914400"/>
          </a:xfrm>
          <a:prstGeom prst="rect">
            <a:avLst/>
          </a:prstGeom>
        </p:spPr>
      </p:pic>
      <p:sp>
        <p:nvSpPr>
          <p:cNvPr id="7" name="TextBox 6">
            <a:extLst>
              <a:ext uri="{FF2B5EF4-FFF2-40B4-BE49-F238E27FC236}">
                <a16:creationId xmlns:a16="http://schemas.microsoft.com/office/drawing/2014/main" id="{5352522D-667B-6F4D-3D58-13B74C589242}"/>
              </a:ext>
            </a:extLst>
          </p:cNvPr>
          <p:cNvSpPr txBox="1"/>
          <p:nvPr/>
        </p:nvSpPr>
        <p:spPr>
          <a:xfrm>
            <a:off x="548622" y="2282487"/>
            <a:ext cx="7253416" cy="1631216"/>
          </a:xfrm>
          <a:prstGeom prst="rect">
            <a:avLst/>
          </a:prstGeom>
          <a:noFill/>
        </p:spPr>
        <p:txBody>
          <a:bodyPr wrap="square" rtlCol="0">
            <a:spAutoFit/>
          </a:bodyPr>
          <a:lstStyle/>
          <a:p>
            <a:r>
              <a:rPr lang="en-US" altLang="de-DE" sz="2000" spc="-150" dirty="0">
                <a:solidFill>
                  <a:srgbClr val="00B050"/>
                </a:solidFill>
                <a:latin typeface="Arial"/>
                <a:ea typeface="Open Sans Semibold" panose="020B0706030804020204" pitchFamily="34" charset="0"/>
                <a:cs typeface="Arial"/>
              </a:rPr>
              <a:t>Acceptable terms:</a:t>
            </a:r>
            <a:br>
              <a:rPr lang="en-US" altLang="de-DE" sz="2000" spc="-150" dirty="0">
                <a:solidFill>
                  <a:srgbClr val="024DA1"/>
                </a:solidFill>
                <a:latin typeface="Arial"/>
                <a:ea typeface="Open Sans Semibold" panose="020B0706030804020204" pitchFamily="34" charset="0"/>
                <a:cs typeface="Arial"/>
              </a:rPr>
            </a:br>
            <a:br>
              <a:rPr lang="en-US" altLang="de-DE" sz="2000" spc="-150" dirty="0">
                <a:solidFill>
                  <a:srgbClr val="024DA1"/>
                </a:solidFill>
                <a:latin typeface="Arial"/>
                <a:ea typeface="Open Sans Semibold" panose="020B0706030804020204" pitchFamily="34" charset="0"/>
                <a:cs typeface="Arial"/>
              </a:rPr>
            </a:br>
            <a:r>
              <a:rPr lang="en-US" altLang="de-DE" sz="2000" spc="-150" dirty="0">
                <a:solidFill>
                  <a:srgbClr val="024DA1"/>
                </a:solidFill>
                <a:latin typeface="Arial"/>
                <a:ea typeface="Open Sans Semibold" panose="020B0706030804020204" pitchFamily="34" charset="0"/>
                <a:cs typeface="Arial"/>
              </a:rPr>
              <a:t>	Class 9	   </a:t>
            </a:r>
            <a:r>
              <a:rPr lang="en-US" altLang="de-DE" sz="2000" i="1" spc="-150" dirty="0">
                <a:solidFill>
                  <a:srgbClr val="024DA1"/>
                </a:solidFill>
                <a:latin typeface="Arial"/>
                <a:ea typeface="Open Sans Semibold" panose="020B0706030804020204" pitchFamily="34" charset="0"/>
                <a:cs typeface="Arial"/>
              </a:rPr>
              <a:t>Downloadable virtual clothing</a:t>
            </a:r>
            <a:br>
              <a:rPr lang="en-US" altLang="de-DE" sz="2000" i="1" spc="-150" dirty="0">
                <a:solidFill>
                  <a:srgbClr val="024DA1"/>
                </a:solidFill>
                <a:latin typeface="Arial"/>
                <a:ea typeface="Open Sans Semibold" panose="020B0706030804020204" pitchFamily="34" charset="0"/>
                <a:cs typeface="Arial"/>
              </a:rPr>
            </a:br>
            <a:br>
              <a:rPr lang="en-US" altLang="de-DE" sz="2000" spc="-150" dirty="0">
                <a:solidFill>
                  <a:srgbClr val="024DA1"/>
                </a:solidFill>
                <a:latin typeface="Arial"/>
                <a:ea typeface="Open Sans Semibold" panose="020B0706030804020204" pitchFamily="34" charset="0"/>
                <a:cs typeface="Arial"/>
              </a:rPr>
            </a:br>
            <a:r>
              <a:rPr lang="en-US" altLang="de-DE" sz="2000" spc="-150" dirty="0">
                <a:solidFill>
                  <a:srgbClr val="024DA1"/>
                </a:solidFill>
                <a:latin typeface="Arial"/>
                <a:ea typeface="Open Sans Semibold" panose="020B0706030804020204" pitchFamily="34" charset="0"/>
                <a:cs typeface="Arial"/>
              </a:rPr>
              <a:t>	Class 9    </a:t>
            </a:r>
            <a:r>
              <a:rPr lang="en-US" altLang="de-DE" sz="2000" i="1" spc="-150" dirty="0">
                <a:solidFill>
                  <a:srgbClr val="024DA1"/>
                </a:solidFill>
                <a:latin typeface="Arial"/>
                <a:ea typeface="Open Sans Semibold" panose="020B0706030804020204" pitchFamily="34" charset="0"/>
                <a:cs typeface="Arial"/>
              </a:rPr>
              <a:t>Virtual goods, namely downloadable music files</a:t>
            </a:r>
            <a:endParaRPr lang="en-US" sz="2000" dirty="0"/>
          </a:p>
        </p:txBody>
      </p:sp>
      <p:sp>
        <p:nvSpPr>
          <p:cNvPr id="10" name="TextBox 9">
            <a:extLst>
              <a:ext uri="{FF2B5EF4-FFF2-40B4-BE49-F238E27FC236}">
                <a16:creationId xmlns:a16="http://schemas.microsoft.com/office/drawing/2014/main" id="{C58560E5-9868-37C7-941D-8B7EC34C2503}"/>
              </a:ext>
            </a:extLst>
          </p:cNvPr>
          <p:cNvSpPr txBox="1"/>
          <p:nvPr/>
        </p:nvSpPr>
        <p:spPr>
          <a:xfrm>
            <a:off x="548622" y="1329727"/>
            <a:ext cx="2793881" cy="461665"/>
          </a:xfrm>
          <a:prstGeom prst="rect">
            <a:avLst/>
          </a:prstGeom>
          <a:noFill/>
        </p:spPr>
        <p:txBody>
          <a:bodyPr wrap="square" rtlCol="0">
            <a:spAutoFit/>
          </a:bodyPr>
          <a:lstStyle/>
          <a:p>
            <a:r>
              <a:rPr lang="en-US" altLang="de-DE" sz="2400" i="1" spc="-150" dirty="0">
                <a:solidFill>
                  <a:srgbClr val="024DA1"/>
                </a:solidFill>
                <a:latin typeface="Arial"/>
                <a:ea typeface="Open Sans Semibold" panose="020B0706030804020204" pitchFamily="34" charset="0"/>
                <a:cs typeface="Arial"/>
              </a:rPr>
              <a:t>Class 9: Virtual goods</a:t>
            </a:r>
            <a:endParaRPr lang="en-US" sz="2400" dirty="0"/>
          </a:p>
        </p:txBody>
      </p:sp>
    </p:spTree>
    <p:extLst>
      <p:ext uri="{BB962C8B-B14F-4D97-AF65-F5344CB8AC3E}">
        <p14:creationId xmlns:p14="http://schemas.microsoft.com/office/powerpoint/2010/main" val="12099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C1DB3-8E1B-8AC7-913E-189D158C19B3}"/>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89B0D1BA-3B48-F148-338B-D4C33D8A753A}"/>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r>
              <a:rPr lang="de-DE" altLang="de-DE" sz="2200" spc="-150" dirty="0">
                <a:solidFill>
                  <a:srgbClr val="FF0000"/>
                </a:solidFill>
                <a:latin typeface="Arial"/>
                <a:ea typeface="Open Sans Semibold" panose="020B0706030804020204" pitchFamily="34" charset="0"/>
                <a:cs typeface="Arial"/>
              </a:rPr>
              <a:t>NOT ACCEPTABLE: </a:t>
            </a: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35	</a:t>
            </a:r>
            <a:r>
              <a:rPr lang="de-DE" altLang="de-DE" sz="2200" i="1" spc="-150" dirty="0">
                <a:solidFill>
                  <a:srgbClr val="024DA1"/>
                </a:solidFill>
                <a:latin typeface="Arial"/>
                <a:ea typeface="Open Sans Semibold" panose="020B0706030804020204" pitchFamily="34" charset="0"/>
                <a:cs typeface="Arial"/>
              </a:rPr>
              <a:t>Retail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with</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souvenirs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35</a:t>
            </a:r>
            <a:r>
              <a:rPr lang="de-DE" altLang="de-DE" sz="2200" i="1" spc="-150" dirty="0">
                <a:solidFill>
                  <a:srgbClr val="024DA1"/>
                </a:solidFill>
                <a:latin typeface="Arial"/>
                <a:ea typeface="Open Sans Semibold" panose="020B0706030804020204" pitchFamily="34" charset="0"/>
                <a:cs typeface="Arial"/>
              </a:rPr>
              <a:t>	Retail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connected</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with</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the</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sale</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of</a:t>
            </a:r>
            <a:r>
              <a:rPr lang="de-DE" altLang="de-DE" sz="2200" i="1" spc="-150" dirty="0">
                <a:solidFill>
                  <a:srgbClr val="024DA1"/>
                </a:solidFill>
                <a:latin typeface="Arial"/>
                <a:ea typeface="Open Sans Semibold" panose="020B0706030804020204" pitchFamily="34" charset="0"/>
                <a:cs typeface="Arial"/>
              </a:rPr>
              <a:t> legal </a:t>
            </a:r>
            <a:r>
              <a:rPr lang="de-DE" altLang="de-DE" sz="2200" i="1" spc="-150" dirty="0" err="1">
                <a:solidFill>
                  <a:srgbClr val="024DA1"/>
                </a:solidFill>
                <a:latin typeface="Arial"/>
                <a:ea typeface="Open Sans Semibold" panose="020B0706030804020204" pitchFamily="34" charset="0"/>
                <a:cs typeface="Arial"/>
              </a:rPr>
              <a:t>services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40	</a:t>
            </a:r>
            <a:r>
              <a:rPr lang="de-DE" altLang="de-DE" sz="2200" i="1" spc="-150" dirty="0">
                <a:solidFill>
                  <a:srgbClr val="024DA1"/>
                </a:solidFill>
                <a:latin typeface="Arial"/>
                <a:ea typeface="Open Sans Semibold" panose="020B0706030804020204" pitchFamily="34" charset="0"/>
                <a:cs typeface="Arial"/>
              </a:rPr>
              <a:t>Manufacturing </a:t>
            </a:r>
            <a:r>
              <a:rPr lang="de-DE" altLang="de-DE" sz="2200" i="1" spc="-150" dirty="0" err="1">
                <a:solidFill>
                  <a:srgbClr val="024DA1"/>
                </a:solidFill>
                <a:latin typeface="Arial"/>
                <a:ea typeface="Open Sans Semibold" panose="020B0706030804020204" pitchFamily="34" charset="0"/>
                <a:cs typeface="Arial"/>
              </a:rPr>
              <a:t>services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44	</a:t>
            </a:r>
            <a:r>
              <a:rPr lang="de-DE" altLang="de-DE" sz="2200" i="1" spc="-150" dirty="0">
                <a:solidFill>
                  <a:srgbClr val="024DA1"/>
                </a:solidFill>
                <a:latin typeface="Arial"/>
                <a:ea typeface="Open Sans Semibold" panose="020B0706030804020204" pitchFamily="34" charset="0"/>
                <a:cs typeface="Arial"/>
              </a:rPr>
              <a:t>Wellness </a:t>
            </a:r>
            <a:r>
              <a:rPr lang="de-DE" altLang="de-DE" sz="2200" i="1" spc="-150" dirty="0" err="1">
                <a:solidFill>
                  <a:srgbClr val="024DA1"/>
                </a:solidFill>
                <a:latin typeface="Arial"/>
                <a:ea typeface="Open Sans Semibold" panose="020B0706030804020204" pitchFamily="34" charset="0"/>
                <a:cs typeface="Arial"/>
              </a:rPr>
              <a:t>services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45	</a:t>
            </a:r>
            <a:r>
              <a:rPr lang="de-DE" altLang="de-DE" sz="2200" i="1" spc="-150" dirty="0" err="1">
                <a:solidFill>
                  <a:srgbClr val="024DA1"/>
                </a:solidFill>
                <a:latin typeface="Arial"/>
                <a:ea typeface="Open Sans Semibold" panose="020B0706030804020204" pitchFamily="34" charset="0"/>
                <a:cs typeface="Arial"/>
              </a:rPr>
              <a:t>Humanitarian</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services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Association</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Reservation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Providing virtual </a:t>
            </a:r>
            <a:r>
              <a:rPr lang="de-DE" altLang="de-DE" sz="2200" i="1" spc="-150" dirty="0" err="1">
                <a:solidFill>
                  <a:srgbClr val="024DA1"/>
                </a:solidFill>
                <a:latin typeface="Arial"/>
                <a:ea typeface="Open Sans Semibold" panose="020B0706030804020204" pitchFamily="34" charset="0"/>
                <a:cs typeface="Arial"/>
              </a:rPr>
              <a:t>environment</a:t>
            </a:r>
            <a:r>
              <a:rPr lang="de-DE" altLang="de-DE" sz="2200" i="1" spc="-150" dirty="0">
                <a:solidFill>
                  <a:srgbClr val="024DA1"/>
                </a:solidFill>
                <a:latin typeface="Arial"/>
                <a:ea typeface="Open Sans Semibold" panose="020B0706030804020204" pitchFamily="34" charset="0"/>
                <a:cs typeface="Arial"/>
              </a:rPr>
              <a:t> etc.</a:t>
            </a: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8170533D-41B3-B4EF-19FB-8B0AD616ACC8}"/>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NOT ACCEPTABLE TERMS (Services)</a:t>
            </a:r>
          </a:p>
        </p:txBody>
      </p:sp>
    </p:spTree>
    <p:extLst>
      <p:ext uri="{BB962C8B-B14F-4D97-AF65-F5344CB8AC3E}">
        <p14:creationId xmlns:p14="http://schemas.microsoft.com/office/powerpoint/2010/main" val="1083032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32A9-E5A3-24EA-EF53-CA8932EEEE4E}"/>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EDA90FCF-8051-17C6-089E-7CAFE8FCB38B}"/>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r>
              <a:rPr lang="de-DE" altLang="de-DE" sz="2200" spc="-150" dirty="0">
                <a:solidFill>
                  <a:srgbClr val="00B050"/>
                </a:solidFill>
                <a:latin typeface="Arial"/>
                <a:ea typeface="Open Sans Semibold" panose="020B0706030804020204" pitchFamily="34" charset="0"/>
                <a:cs typeface="Arial"/>
              </a:rPr>
              <a:t>ACCEPTABLE TERMS</a:t>
            </a: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35	</a:t>
            </a:r>
            <a:r>
              <a:rPr lang="de-DE" altLang="de-DE" sz="2200" i="1" spc="-150" dirty="0">
                <a:solidFill>
                  <a:srgbClr val="024DA1"/>
                </a:solidFill>
                <a:latin typeface="Arial"/>
                <a:ea typeface="Open Sans Semibold" panose="020B0706030804020204" pitchFamily="34" charset="0"/>
                <a:cs typeface="Arial"/>
              </a:rPr>
              <a:t>Retail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with</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souvenirs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namely</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magnets</a:t>
            </a:r>
            <a:r>
              <a:rPr lang="de-DE" altLang="de-DE" sz="2200" i="1" spc="-150" dirty="0">
                <a:solidFill>
                  <a:srgbClr val="024DA1"/>
                </a:solidFill>
                <a:latin typeface="Arial"/>
                <a:ea typeface="Open Sans Semibold" panose="020B0706030804020204" pitchFamily="34" charset="0"/>
                <a:cs typeface="Arial"/>
              </a:rPr>
              <a:t> and </a:t>
            </a:r>
            <a:r>
              <a:rPr lang="de-DE" altLang="de-DE" sz="2200" i="1" spc="-150" dirty="0" err="1">
                <a:solidFill>
                  <a:srgbClr val="024DA1"/>
                </a:solidFill>
                <a:latin typeface="Arial"/>
                <a:ea typeface="Open Sans Semibold" panose="020B0706030804020204" pitchFamily="34" charset="0"/>
                <a:cs typeface="Arial"/>
              </a:rPr>
              <a:t>pencils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r>
              <a:rPr lang="de-DE" altLang="de-DE" sz="2200" spc="-150" dirty="0">
                <a:solidFill>
                  <a:srgbClr val="024DA1"/>
                </a:solidFill>
                <a:latin typeface="Arial"/>
                <a:ea typeface="Open Sans Semibold" panose="020B0706030804020204" pitchFamily="34" charset="0"/>
                <a:cs typeface="Arial"/>
              </a:rPr>
              <a:t>Class 35	</a:t>
            </a:r>
            <a:r>
              <a:rPr lang="en-US" altLang="de-DE" sz="2200" i="1" spc="-150" dirty="0">
                <a:solidFill>
                  <a:srgbClr val="024DA1"/>
                </a:solidFill>
                <a:latin typeface="Arial"/>
                <a:ea typeface="Open Sans Semibold" panose="020B0706030804020204" pitchFamily="34" charset="0"/>
                <a:cs typeface="Arial"/>
              </a:rPr>
              <a:t>The bringing together, for the benefit of others, of a variety of legal 				services, enabling customers to conveniently compare and 						purchase those services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40	</a:t>
            </a:r>
            <a:r>
              <a:rPr lang="de-DE" altLang="de-DE" sz="2200" i="1" spc="-150" dirty="0">
                <a:solidFill>
                  <a:srgbClr val="024DA1"/>
                </a:solidFill>
                <a:latin typeface="Arial"/>
                <a:ea typeface="Open Sans Semibold" panose="020B0706030804020204" pitchFamily="34" charset="0"/>
                <a:cs typeface="Arial"/>
              </a:rPr>
              <a:t>Manufacturing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of</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chocolates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44	</a:t>
            </a:r>
            <a:r>
              <a:rPr lang="de-DE" altLang="de-DE" sz="2200" i="1" spc="-150" dirty="0">
                <a:solidFill>
                  <a:srgbClr val="024DA1"/>
                </a:solidFill>
                <a:latin typeface="Arial"/>
                <a:ea typeface="Open Sans Semibold" panose="020B0706030804020204" pitchFamily="34" charset="0"/>
                <a:cs typeface="Arial"/>
              </a:rPr>
              <a:t>Wellness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namely</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health</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spa</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services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45	</a:t>
            </a:r>
            <a:r>
              <a:rPr lang="de-DE" altLang="de-DE" sz="2200" i="1" spc="-150" dirty="0" err="1">
                <a:solidFill>
                  <a:srgbClr val="024DA1"/>
                </a:solidFill>
                <a:latin typeface="Arial"/>
                <a:ea typeface="Open Sans Semibold" panose="020B0706030804020204" pitchFamily="34" charset="0"/>
                <a:cs typeface="Arial"/>
              </a:rPr>
              <a:t>Humanitarian</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services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namely</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providing</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clothing</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to</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needy</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persons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F5A6AE18-0E60-02AC-0950-705BD48D057D}"/>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ACCEPTABLE TERMS (Services)</a:t>
            </a:r>
          </a:p>
        </p:txBody>
      </p:sp>
    </p:spTree>
    <p:extLst>
      <p:ext uri="{BB962C8B-B14F-4D97-AF65-F5344CB8AC3E}">
        <p14:creationId xmlns:p14="http://schemas.microsoft.com/office/powerpoint/2010/main" val="367262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C5861-5DFA-2DBB-26A5-19755C86F8C4}"/>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16DD17E7-16AC-AD89-B014-A46F19F397C9}"/>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hlinkClick r:id="rId3"/>
              </a:rPr>
              <a:t>https://nclpub.wipo.int/enfr/?class_number=10&amp;gors=&amp;lang=en&amp;menulang=en&amp;mode=flat&amp;notion=modifications&amp;version=20260101</a:t>
            </a: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42C15AC9-3A7A-18B0-F648-17E09715693D}"/>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CHANGES AFTER 01.01.2026 – NICE 13</a:t>
            </a:r>
            <a:r>
              <a:rPr lang="en-US" sz="2400" baseline="30000" dirty="0">
                <a:solidFill>
                  <a:schemeClr val="bg1"/>
                </a:solidFill>
                <a:latin typeface="Arial" panose="020B0604020202020204" pitchFamily="34" charset="0"/>
                <a:cs typeface="Arial" panose="020B0604020202020204" pitchFamily="34" charset="0"/>
              </a:rPr>
              <a:t>th</a:t>
            </a:r>
            <a:r>
              <a:rPr lang="en-US" sz="2400" dirty="0">
                <a:solidFill>
                  <a:schemeClr val="bg1"/>
                </a:solidFill>
                <a:latin typeface="Arial" panose="020B0604020202020204" pitchFamily="34" charset="0"/>
                <a:cs typeface="Arial" panose="020B0604020202020204" pitchFamily="34" charset="0"/>
              </a:rPr>
              <a:t> edition</a:t>
            </a:r>
          </a:p>
        </p:txBody>
      </p:sp>
      <p:pic>
        <p:nvPicPr>
          <p:cNvPr id="4" name="Picture 3">
            <a:extLst>
              <a:ext uri="{FF2B5EF4-FFF2-40B4-BE49-F238E27FC236}">
                <a16:creationId xmlns:a16="http://schemas.microsoft.com/office/drawing/2014/main" id="{9EB42F9D-9DAB-DFA5-5CBF-52DA1B35CF23}"/>
              </a:ext>
            </a:extLst>
          </p:cNvPr>
          <p:cNvPicPr>
            <a:picLocks noChangeAspect="1"/>
          </p:cNvPicPr>
          <p:nvPr/>
        </p:nvPicPr>
        <p:blipFill>
          <a:blip r:embed="rId4"/>
          <a:stretch>
            <a:fillRect/>
          </a:stretch>
        </p:blipFill>
        <p:spPr>
          <a:xfrm>
            <a:off x="0" y="1083577"/>
            <a:ext cx="9144000" cy="1928676"/>
          </a:xfrm>
          <a:prstGeom prst="rect">
            <a:avLst/>
          </a:prstGeom>
          <a:noFill/>
        </p:spPr>
      </p:pic>
    </p:spTree>
    <p:extLst>
      <p:ext uri="{BB962C8B-B14F-4D97-AF65-F5344CB8AC3E}">
        <p14:creationId xmlns:p14="http://schemas.microsoft.com/office/powerpoint/2010/main" val="285793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5380C-19B0-20C2-D4B4-FED90E7BC20C}"/>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007FD133-EF72-CEF4-D698-907469919598}"/>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91C22546-C1AE-7180-EBFD-F461EB176F0B}"/>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CHANGES AFTER 01.01.2026 – NICE 13</a:t>
            </a:r>
            <a:r>
              <a:rPr lang="en-US" sz="2400" baseline="30000" dirty="0">
                <a:solidFill>
                  <a:schemeClr val="bg1"/>
                </a:solidFill>
                <a:latin typeface="Arial" panose="020B0604020202020204" pitchFamily="34" charset="0"/>
                <a:cs typeface="Arial" panose="020B0604020202020204" pitchFamily="34" charset="0"/>
              </a:rPr>
              <a:t>th</a:t>
            </a:r>
            <a:r>
              <a:rPr lang="en-US" sz="2400" dirty="0">
                <a:solidFill>
                  <a:schemeClr val="bg1"/>
                </a:solidFill>
                <a:latin typeface="Arial" panose="020B0604020202020204" pitchFamily="34" charset="0"/>
                <a:cs typeface="Arial" panose="020B0604020202020204" pitchFamily="34" charset="0"/>
              </a:rPr>
              <a:t> edition</a:t>
            </a:r>
          </a:p>
        </p:txBody>
      </p:sp>
      <p:pic>
        <p:nvPicPr>
          <p:cNvPr id="8" name="Picture 7">
            <a:extLst>
              <a:ext uri="{FF2B5EF4-FFF2-40B4-BE49-F238E27FC236}">
                <a16:creationId xmlns:a16="http://schemas.microsoft.com/office/drawing/2014/main" id="{933FE2FB-A5AD-3983-97AB-CD0E6719D6CE}"/>
              </a:ext>
            </a:extLst>
          </p:cNvPr>
          <p:cNvPicPr>
            <a:picLocks noChangeAspect="1"/>
          </p:cNvPicPr>
          <p:nvPr/>
        </p:nvPicPr>
        <p:blipFill>
          <a:blip r:embed="rId3"/>
          <a:stretch>
            <a:fillRect/>
          </a:stretch>
        </p:blipFill>
        <p:spPr>
          <a:xfrm>
            <a:off x="0" y="749992"/>
            <a:ext cx="2607034" cy="1933988"/>
          </a:xfrm>
          <a:prstGeom prst="rect">
            <a:avLst/>
          </a:prstGeom>
          <a:ln>
            <a:noFill/>
          </a:ln>
          <a:effectLst>
            <a:softEdge rad="112500"/>
          </a:effectLst>
        </p:spPr>
      </p:pic>
      <p:pic>
        <p:nvPicPr>
          <p:cNvPr id="10" name="Picture 9">
            <a:extLst>
              <a:ext uri="{FF2B5EF4-FFF2-40B4-BE49-F238E27FC236}">
                <a16:creationId xmlns:a16="http://schemas.microsoft.com/office/drawing/2014/main" id="{C5473293-8BD9-F009-B56B-FF24FBAA2707}"/>
              </a:ext>
            </a:extLst>
          </p:cNvPr>
          <p:cNvPicPr>
            <a:picLocks noChangeAspect="1"/>
          </p:cNvPicPr>
          <p:nvPr/>
        </p:nvPicPr>
        <p:blipFill>
          <a:blip r:embed="rId4"/>
          <a:stretch>
            <a:fillRect/>
          </a:stretch>
        </p:blipFill>
        <p:spPr>
          <a:xfrm flipH="1">
            <a:off x="2607034" y="2624759"/>
            <a:ext cx="2546480" cy="1660501"/>
          </a:xfrm>
          <a:prstGeom prst="rect">
            <a:avLst/>
          </a:prstGeom>
          <a:ln>
            <a:noFill/>
          </a:ln>
          <a:effectLst>
            <a:softEdge rad="112500"/>
          </a:effectLst>
        </p:spPr>
      </p:pic>
      <p:pic>
        <p:nvPicPr>
          <p:cNvPr id="12" name="Picture 11">
            <a:extLst>
              <a:ext uri="{FF2B5EF4-FFF2-40B4-BE49-F238E27FC236}">
                <a16:creationId xmlns:a16="http://schemas.microsoft.com/office/drawing/2014/main" id="{D8FFD833-BE84-4C79-8FB2-828F6BDB295A}"/>
              </a:ext>
            </a:extLst>
          </p:cNvPr>
          <p:cNvPicPr>
            <a:picLocks noChangeAspect="1"/>
          </p:cNvPicPr>
          <p:nvPr/>
        </p:nvPicPr>
        <p:blipFill>
          <a:blip r:embed="rId5"/>
          <a:stretch>
            <a:fillRect/>
          </a:stretch>
        </p:blipFill>
        <p:spPr>
          <a:xfrm>
            <a:off x="584023" y="2683980"/>
            <a:ext cx="1810292" cy="1660501"/>
          </a:xfrm>
          <a:prstGeom prst="rect">
            <a:avLst/>
          </a:prstGeom>
          <a:ln>
            <a:noFill/>
          </a:ln>
          <a:effectLst>
            <a:softEdge rad="112500"/>
          </a:effectLst>
        </p:spPr>
      </p:pic>
      <p:pic>
        <p:nvPicPr>
          <p:cNvPr id="14" name="Picture 13">
            <a:extLst>
              <a:ext uri="{FF2B5EF4-FFF2-40B4-BE49-F238E27FC236}">
                <a16:creationId xmlns:a16="http://schemas.microsoft.com/office/drawing/2014/main" id="{F8682FCD-40BA-299A-428D-FB8F7FC35516}"/>
              </a:ext>
            </a:extLst>
          </p:cNvPr>
          <p:cNvPicPr>
            <a:picLocks noChangeAspect="1"/>
          </p:cNvPicPr>
          <p:nvPr/>
        </p:nvPicPr>
        <p:blipFill>
          <a:blip r:embed="rId6"/>
          <a:stretch>
            <a:fillRect/>
          </a:stretch>
        </p:blipFill>
        <p:spPr>
          <a:xfrm>
            <a:off x="2607034" y="911249"/>
            <a:ext cx="2546480" cy="1130241"/>
          </a:xfrm>
          <a:prstGeom prst="rect">
            <a:avLst/>
          </a:prstGeom>
          <a:ln>
            <a:noFill/>
          </a:ln>
          <a:effectLst>
            <a:softEdge rad="112500"/>
          </a:effectLst>
        </p:spPr>
      </p:pic>
      <p:sp>
        <p:nvSpPr>
          <p:cNvPr id="15" name="TextBox 14">
            <a:extLst>
              <a:ext uri="{FF2B5EF4-FFF2-40B4-BE49-F238E27FC236}">
                <a16:creationId xmlns:a16="http://schemas.microsoft.com/office/drawing/2014/main" id="{B6BBC59A-BA5A-57EC-2683-2F20EECEE38A}"/>
              </a:ext>
            </a:extLst>
          </p:cNvPr>
          <p:cNvSpPr txBox="1"/>
          <p:nvPr/>
        </p:nvSpPr>
        <p:spPr>
          <a:xfrm>
            <a:off x="5535896" y="2952818"/>
            <a:ext cx="2950521" cy="769441"/>
          </a:xfrm>
          <a:prstGeom prst="rect">
            <a:avLst/>
          </a:prstGeom>
          <a:solidFill>
            <a:schemeClr val="bg1">
              <a:lumMod val="95000"/>
            </a:schemeClr>
          </a:solidFill>
        </p:spPr>
        <p:txBody>
          <a:bodyPr wrap="square" rtlCol="0">
            <a:spAutoFit/>
          </a:bodyPr>
          <a:lstStyle/>
          <a:p>
            <a:r>
              <a:rPr lang="en-US" sz="4400" dirty="0">
                <a:solidFill>
                  <a:schemeClr val="tx2">
                    <a:lumMod val="75000"/>
                  </a:schemeClr>
                </a:solidFill>
              </a:rPr>
              <a:t>9             10</a:t>
            </a:r>
          </a:p>
        </p:txBody>
      </p:sp>
      <p:sp>
        <p:nvSpPr>
          <p:cNvPr id="16" name="Arrow: Right 15">
            <a:extLst>
              <a:ext uri="{FF2B5EF4-FFF2-40B4-BE49-F238E27FC236}">
                <a16:creationId xmlns:a16="http://schemas.microsoft.com/office/drawing/2014/main" id="{D7470106-32DB-213D-B010-D0F82A546241}"/>
              </a:ext>
            </a:extLst>
          </p:cNvPr>
          <p:cNvSpPr/>
          <p:nvPr/>
        </p:nvSpPr>
        <p:spPr>
          <a:xfrm>
            <a:off x="6303029" y="3237410"/>
            <a:ext cx="971679" cy="2175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635B4C2-9FEE-07C9-E25D-1B0D177788DF}"/>
              </a:ext>
            </a:extLst>
          </p:cNvPr>
          <p:cNvSpPr txBox="1"/>
          <p:nvPr/>
        </p:nvSpPr>
        <p:spPr>
          <a:xfrm>
            <a:off x="5466523" y="1179443"/>
            <a:ext cx="3491948" cy="1631216"/>
          </a:xfrm>
          <a:prstGeom prst="rect">
            <a:avLst/>
          </a:prstGeom>
          <a:noFill/>
        </p:spPr>
        <p:txBody>
          <a:bodyPr wrap="square" rtlCol="0">
            <a:spAutoFit/>
          </a:bodyPr>
          <a:lstStyle/>
          <a:p>
            <a:r>
              <a:rPr lang="en-US" sz="2000" dirty="0">
                <a:solidFill>
                  <a:schemeClr val="tx2">
                    <a:lumMod val="75000"/>
                  </a:schemeClr>
                </a:solidFill>
              </a:rPr>
              <a:t>Eyeglasses</a:t>
            </a:r>
          </a:p>
          <a:p>
            <a:r>
              <a:rPr lang="en-US" sz="2000" dirty="0">
                <a:solidFill>
                  <a:schemeClr val="tx2">
                    <a:lumMod val="75000"/>
                  </a:schemeClr>
                </a:solidFill>
              </a:rPr>
              <a:t>Eyeglass chains</a:t>
            </a:r>
          </a:p>
          <a:p>
            <a:r>
              <a:rPr lang="en-US" sz="2000" dirty="0">
                <a:solidFill>
                  <a:schemeClr val="tx2">
                    <a:lumMod val="75000"/>
                  </a:schemeClr>
                </a:solidFill>
              </a:rPr>
              <a:t>Eyeglass cords</a:t>
            </a:r>
          </a:p>
          <a:p>
            <a:r>
              <a:rPr lang="en-US" sz="2000" dirty="0">
                <a:solidFill>
                  <a:schemeClr val="tx2">
                    <a:lumMod val="75000"/>
                  </a:schemeClr>
                </a:solidFill>
              </a:rPr>
              <a:t>Contact lenses</a:t>
            </a:r>
          </a:p>
          <a:p>
            <a:r>
              <a:rPr lang="en-US" sz="2000" dirty="0">
                <a:solidFill>
                  <a:schemeClr val="tx2">
                    <a:lumMod val="75000"/>
                  </a:schemeClr>
                </a:solidFill>
              </a:rPr>
              <a:t>Containers for contact lenses</a:t>
            </a:r>
          </a:p>
        </p:txBody>
      </p:sp>
    </p:spTree>
    <p:extLst>
      <p:ext uri="{BB962C8B-B14F-4D97-AF65-F5344CB8AC3E}">
        <p14:creationId xmlns:p14="http://schemas.microsoft.com/office/powerpoint/2010/main" val="120851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2BFF9-DB7F-4A28-19A3-515105541CDD}"/>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080C5436-8D28-C17F-A55A-F3B2D991B120}"/>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2DD3CFC9-8E6B-5CD4-0E6F-75FBAA7872B4}"/>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CHANGES AFTER 01.01.2026 – NICE 13</a:t>
            </a:r>
            <a:r>
              <a:rPr lang="en-US" sz="2400" baseline="30000" dirty="0">
                <a:solidFill>
                  <a:schemeClr val="bg1"/>
                </a:solidFill>
                <a:latin typeface="Arial" panose="020B0604020202020204" pitchFamily="34" charset="0"/>
                <a:cs typeface="Arial" panose="020B0604020202020204" pitchFamily="34" charset="0"/>
              </a:rPr>
              <a:t>th</a:t>
            </a:r>
            <a:r>
              <a:rPr lang="en-US" sz="2400" dirty="0">
                <a:solidFill>
                  <a:schemeClr val="bg1"/>
                </a:solidFill>
                <a:latin typeface="Arial" panose="020B0604020202020204" pitchFamily="34" charset="0"/>
                <a:cs typeface="Arial" panose="020B0604020202020204" pitchFamily="34" charset="0"/>
              </a:rPr>
              <a:t> edition</a:t>
            </a:r>
          </a:p>
        </p:txBody>
      </p:sp>
      <p:pic>
        <p:nvPicPr>
          <p:cNvPr id="4" name="Picture 3">
            <a:extLst>
              <a:ext uri="{FF2B5EF4-FFF2-40B4-BE49-F238E27FC236}">
                <a16:creationId xmlns:a16="http://schemas.microsoft.com/office/drawing/2014/main" id="{89F06E8D-209F-181A-39A7-7AAC7F4930B1}"/>
              </a:ext>
            </a:extLst>
          </p:cNvPr>
          <p:cNvPicPr>
            <a:picLocks noChangeAspect="1"/>
          </p:cNvPicPr>
          <p:nvPr/>
        </p:nvPicPr>
        <p:blipFill>
          <a:blip r:embed="rId3"/>
          <a:stretch>
            <a:fillRect/>
          </a:stretch>
        </p:blipFill>
        <p:spPr>
          <a:xfrm>
            <a:off x="5599043" y="669235"/>
            <a:ext cx="3245125" cy="2835965"/>
          </a:xfrm>
          <a:prstGeom prst="rect">
            <a:avLst/>
          </a:prstGeom>
          <a:ln>
            <a:noFill/>
          </a:ln>
          <a:effectLst>
            <a:softEdge rad="112500"/>
          </a:effectLst>
        </p:spPr>
      </p:pic>
      <p:sp>
        <p:nvSpPr>
          <p:cNvPr id="5" name="TextBox 4">
            <a:extLst>
              <a:ext uri="{FF2B5EF4-FFF2-40B4-BE49-F238E27FC236}">
                <a16:creationId xmlns:a16="http://schemas.microsoft.com/office/drawing/2014/main" id="{56319C71-C742-FD62-2D43-BE97C6042FCF}"/>
              </a:ext>
            </a:extLst>
          </p:cNvPr>
          <p:cNvSpPr txBox="1"/>
          <p:nvPr/>
        </p:nvSpPr>
        <p:spPr>
          <a:xfrm>
            <a:off x="1234106" y="462636"/>
            <a:ext cx="4744278" cy="3416320"/>
          </a:xfrm>
          <a:prstGeom prst="rect">
            <a:avLst/>
          </a:prstGeom>
          <a:noFill/>
        </p:spPr>
        <p:txBody>
          <a:bodyPr wrap="square" rtlCol="0">
            <a:spAutoFit/>
          </a:bodyPr>
          <a:lstStyle/>
          <a:p>
            <a:endParaRPr lang="en-US" b="1" u="sng" dirty="0">
              <a:solidFill>
                <a:schemeClr val="tx2">
                  <a:lumMod val="75000"/>
                </a:schemeClr>
              </a:solidFill>
            </a:endParaRPr>
          </a:p>
          <a:p>
            <a:r>
              <a:rPr lang="en-US" b="1" u="sng" dirty="0">
                <a:solidFill>
                  <a:schemeClr val="tx2">
                    <a:lumMod val="75000"/>
                  </a:schemeClr>
                </a:solidFill>
              </a:rPr>
              <a:t>Now: </a:t>
            </a:r>
          </a:p>
          <a:p>
            <a:endParaRPr lang="en-US" dirty="0">
              <a:solidFill>
                <a:schemeClr val="tx2">
                  <a:lumMod val="75000"/>
                </a:schemeClr>
              </a:solidFill>
            </a:endParaRPr>
          </a:p>
          <a:p>
            <a:r>
              <a:rPr lang="en-US" dirty="0">
                <a:solidFill>
                  <a:schemeClr val="tx2">
                    <a:lumMod val="75000"/>
                  </a:schemeClr>
                </a:solidFill>
              </a:rPr>
              <a:t>Class 3: </a:t>
            </a:r>
            <a:r>
              <a:rPr lang="en-US" i="1" dirty="0">
                <a:solidFill>
                  <a:schemeClr val="tx2">
                    <a:lumMod val="75000"/>
                  </a:schemeClr>
                </a:solidFill>
              </a:rPr>
              <a:t>essential oils for manufacturing cosmetics</a:t>
            </a:r>
          </a:p>
          <a:p>
            <a:r>
              <a:rPr lang="en-US" dirty="0">
                <a:solidFill>
                  <a:schemeClr val="tx2">
                    <a:lumMod val="75000"/>
                  </a:schemeClr>
                </a:solidFill>
              </a:rPr>
              <a:t>Class 3: </a:t>
            </a:r>
            <a:r>
              <a:rPr lang="en-US" i="1" dirty="0">
                <a:solidFill>
                  <a:schemeClr val="tx2">
                    <a:lumMod val="75000"/>
                  </a:schemeClr>
                </a:solidFill>
              </a:rPr>
              <a:t>essential oils for </a:t>
            </a:r>
            <a:r>
              <a:rPr lang="en-US" i="1" dirty="0" err="1">
                <a:solidFill>
                  <a:schemeClr val="tx2">
                    <a:lumMod val="75000"/>
                  </a:schemeClr>
                </a:solidFill>
              </a:rPr>
              <a:t>fragrancing</a:t>
            </a:r>
            <a:endParaRPr lang="en-US" i="1" dirty="0">
              <a:solidFill>
                <a:schemeClr val="tx2">
                  <a:lumMod val="75000"/>
                </a:schemeClr>
              </a:solidFill>
            </a:endParaRPr>
          </a:p>
          <a:p>
            <a:r>
              <a:rPr lang="en-US" i="1" dirty="0">
                <a:solidFill>
                  <a:schemeClr val="tx2">
                    <a:lumMod val="75000"/>
                  </a:schemeClr>
                </a:solidFill>
              </a:rPr>
              <a:t>Class 3: essential oils for aromatherapy</a:t>
            </a:r>
          </a:p>
          <a:p>
            <a:r>
              <a:rPr lang="en-US" dirty="0">
                <a:solidFill>
                  <a:schemeClr val="tx2">
                    <a:lumMod val="75000"/>
                  </a:schemeClr>
                </a:solidFill>
              </a:rPr>
              <a:t>Class 3: </a:t>
            </a:r>
            <a:r>
              <a:rPr lang="en-US" i="1" dirty="0">
                <a:solidFill>
                  <a:schemeClr val="tx2">
                    <a:lumMod val="75000"/>
                  </a:schemeClr>
                </a:solidFill>
              </a:rPr>
              <a:t>essential oils for flavoring food and beverages</a:t>
            </a:r>
          </a:p>
          <a:p>
            <a:endParaRPr lang="en-US" i="1" dirty="0">
              <a:solidFill>
                <a:schemeClr val="tx2">
                  <a:lumMod val="75000"/>
                </a:schemeClr>
              </a:solidFill>
            </a:endParaRPr>
          </a:p>
          <a:p>
            <a:endParaRPr lang="en-US" i="1" dirty="0">
              <a:solidFill>
                <a:schemeClr val="tx2">
                  <a:lumMod val="75000"/>
                </a:schemeClr>
              </a:solidFill>
            </a:endParaRPr>
          </a:p>
          <a:p>
            <a:endParaRPr lang="en-US" dirty="0">
              <a:solidFill>
                <a:schemeClr val="tx2">
                  <a:lumMod val="75000"/>
                </a:schemeClr>
              </a:solidFill>
            </a:endParaRPr>
          </a:p>
        </p:txBody>
      </p:sp>
      <p:sp>
        <p:nvSpPr>
          <p:cNvPr id="6" name="TextBox 5">
            <a:extLst>
              <a:ext uri="{FF2B5EF4-FFF2-40B4-BE49-F238E27FC236}">
                <a16:creationId xmlns:a16="http://schemas.microsoft.com/office/drawing/2014/main" id="{1564391E-84FE-824A-2E9F-D76A5B1B3498}"/>
              </a:ext>
            </a:extLst>
          </p:cNvPr>
          <p:cNvSpPr txBox="1"/>
          <p:nvPr/>
        </p:nvSpPr>
        <p:spPr>
          <a:xfrm>
            <a:off x="1250669" y="3181603"/>
            <a:ext cx="6854689" cy="2585323"/>
          </a:xfrm>
          <a:prstGeom prst="rect">
            <a:avLst/>
          </a:prstGeom>
          <a:noFill/>
        </p:spPr>
        <p:txBody>
          <a:bodyPr wrap="square" rtlCol="0">
            <a:spAutoFit/>
          </a:bodyPr>
          <a:lstStyle/>
          <a:p>
            <a:r>
              <a:rPr lang="en-US" b="1" u="sng" dirty="0">
                <a:solidFill>
                  <a:schemeClr val="tx2">
                    <a:lumMod val="75000"/>
                  </a:schemeClr>
                </a:solidFill>
              </a:rPr>
              <a:t>As of 01.01.2026: </a:t>
            </a:r>
          </a:p>
          <a:p>
            <a:endParaRPr lang="en-US" dirty="0">
              <a:solidFill>
                <a:schemeClr val="tx2">
                  <a:lumMod val="75000"/>
                </a:schemeClr>
              </a:solidFill>
            </a:endParaRPr>
          </a:p>
          <a:p>
            <a:r>
              <a:rPr lang="en-US" b="1" dirty="0">
                <a:solidFill>
                  <a:schemeClr val="tx2">
                    <a:lumMod val="75000"/>
                  </a:schemeClr>
                </a:solidFill>
              </a:rPr>
              <a:t>Class 1: </a:t>
            </a:r>
            <a:r>
              <a:rPr lang="en-US" i="1" dirty="0">
                <a:solidFill>
                  <a:schemeClr val="tx2">
                    <a:lumMod val="75000"/>
                  </a:schemeClr>
                </a:solidFill>
              </a:rPr>
              <a:t>essential oils for manufacturing cosmetics</a:t>
            </a:r>
          </a:p>
          <a:p>
            <a:r>
              <a:rPr lang="en-US" b="1" dirty="0">
                <a:solidFill>
                  <a:schemeClr val="tx2">
                    <a:lumMod val="75000"/>
                  </a:schemeClr>
                </a:solidFill>
              </a:rPr>
              <a:t>Class 3: </a:t>
            </a:r>
            <a:r>
              <a:rPr lang="en-US" i="1" dirty="0">
                <a:solidFill>
                  <a:schemeClr val="tx2">
                    <a:lumMod val="75000"/>
                  </a:schemeClr>
                </a:solidFill>
              </a:rPr>
              <a:t>essential oils for </a:t>
            </a:r>
            <a:r>
              <a:rPr lang="en-US" i="1" dirty="0" err="1">
                <a:solidFill>
                  <a:schemeClr val="tx2">
                    <a:lumMod val="75000"/>
                  </a:schemeClr>
                </a:solidFill>
              </a:rPr>
              <a:t>fragrancing</a:t>
            </a:r>
            <a:endParaRPr lang="en-US" i="1" dirty="0">
              <a:solidFill>
                <a:schemeClr val="tx2">
                  <a:lumMod val="75000"/>
                </a:schemeClr>
              </a:solidFill>
            </a:endParaRPr>
          </a:p>
          <a:p>
            <a:r>
              <a:rPr lang="en-US" b="1" dirty="0">
                <a:solidFill>
                  <a:schemeClr val="tx2">
                    <a:lumMod val="75000"/>
                  </a:schemeClr>
                </a:solidFill>
              </a:rPr>
              <a:t>Class 5: </a:t>
            </a:r>
            <a:r>
              <a:rPr lang="en-US" i="1" dirty="0">
                <a:solidFill>
                  <a:schemeClr val="tx2">
                    <a:lumMod val="75000"/>
                  </a:schemeClr>
                </a:solidFill>
              </a:rPr>
              <a:t>essential oils for aromatherapy</a:t>
            </a:r>
          </a:p>
          <a:p>
            <a:r>
              <a:rPr lang="en-US" b="1" dirty="0">
                <a:solidFill>
                  <a:schemeClr val="tx2">
                    <a:lumMod val="75000"/>
                  </a:schemeClr>
                </a:solidFill>
              </a:rPr>
              <a:t>Class 29: </a:t>
            </a:r>
            <a:r>
              <a:rPr lang="en-US" i="1" dirty="0">
                <a:solidFill>
                  <a:schemeClr val="tx2">
                    <a:lumMod val="75000"/>
                  </a:schemeClr>
                </a:solidFill>
              </a:rPr>
              <a:t>essential oils for flavoring food and beverages</a:t>
            </a:r>
          </a:p>
          <a:p>
            <a:endParaRPr lang="en-US" dirty="0">
              <a:solidFill>
                <a:schemeClr val="tx2">
                  <a:lumMod val="75000"/>
                </a:schemeClr>
              </a:solidFill>
            </a:endParaRPr>
          </a:p>
          <a:p>
            <a:endParaRPr lang="en-US" dirty="0"/>
          </a:p>
          <a:p>
            <a:endParaRPr lang="en-US" dirty="0"/>
          </a:p>
        </p:txBody>
      </p:sp>
    </p:spTree>
    <p:extLst>
      <p:ext uri="{BB962C8B-B14F-4D97-AF65-F5344CB8AC3E}">
        <p14:creationId xmlns:p14="http://schemas.microsoft.com/office/powerpoint/2010/main" val="248367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E0BAD-A5AA-8055-AAC7-F502D6C931F8}"/>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37F78B15-16D9-C2C8-B395-D63DA39162A5}"/>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F270E242-3FC1-E7D4-7487-33E1AE89C697}"/>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CHANGES AFTER 01.01.2026 – NICE 13</a:t>
            </a:r>
            <a:r>
              <a:rPr lang="en-US" sz="2400" baseline="30000" dirty="0">
                <a:solidFill>
                  <a:schemeClr val="bg1"/>
                </a:solidFill>
                <a:latin typeface="Arial" panose="020B0604020202020204" pitchFamily="34" charset="0"/>
                <a:cs typeface="Arial" panose="020B0604020202020204" pitchFamily="34" charset="0"/>
              </a:rPr>
              <a:t>th</a:t>
            </a:r>
            <a:r>
              <a:rPr lang="en-US" sz="2400" dirty="0">
                <a:solidFill>
                  <a:schemeClr val="bg1"/>
                </a:solidFill>
                <a:latin typeface="Arial" panose="020B0604020202020204" pitchFamily="34" charset="0"/>
                <a:cs typeface="Arial" panose="020B0604020202020204" pitchFamily="34" charset="0"/>
              </a:rPr>
              <a:t> edition</a:t>
            </a:r>
          </a:p>
        </p:txBody>
      </p:sp>
      <p:pic>
        <p:nvPicPr>
          <p:cNvPr id="4" name="Picture 3">
            <a:extLst>
              <a:ext uri="{FF2B5EF4-FFF2-40B4-BE49-F238E27FC236}">
                <a16:creationId xmlns:a16="http://schemas.microsoft.com/office/drawing/2014/main" id="{D4BA7D9A-8B97-F344-2F52-4A9C7999EFA2}"/>
              </a:ext>
            </a:extLst>
          </p:cNvPr>
          <p:cNvPicPr>
            <a:picLocks noChangeAspect="1"/>
          </p:cNvPicPr>
          <p:nvPr/>
        </p:nvPicPr>
        <p:blipFill>
          <a:blip r:embed="rId3"/>
          <a:stretch>
            <a:fillRect/>
          </a:stretch>
        </p:blipFill>
        <p:spPr>
          <a:xfrm>
            <a:off x="71644" y="669235"/>
            <a:ext cx="3061253" cy="2040835"/>
          </a:xfrm>
          <a:prstGeom prst="rect">
            <a:avLst/>
          </a:prstGeom>
          <a:ln>
            <a:noFill/>
          </a:ln>
          <a:effectLst>
            <a:softEdge rad="112500"/>
          </a:effectLst>
        </p:spPr>
      </p:pic>
      <p:pic>
        <p:nvPicPr>
          <p:cNvPr id="6" name="Picture 5">
            <a:extLst>
              <a:ext uri="{FF2B5EF4-FFF2-40B4-BE49-F238E27FC236}">
                <a16:creationId xmlns:a16="http://schemas.microsoft.com/office/drawing/2014/main" id="{36198C2E-994C-0E55-64D2-0CCEF4713AB3}"/>
              </a:ext>
            </a:extLst>
          </p:cNvPr>
          <p:cNvPicPr>
            <a:picLocks noChangeAspect="1"/>
          </p:cNvPicPr>
          <p:nvPr/>
        </p:nvPicPr>
        <p:blipFill>
          <a:blip r:embed="rId4"/>
          <a:stretch>
            <a:fillRect/>
          </a:stretch>
        </p:blipFill>
        <p:spPr>
          <a:xfrm>
            <a:off x="-86138" y="2480538"/>
            <a:ext cx="2501209" cy="1875907"/>
          </a:xfrm>
          <a:prstGeom prst="rect">
            <a:avLst/>
          </a:prstGeom>
          <a:ln>
            <a:noFill/>
          </a:ln>
          <a:effectLst>
            <a:softEdge rad="112500"/>
          </a:effectLst>
        </p:spPr>
      </p:pic>
      <p:pic>
        <p:nvPicPr>
          <p:cNvPr id="8" name="Picture 7">
            <a:extLst>
              <a:ext uri="{FF2B5EF4-FFF2-40B4-BE49-F238E27FC236}">
                <a16:creationId xmlns:a16="http://schemas.microsoft.com/office/drawing/2014/main" id="{ADC71022-0AC0-908F-9092-03D5D69A3A8F}"/>
              </a:ext>
            </a:extLst>
          </p:cNvPr>
          <p:cNvPicPr>
            <a:picLocks noChangeAspect="1"/>
          </p:cNvPicPr>
          <p:nvPr/>
        </p:nvPicPr>
        <p:blipFill>
          <a:blip r:embed="rId5"/>
          <a:stretch>
            <a:fillRect/>
          </a:stretch>
        </p:blipFill>
        <p:spPr>
          <a:xfrm>
            <a:off x="2975111" y="535676"/>
            <a:ext cx="2307951" cy="2307951"/>
          </a:xfrm>
          <a:prstGeom prst="rect">
            <a:avLst/>
          </a:prstGeom>
          <a:ln>
            <a:noFill/>
          </a:ln>
          <a:effectLst>
            <a:softEdge rad="112500"/>
          </a:effectLst>
        </p:spPr>
      </p:pic>
      <p:sp>
        <p:nvSpPr>
          <p:cNvPr id="9" name="TextBox 8">
            <a:extLst>
              <a:ext uri="{FF2B5EF4-FFF2-40B4-BE49-F238E27FC236}">
                <a16:creationId xmlns:a16="http://schemas.microsoft.com/office/drawing/2014/main" id="{632370AD-6273-A757-E995-137E97B90F8F}"/>
              </a:ext>
            </a:extLst>
          </p:cNvPr>
          <p:cNvSpPr txBox="1"/>
          <p:nvPr/>
        </p:nvSpPr>
        <p:spPr>
          <a:xfrm>
            <a:off x="5532783" y="2911135"/>
            <a:ext cx="2950521" cy="769441"/>
          </a:xfrm>
          <a:prstGeom prst="rect">
            <a:avLst/>
          </a:prstGeom>
          <a:solidFill>
            <a:schemeClr val="bg1">
              <a:lumMod val="95000"/>
            </a:schemeClr>
          </a:solidFill>
        </p:spPr>
        <p:txBody>
          <a:bodyPr wrap="square" rtlCol="0">
            <a:spAutoFit/>
          </a:bodyPr>
          <a:lstStyle/>
          <a:p>
            <a:r>
              <a:rPr lang="en-US" sz="4400" dirty="0">
                <a:solidFill>
                  <a:schemeClr val="tx2">
                    <a:lumMod val="75000"/>
                  </a:schemeClr>
                </a:solidFill>
              </a:rPr>
              <a:t>9             12</a:t>
            </a:r>
          </a:p>
        </p:txBody>
      </p:sp>
      <p:sp>
        <p:nvSpPr>
          <p:cNvPr id="10" name="Arrow: Right 9">
            <a:extLst>
              <a:ext uri="{FF2B5EF4-FFF2-40B4-BE49-F238E27FC236}">
                <a16:creationId xmlns:a16="http://schemas.microsoft.com/office/drawing/2014/main" id="{2227A49C-7BFF-4922-B284-8E13114E071A}"/>
              </a:ext>
            </a:extLst>
          </p:cNvPr>
          <p:cNvSpPr/>
          <p:nvPr/>
        </p:nvSpPr>
        <p:spPr>
          <a:xfrm>
            <a:off x="6314661" y="3177077"/>
            <a:ext cx="971679" cy="2175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DCB0390-9B9F-737B-C738-EE76213207E5}"/>
              </a:ext>
            </a:extLst>
          </p:cNvPr>
          <p:cNvSpPr txBox="1"/>
          <p:nvPr/>
        </p:nvSpPr>
        <p:spPr>
          <a:xfrm>
            <a:off x="5532783" y="940339"/>
            <a:ext cx="3041374" cy="1938992"/>
          </a:xfrm>
          <a:prstGeom prst="rect">
            <a:avLst/>
          </a:prstGeom>
          <a:noFill/>
        </p:spPr>
        <p:txBody>
          <a:bodyPr wrap="square" rtlCol="0">
            <a:spAutoFit/>
          </a:bodyPr>
          <a:lstStyle/>
          <a:p>
            <a:r>
              <a:rPr lang="en-US" sz="2400" dirty="0">
                <a:solidFill>
                  <a:schemeClr val="tx2">
                    <a:lumMod val="75000"/>
                  </a:schemeClr>
                </a:solidFill>
              </a:rPr>
              <a:t>Fire engines</a:t>
            </a:r>
          </a:p>
          <a:p>
            <a:r>
              <a:rPr lang="en-US" sz="2400" dirty="0">
                <a:solidFill>
                  <a:schemeClr val="tx2">
                    <a:lumMod val="75000"/>
                  </a:schemeClr>
                </a:solidFill>
              </a:rPr>
              <a:t>Fire boats</a:t>
            </a:r>
          </a:p>
          <a:p>
            <a:r>
              <a:rPr lang="en-US" sz="2400" dirty="0">
                <a:solidFill>
                  <a:schemeClr val="tx2">
                    <a:lumMod val="75000"/>
                  </a:schemeClr>
                </a:solidFill>
              </a:rPr>
              <a:t>Life-saving rafts</a:t>
            </a:r>
          </a:p>
          <a:p>
            <a:r>
              <a:rPr lang="en-US" sz="2400" dirty="0">
                <a:solidFill>
                  <a:schemeClr val="tx2">
                    <a:lumMod val="75000"/>
                  </a:schemeClr>
                </a:solidFill>
              </a:rPr>
              <a:t>Lifeboats</a:t>
            </a:r>
          </a:p>
          <a:p>
            <a:r>
              <a:rPr lang="en-US" sz="2400" dirty="0">
                <a:solidFill>
                  <a:schemeClr val="tx2">
                    <a:lumMod val="75000"/>
                  </a:schemeClr>
                </a:solidFill>
              </a:rPr>
              <a:t>Evacuation chairs</a:t>
            </a:r>
          </a:p>
        </p:txBody>
      </p:sp>
    </p:spTree>
    <p:extLst>
      <p:ext uri="{BB962C8B-B14F-4D97-AF65-F5344CB8AC3E}">
        <p14:creationId xmlns:p14="http://schemas.microsoft.com/office/powerpoint/2010/main" val="28875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8373A-024E-6C3F-514F-A15E5A1AC656}"/>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69EBC27D-7348-60DA-514A-9B9A987A4EC6}"/>
              </a:ext>
            </a:extLst>
          </p:cNvPr>
          <p:cNvSpPr>
            <a:spLocks noGrp="1" noChangeArrowheads="1"/>
          </p:cNvSpPr>
          <p:nvPr>
            <p:ph type="body" idx="1"/>
          </p:nvPr>
        </p:nvSpPr>
        <p:spPr>
          <a:xfrm>
            <a:off x="0" y="604631"/>
            <a:ext cx="9144000" cy="453886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D33B6FA1-0B98-6EB7-1933-19376095DCD1}"/>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HDB – </a:t>
            </a:r>
            <a:r>
              <a:rPr lang="en-US" sz="2400" dirty="0" err="1">
                <a:solidFill>
                  <a:schemeClr val="bg1"/>
                </a:solidFill>
                <a:latin typeface="Arial" panose="020B0604020202020204" pitchFamily="34" charset="0"/>
                <a:cs typeface="Arial" panose="020B0604020202020204" pitchFamily="34" charset="0"/>
              </a:rPr>
              <a:t>Harmonised</a:t>
            </a:r>
            <a:r>
              <a:rPr lang="en-US" sz="2400" dirty="0">
                <a:solidFill>
                  <a:schemeClr val="bg1"/>
                </a:solidFill>
                <a:latin typeface="Arial" panose="020B0604020202020204" pitchFamily="34" charset="0"/>
                <a:cs typeface="Arial" panose="020B0604020202020204" pitchFamily="34" charset="0"/>
              </a:rPr>
              <a:t> Database</a:t>
            </a:r>
          </a:p>
        </p:txBody>
      </p:sp>
      <p:sp>
        <p:nvSpPr>
          <p:cNvPr id="3" name="Rectangle 3">
            <a:extLst>
              <a:ext uri="{FF2B5EF4-FFF2-40B4-BE49-F238E27FC236}">
                <a16:creationId xmlns:a16="http://schemas.microsoft.com/office/drawing/2014/main" id="{FBDDC6F8-2C9C-8A44-325F-E1B1EB0FEB92}"/>
              </a:ext>
            </a:extLst>
          </p:cNvPr>
          <p:cNvSpPr txBox="1">
            <a:spLocks noChangeArrowheads="1"/>
          </p:cNvSpPr>
          <p:nvPr/>
        </p:nvSpPr>
        <p:spPr>
          <a:xfrm>
            <a:off x="539750" y="788504"/>
            <a:ext cx="5728528" cy="421202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altLang="de-DE" sz="2200" spc="-150" dirty="0" err="1">
                <a:solidFill>
                  <a:srgbClr val="024DA1"/>
                </a:solidFill>
                <a:latin typeface="Arial"/>
                <a:ea typeface="Open Sans Semibold" panose="020B0706030804020204" pitchFamily="34" charset="0"/>
                <a:cs typeface="Arial"/>
              </a:rPr>
              <a:t>TMClass</a:t>
            </a:r>
            <a:endParaRPr lang="de-DE" altLang="de-DE" sz="2200" spc="-150" dirty="0">
              <a:solidFill>
                <a:srgbClr val="024DA1"/>
              </a:solidFill>
              <a:latin typeface="Arial"/>
              <a:ea typeface="Open Sans Semibold" panose="020B0706030804020204" pitchFamily="34" charset="0"/>
              <a:cs typeface="Arial"/>
            </a:endParaRPr>
          </a:p>
          <a:p>
            <a:pPr marL="0" indent="0">
              <a:buFont typeface="Arial"/>
              <a:buNone/>
            </a:pPr>
            <a:r>
              <a:rPr lang="de-DE" altLang="de-DE" sz="2200" u="sng" spc="-150" dirty="0">
                <a:solidFill>
                  <a:srgbClr val="024DA1"/>
                </a:solidFill>
                <a:latin typeface="Arial"/>
                <a:ea typeface="Open Sans Semibold" panose="020B0706030804020204" pitchFamily="34" charset="0"/>
                <a:cs typeface="Arial"/>
                <a:hlinkClick r:id="rId3"/>
              </a:rPr>
              <a:t>https://euipo.europa.eu/ec2/</a:t>
            </a:r>
            <a:endParaRPr lang="de-DE" altLang="de-DE" sz="2200" u="sng" spc="-150" dirty="0">
              <a:solidFill>
                <a:srgbClr val="024DA1"/>
              </a:solidFill>
              <a:latin typeface="Arial"/>
              <a:ea typeface="Open Sans Semibold" panose="020B0706030804020204" pitchFamily="34" charset="0"/>
              <a:cs typeface="Arial"/>
            </a:endParaRPr>
          </a:p>
          <a:p>
            <a:pPr marL="0" indent="0">
              <a:buNone/>
            </a:pPr>
            <a:endParaRPr lang="en-IE" altLang="de-DE" sz="2400" spc="-150" dirty="0">
              <a:solidFill>
                <a:srgbClr val="024DA1"/>
              </a:solidFill>
              <a:latin typeface="Arial"/>
              <a:ea typeface="Open Sans Semibold" panose="020B0706030804020204" pitchFamily="34" charset="0"/>
              <a:cs typeface="Arial"/>
            </a:endParaRPr>
          </a:p>
          <a:p>
            <a:pPr>
              <a:spcAft>
                <a:spcPts val="1200"/>
              </a:spcAft>
              <a:buFont typeface="Wingdings" pitchFamily="2" charset="2"/>
              <a:buChar char="§"/>
            </a:pPr>
            <a:r>
              <a:rPr lang="de-DE" altLang="de-DE" sz="2400" spc="-150" dirty="0">
                <a:solidFill>
                  <a:srgbClr val="024DA1"/>
                </a:solidFill>
                <a:latin typeface="Arial"/>
                <a:ea typeface="Open Sans Semibold" panose="020B0706030804020204" pitchFamily="34" charset="0"/>
                <a:cs typeface="Arial"/>
              </a:rPr>
              <a:t>Nice Classification </a:t>
            </a:r>
            <a:r>
              <a:rPr lang="de-DE" altLang="de-DE" sz="2400" spc="-150" dirty="0" err="1">
                <a:solidFill>
                  <a:srgbClr val="024DA1"/>
                </a:solidFill>
                <a:latin typeface="Arial"/>
                <a:ea typeface="Open Sans Semibold" panose="020B0706030804020204" pitchFamily="34" charset="0"/>
                <a:cs typeface="Arial"/>
              </a:rPr>
              <a:t>alphabetical</a:t>
            </a:r>
            <a:r>
              <a:rPr lang="de-DE" altLang="de-DE" sz="2400" spc="-150" dirty="0">
                <a:solidFill>
                  <a:srgbClr val="024DA1"/>
                </a:solidFill>
                <a:latin typeface="Arial"/>
                <a:ea typeface="Open Sans Semibold" panose="020B0706030804020204" pitchFamily="34" charset="0"/>
                <a:cs typeface="Arial"/>
              </a:rPr>
              <a:t> </a:t>
            </a:r>
            <a:r>
              <a:rPr lang="de-DE" altLang="de-DE" sz="2400" spc="-150" dirty="0" err="1">
                <a:solidFill>
                  <a:srgbClr val="024DA1"/>
                </a:solidFill>
                <a:latin typeface="Arial"/>
                <a:ea typeface="Open Sans Semibold" panose="020B0706030804020204" pitchFamily="34" charset="0"/>
                <a:cs typeface="Arial"/>
              </a:rPr>
              <a:t>list</a:t>
            </a:r>
            <a:r>
              <a:rPr lang="de-DE" altLang="de-DE" sz="2400" spc="-150" dirty="0">
                <a:solidFill>
                  <a:srgbClr val="024DA1"/>
                </a:solidFill>
                <a:latin typeface="Arial"/>
                <a:ea typeface="Open Sans Semibold" panose="020B0706030804020204" pitchFamily="34" charset="0"/>
                <a:cs typeface="Arial"/>
              </a:rPr>
              <a:t> </a:t>
            </a:r>
            <a:r>
              <a:rPr lang="de-DE" altLang="de-DE" sz="2400" spc="-150" dirty="0" err="1">
                <a:solidFill>
                  <a:srgbClr val="024DA1"/>
                </a:solidFill>
                <a:latin typeface="Arial"/>
                <a:ea typeface="Open Sans Semibold" panose="020B0706030804020204" pitchFamily="34" charset="0"/>
                <a:cs typeface="Arial"/>
              </a:rPr>
              <a:t>terms</a:t>
            </a:r>
            <a:endParaRPr lang="de-DE" altLang="de-DE" sz="2400" spc="-150" dirty="0">
              <a:solidFill>
                <a:srgbClr val="024DA1"/>
              </a:solidFill>
              <a:latin typeface="Arial"/>
              <a:ea typeface="Open Sans Semibold" panose="020B0706030804020204" pitchFamily="34" charset="0"/>
              <a:cs typeface="Arial"/>
            </a:endParaRPr>
          </a:p>
          <a:p>
            <a:pPr>
              <a:spcAft>
                <a:spcPts val="1200"/>
              </a:spcAft>
              <a:buFont typeface="Wingdings" pitchFamily="2" charset="2"/>
              <a:buChar char="§"/>
            </a:pPr>
            <a:r>
              <a:rPr lang="de-DE" altLang="de-DE" sz="2400" spc="-150" dirty="0">
                <a:solidFill>
                  <a:srgbClr val="024DA1"/>
                </a:solidFill>
                <a:latin typeface="Arial"/>
                <a:ea typeface="Open Sans Semibold" panose="020B0706030804020204" pitchFamily="34" charset="0"/>
                <a:cs typeface="Arial"/>
              </a:rPr>
              <a:t>ID List (JPO, KIPO, SAIC, USPTO, EUIPO)</a:t>
            </a:r>
          </a:p>
          <a:p>
            <a:pPr>
              <a:spcAft>
                <a:spcPts val="1200"/>
              </a:spcAft>
              <a:buFont typeface="Wingdings" pitchFamily="2" charset="2"/>
              <a:buChar char="§"/>
            </a:pPr>
            <a:r>
              <a:rPr lang="de-DE" altLang="de-DE" sz="2400" spc="-150" dirty="0">
                <a:solidFill>
                  <a:srgbClr val="024DA1"/>
                </a:solidFill>
                <a:latin typeface="Arial"/>
                <a:ea typeface="Open Sans Semibold" panose="020B0706030804020204" pitchFamily="34" charset="0"/>
                <a:cs typeface="Arial"/>
              </a:rPr>
              <a:t>WIPO MGS</a:t>
            </a:r>
          </a:p>
          <a:p>
            <a:pPr>
              <a:spcAft>
                <a:spcPts val="1200"/>
              </a:spcAft>
              <a:buFont typeface="Wingdings" pitchFamily="2" charset="2"/>
              <a:buChar char="§"/>
            </a:pPr>
            <a:r>
              <a:rPr lang="de-DE" altLang="de-DE" sz="2400" spc="-150" dirty="0" err="1">
                <a:solidFill>
                  <a:srgbClr val="024DA1"/>
                </a:solidFill>
                <a:latin typeface="Arial"/>
                <a:ea typeface="Open Sans Semibold" panose="020B0706030804020204" pitchFamily="34" charset="0"/>
                <a:cs typeface="Arial"/>
              </a:rPr>
              <a:t>Harmonised</a:t>
            </a:r>
            <a:r>
              <a:rPr lang="de-DE" altLang="de-DE" sz="2400" spc="-150" dirty="0">
                <a:solidFill>
                  <a:srgbClr val="024DA1"/>
                </a:solidFill>
                <a:latin typeface="Arial"/>
                <a:ea typeface="Open Sans Semibold" panose="020B0706030804020204" pitchFamily="34" charset="0"/>
                <a:cs typeface="Arial"/>
              </a:rPr>
              <a:t> </a:t>
            </a:r>
            <a:r>
              <a:rPr lang="de-DE" altLang="de-DE" sz="2400" spc="-150" dirty="0" err="1">
                <a:solidFill>
                  <a:srgbClr val="024DA1"/>
                </a:solidFill>
                <a:latin typeface="Arial"/>
                <a:ea typeface="Open Sans Semibold" panose="020B0706030804020204" pitchFamily="34" charset="0"/>
                <a:cs typeface="Arial"/>
              </a:rPr>
              <a:t>terms</a:t>
            </a:r>
            <a:endParaRPr lang="de-DE" altLang="de-DE" sz="2400" spc="-150" dirty="0">
              <a:solidFill>
                <a:srgbClr val="024DA1"/>
              </a:solidFill>
              <a:latin typeface="Arial"/>
              <a:ea typeface="Open Sans Semibold" panose="020B0706030804020204" pitchFamily="34" charset="0"/>
              <a:cs typeface="Arial"/>
            </a:endParaRPr>
          </a:p>
          <a:p>
            <a:pPr>
              <a:spcAft>
                <a:spcPts val="1200"/>
              </a:spcAft>
              <a:buFont typeface="Wingdings" pitchFamily="2" charset="2"/>
              <a:buChar char="§"/>
            </a:pPr>
            <a:r>
              <a:rPr lang="de-DE" altLang="de-DE" sz="2400" spc="-150" dirty="0" err="1">
                <a:solidFill>
                  <a:srgbClr val="024DA1"/>
                </a:solidFill>
                <a:latin typeface="Arial"/>
                <a:ea typeface="Open Sans Semibold" panose="020B0706030804020204" pitchFamily="34" charset="0"/>
                <a:cs typeface="Arial"/>
              </a:rPr>
              <a:t>Available</a:t>
            </a:r>
            <a:r>
              <a:rPr lang="de-DE" altLang="de-DE" sz="2400" spc="-150" dirty="0">
                <a:solidFill>
                  <a:srgbClr val="024DA1"/>
                </a:solidFill>
                <a:latin typeface="Arial"/>
                <a:ea typeface="Open Sans Semibold" panose="020B0706030804020204" pitchFamily="34" charset="0"/>
                <a:cs typeface="Arial"/>
              </a:rPr>
              <a:t> in all EU </a:t>
            </a:r>
            <a:r>
              <a:rPr lang="de-DE" altLang="de-DE" sz="2400" spc="-150" dirty="0" err="1">
                <a:solidFill>
                  <a:srgbClr val="024DA1"/>
                </a:solidFill>
                <a:latin typeface="Arial"/>
                <a:ea typeface="Open Sans Semibold" panose="020B0706030804020204" pitchFamily="34" charset="0"/>
                <a:cs typeface="Arial"/>
              </a:rPr>
              <a:t>languages</a:t>
            </a:r>
            <a:r>
              <a:rPr lang="de-DE" altLang="de-DE" sz="2400" spc="-150" dirty="0">
                <a:solidFill>
                  <a:srgbClr val="024DA1"/>
                </a:solidFill>
                <a:latin typeface="Arial"/>
                <a:ea typeface="Open Sans Semibold" panose="020B0706030804020204" pitchFamily="34" charset="0"/>
                <a:cs typeface="Arial"/>
              </a:rPr>
              <a:t> (and </a:t>
            </a:r>
            <a:r>
              <a:rPr lang="de-DE" altLang="de-DE" sz="2400" spc="-150" dirty="0" err="1">
                <a:solidFill>
                  <a:srgbClr val="024DA1"/>
                </a:solidFill>
                <a:latin typeface="Arial"/>
                <a:ea typeface="Open Sans Semibold" panose="020B0706030804020204" pitchFamily="34" charset="0"/>
                <a:cs typeface="Arial"/>
              </a:rPr>
              <a:t>more</a:t>
            </a:r>
            <a:r>
              <a:rPr lang="de-DE" altLang="de-DE" sz="2400" spc="-150" dirty="0">
                <a:solidFill>
                  <a:srgbClr val="024DA1"/>
                </a:solidFill>
                <a:latin typeface="Arial"/>
                <a:ea typeface="Open Sans Semibold" panose="020B0706030804020204" pitchFamily="34" charset="0"/>
                <a:cs typeface="Arial"/>
              </a:rPr>
              <a:t>)</a:t>
            </a:r>
          </a:p>
          <a:p>
            <a:endParaRPr lang="en-IE" altLang="de-DE" sz="2200" spc="-150" dirty="0">
              <a:solidFill>
                <a:srgbClr val="024DA1"/>
              </a:solidFill>
              <a:latin typeface="Arial"/>
              <a:ea typeface="Open Sans Semibold" panose="020B0706030804020204" pitchFamily="34" charset="0"/>
              <a:cs typeface="Arial"/>
            </a:endParaRPr>
          </a:p>
          <a:p>
            <a:endParaRPr lang="de-DE" altLang="de-DE" sz="2200" u="sng" spc="-150" dirty="0">
              <a:solidFill>
                <a:srgbClr val="024DA1"/>
              </a:solidFill>
              <a:latin typeface="Arial"/>
              <a:ea typeface="Open Sans Semibold" panose="020B0706030804020204" pitchFamily="34" charset="0"/>
              <a:cs typeface="Arial"/>
            </a:endParaRPr>
          </a:p>
          <a:p>
            <a:endParaRPr lang="de-DE" altLang="de-DE" sz="2800" dirty="0"/>
          </a:p>
        </p:txBody>
      </p:sp>
      <p:pic>
        <p:nvPicPr>
          <p:cNvPr id="4" name="Picture 3">
            <a:extLst>
              <a:ext uri="{FF2B5EF4-FFF2-40B4-BE49-F238E27FC236}">
                <a16:creationId xmlns:a16="http://schemas.microsoft.com/office/drawing/2014/main" id="{2BC36CFA-9014-BF07-D2E6-88723491BBAD}"/>
              </a:ext>
            </a:extLst>
          </p:cNvPr>
          <p:cNvPicPr>
            <a:picLocks noChangeAspect="1"/>
          </p:cNvPicPr>
          <p:nvPr/>
        </p:nvPicPr>
        <p:blipFill>
          <a:blip r:embed="rId4"/>
          <a:stretch>
            <a:fillRect/>
          </a:stretch>
        </p:blipFill>
        <p:spPr>
          <a:xfrm>
            <a:off x="6337156" y="604631"/>
            <a:ext cx="2806844" cy="806491"/>
          </a:xfrm>
          <a:prstGeom prst="rect">
            <a:avLst/>
          </a:prstGeom>
        </p:spPr>
      </p:pic>
    </p:spTree>
    <p:extLst>
      <p:ext uri="{BB962C8B-B14F-4D97-AF65-F5344CB8AC3E}">
        <p14:creationId xmlns:p14="http://schemas.microsoft.com/office/powerpoint/2010/main" val="297383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7590-C387-E627-7C5E-D926D52D39EE}"/>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595E32D2-7FC6-3F7E-2FBA-8A6C0AEB93AB}"/>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EE163B30-C797-926B-4D87-0EF6876A8621}"/>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Grouping</a:t>
            </a:r>
          </a:p>
        </p:txBody>
      </p:sp>
      <p:pic>
        <p:nvPicPr>
          <p:cNvPr id="3" name="Picture 3">
            <a:extLst>
              <a:ext uri="{FF2B5EF4-FFF2-40B4-BE49-F238E27FC236}">
                <a16:creationId xmlns:a16="http://schemas.microsoft.com/office/drawing/2014/main" id="{CD29B86A-552F-304B-B5C4-B61240869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977629"/>
            <a:ext cx="4760912" cy="24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8CC7B31-0CB1-91B6-ACBA-D33CF03AD55F}"/>
              </a:ext>
            </a:extLst>
          </p:cNvPr>
          <p:cNvSpPr txBox="1">
            <a:spLocks noChangeArrowheads="1"/>
          </p:cNvSpPr>
          <p:nvPr/>
        </p:nvSpPr>
        <p:spPr>
          <a:xfrm>
            <a:off x="542789" y="998935"/>
            <a:ext cx="7345363" cy="5429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Unicode MS" pitchFamily="34" charset="-128"/>
              <a:buNone/>
            </a:pPr>
            <a:r>
              <a:rPr lang="de-DE" altLang="de-DE" sz="2200" spc="-150">
                <a:solidFill>
                  <a:srgbClr val="024DA1"/>
                </a:solidFill>
                <a:latin typeface="Arial"/>
                <a:ea typeface="Open Sans Semibold" panose="020B0706030804020204" pitchFamily="34" charset="0"/>
                <a:cs typeface="Arial"/>
              </a:rPr>
              <a:t>Grouping using the class heading</a:t>
            </a:r>
            <a:endParaRPr lang="de-DE" altLang="de-DE" sz="2200" spc="-150" dirty="0">
              <a:solidFill>
                <a:srgbClr val="024DA1"/>
              </a:solidFill>
              <a:latin typeface="Arial"/>
              <a:ea typeface="Open Sans Semibold" panose="020B0706030804020204" pitchFamily="34" charset="0"/>
              <a:cs typeface="Arial"/>
            </a:endParaRPr>
          </a:p>
        </p:txBody>
      </p:sp>
    </p:spTree>
    <p:extLst>
      <p:ext uri="{BB962C8B-B14F-4D97-AF65-F5344CB8AC3E}">
        <p14:creationId xmlns:p14="http://schemas.microsoft.com/office/powerpoint/2010/main" val="218297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E2F2-B98F-B4FD-A0E5-ED62AE441617}"/>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4B958CC8-0221-B099-A991-AA6C91B40B84}"/>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D20B8E93-D2D2-6800-8BFC-C9F0231954F6}"/>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Grouping</a:t>
            </a:r>
          </a:p>
        </p:txBody>
      </p:sp>
      <p:pic>
        <p:nvPicPr>
          <p:cNvPr id="3" name="Picture 4">
            <a:extLst>
              <a:ext uri="{FF2B5EF4-FFF2-40B4-BE49-F238E27FC236}">
                <a16:creationId xmlns:a16="http://schemas.microsoft.com/office/drawing/2014/main" id="{EC5893AA-E7D0-6B34-8807-B8B7CCC75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815703"/>
            <a:ext cx="5772150"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0E13F1D0-A766-3746-B3AA-2028D94E6296}"/>
              </a:ext>
            </a:extLst>
          </p:cNvPr>
          <p:cNvSpPr txBox="1">
            <a:spLocks noChangeArrowheads="1"/>
          </p:cNvSpPr>
          <p:nvPr/>
        </p:nvSpPr>
        <p:spPr>
          <a:xfrm>
            <a:off x="678899" y="885981"/>
            <a:ext cx="7345363" cy="5429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Unicode MS" pitchFamily="34" charset="-128"/>
              <a:buNone/>
            </a:pPr>
            <a:r>
              <a:rPr lang="de-DE" altLang="de-DE" sz="2200" spc="-150">
                <a:solidFill>
                  <a:srgbClr val="024DA1"/>
                </a:solidFill>
                <a:latin typeface="Arial"/>
                <a:ea typeface="Open Sans Semibold" panose="020B0706030804020204" pitchFamily="34" charset="0"/>
                <a:cs typeface="Arial"/>
              </a:rPr>
              <a:t>Grouping using taxonomy</a:t>
            </a:r>
            <a:endParaRPr lang="de-DE" altLang="de-DE" sz="2200" spc="-150" dirty="0">
              <a:solidFill>
                <a:srgbClr val="024DA1"/>
              </a:solidFill>
              <a:latin typeface="Arial"/>
              <a:ea typeface="Open Sans Semibold" panose="020B0706030804020204" pitchFamily="34" charset="0"/>
              <a:cs typeface="Arial"/>
            </a:endParaRPr>
          </a:p>
        </p:txBody>
      </p:sp>
    </p:spTree>
    <p:extLst>
      <p:ext uri="{BB962C8B-B14F-4D97-AF65-F5344CB8AC3E}">
        <p14:creationId xmlns:p14="http://schemas.microsoft.com/office/powerpoint/2010/main" val="213356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E113E-A18C-9C1B-2F1D-FD8FFF841B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9C32D1-BFFE-08C6-B315-7CE6D77311FD}"/>
              </a:ext>
            </a:extLst>
          </p:cNvPr>
          <p:cNvSpPr>
            <a:spLocks noGrp="1"/>
          </p:cNvSpPr>
          <p:nvPr>
            <p:ph type="ctrTitle"/>
          </p:nvPr>
        </p:nvSpPr>
        <p:spPr>
          <a:xfrm>
            <a:off x="0" y="636372"/>
            <a:ext cx="9144000" cy="450712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IE" sz="2000" b="1"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1) Classification </a:t>
            </a:r>
            <a:br>
              <a:rPr kumimoji="0" lang="en-IE" sz="2000" b="1"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b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Legal basis – clarity and precision</a:t>
            </a:r>
            <a:b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Class headings</a:t>
            </a:r>
            <a:b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Not acceptable terms</a:t>
            </a:r>
            <a:b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Harmonised Database (HDB)</a:t>
            </a:r>
            <a:b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b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a:t>
            </a:r>
            <a:r>
              <a:rPr kumimoji="0" lang="en-US" sz="2000" b="1"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2) </a:t>
            </a:r>
            <a:r>
              <a:rPr kumimoji="0" lang="en-IE" sz="2000" b="1"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Brief introduction to AI within EUIPO </a:t>
            </a:r>
            <a:br>
              <a:rPr kumimoji="0" lang="en-IE" sz="2000" b="1"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a:t>
            </a: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EUIPO’s vision</a:t>
            </a:r>
            <a:b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AI and classification</a:t>
            </a:r>
            <a:b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a:t>
            </a:r>
            <a:r>
              <a:rPr kumimoji="0" lang="en-IE"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Benefits for users</a:t>
            </a:r>
            <a:b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br>
            <a:r>
              <a:rPr kumimoji="0" lang="en-US" sz="2000" b="0" i="0" u="none" strike="noStrike" kern="1200" cap="none" spc="-150" normalizeH="0" baseline="0" noProof="0" dirty="0">
                <a:ln>
                  <a:noFill/>
                </a:ln>
                <a:solidFill>
                  <a:srgbClr val="1F497D"/>
                </a:solidFill>
                <a:effectLst/>
                <a:uLnTx/>
                <a:uFillTx/>
                <a:latin typeface="Arial"/>
                <a:ea typeface="Open Sans Semibold" panose="020B0706030804020204" pitchFamily="34" charset="0"/>
                <a:cs typeface="Arial"/>
              </a:rPr>
              <a:t>	When?</a:t>
            </a:r>
          </a:p>
        </p:txBody>
      </p:sp>
    </p:spTree>
    <p:extLst>
      <p:ext uri="{BB962C8B-B14F-4D97-AF65-F5344CB8AC3E}">
        <p14:creationId xmlns:p14="http://schemas.microsoft.com/office/powerpoint/2010/main" val="429071689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4744-772E-2712-EE67-B99B41694B6C}"/>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838411D3-ABA9-604F-DA09-8CFF75E3BC34}"/>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p:txBody>
      </p:sp>
      <p:sp>
        <p:nvSpPr>
          <p:cNvPr id="2" name="TextBox 1">
            <a:extLst>
              <a:ext uri="{FF2B5EF4-FFF2-40B4-BE49-F238E27FC236}">
                <a16:creationId xmlns:a16="http://schemas.microsoft.com/office/drawing/2014/main" id="{DB3A60A4-892E-38FF-FF88-A9CEB21BC949}"/>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Grouping</a:t>
            </a:r>
          </a:p>
        </p:txBody>
      </p:sp>
      <p:pic>
        <p:nvPicPr>
          <p:cNvPr id="3" name="Picture 5">
            <a:extLst>
              <a:ext uri="{FF2B5EF4-FFF2-40B4-BE49-F238E27FC236}">
                <a16:creationId xmlns:a16="http://schemas.microsoft.com/office/drawing/2014/main" id="{C681D513-0636-6A5B-0921-B62381AE8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9" y="1800225"/>
            <a:ext cx="4103687" cy="247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54102F5-DBBA-F082-09EC-6F3AFA835F17}"/>
              </a:ext>
            </a:extLst>
          </p:cNvPr>
          <p:cNvSpPr txBox="1">
            <a:spLocks noChangeArrowheads="1"/>
          </p:cNvSpPr>
          <p:nvPr/>
        </p:nvSpPr>
        <p:spPr>
          <a:xfrm>
            <a:off x="588170" y="929879"/>
            <a:ext cx="3792538" cy="5429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altLang="de-DE" sz="2200" spc="-150">
                <a:solidFill>
                  <a:srgbClr val="024DA1"/>
                </a:solidFill>
                <a:latin typeface="Arial"/>
                <a:ea typeface="Open Sans Semibold" panose="020B0706030804020204" pitchFamily="34" charset="0"/>
                <a:cs typeface="Arial"/>
              </a:rPr>
              <a:t>Visibility in TMClass</a:t>
            </a:r>
            <a:endParaRPr lang="de-DE" altLang="de-DE" sz="2200" spc="-150" dirty="0">
              <a:solidFill>
                <a:srgbClr val="024DA1"/>
              </a:solidFill>
              <a:latin typeface="Arial"/>
              <a:ea typeface="Open Sans Semibold" panose="020B0706030804020204" pitchFamily="34" charset="0"/>
              <a:cs typeface="Arial"/>
            </a:endParaRPr>
          </a:p>
        </p:txBody>
      </p:sp>
    </p:spTree>
    <p:extLst>
      <p:ext uri="{BB962C8B-B14F-4D97-AF65-F5344CB8AC3E}">
        <p14:creationId xmlns:p14="http://schemas.microsoft.com/office/powerpoint/2010/main" val="317769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0DBD-41C9-C772-A925-184F6DA23AF8}"/>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CEA2633D-C891-50C1-5DCC-DF479D775959}"/>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4796C840-2BA1-22C0-1443-CC226C9575B6}"/>
              </a:ext>
            </a:extLst>
          </p:cNvPr>
          <p:cNvSpPr txBox="1"/>
          <p:nvPr/>
        </p:nvSpPr>
        <p:spPr>
          <a:xfrm>
            <a:off x="1637987" y="170023"/>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AI and EUIPO</a:t>
            </a:r>
          </a:p>
        </p:txBody>
      </p:sp>
      <p:pic>
        <p:nvPicPr>
          <p:cNvPr id="5" name="Picture 4">
            <a:extLst>
              <a:ext uri="{FF2B5EF4-FFF2-40B4-BE49-F238E27FC236}">
                <a16:creationId xmlns:a16="http://schemas.microsoft.com/office/drawing/2014/main" id="{A0FFD0F1-A954-388D-1FE0-EBEA1B1C4992}"/>
              </a:ext>
            </a:extLst>
          </p:cNvPr>
          <p:cNvPicPr>
            <a:picLocks noChangeAspect="1"/>
          </p:cNvPicPr>
          <p:nvPr/>
        </p:nvPicPr>
        <p:blipFill>
          <a:blip r:embed="rId3"/>
          <a:stretch>
            <a:fillRect/>
          </a:stretch>
        </p:blipFill>
        <p:spPr>
          <a:xfrm>
            <a:off x="0" y="631689"/>
            <a:ext cx="9125465" cy="4511812"/>
          </a:xfrm>
          <a:prstGeom prst="rect">
            <a:avLst/>
          </a:prstGeom>
        </p:spPr>
      </p:pic>
      <p:sp>
        <p:nvSpPr>
          <p:cNvPr id="6" name="TextBox 5">
            <a:extLst>
              <a:ext uri="{FF2B5EF4-FFF2-40B4-BE49-F238E27FC236}">
                <a16:creationId xmlns:a16="http://schemas.microsoft.com/office/drawing/2014/main" id="{D0A0B890-5298-A04D-6AD5-217421FF723E}"/>
              </a:ext>
            </a:extLst>
          </p:cNvPr>
          <p:cNvSpPr txBox="1"/>
          <p:nvPr/>
        </p:nvSpPr>
        <p:spPr>
          <a:xfrm>
            <a:off x="2230395" y="1736716"/>
            <a:ext cx="5362832" cy="1200329"/>
          </a:xfrm>
          <a:prstGeom prst="rect">
            <a:avLst/>
          </a:prstGeom>
          <a:noFill/>
        </p:spPr>
        <p:txBody>
          <a:bodyPr wrap="square" rtlCol="0">
            <a:spAutoFit/>
          </a:bodyPr>
          <a:lstStyle/>
          <a:p>
            <a:pPr algn="ctr"/>
            <a:r>
              <a:rPr lang="en-US" sz="7200" dirty="0">
                <a:solidFill>
                  <a:schemeClr val="bg1"/>
                </a:solidFill>
              </a:rPr>
              <a:t>AI </a:t>
            </a:r>
            <a:r>
              <a:rPr lang="en-IE" sz="7200" dirty="0">
                <a:solidFill>
                  <a:schemeClr val="bg1"/>
                </a:solidFill>
              </a:rPr>
              <a:t>&amp;</a:t>
            </a:r>
            <a:r>
              <a:rPr lang="en-US" sz="7200" dirty="0">
                <a:solidFill>
                  <a:schemeClr val="bg1"/>
                </a:solidFill>
              </a:rPr>
              <a:t> EUIPO</a:t>
            </a:r>
          </a:p>
        </p:txBody>
      </p:sp>
    </p:spTree>
    <p:extLst>
      <p:ext uri="{BB962C8B-B14F-4D97-AF65-F5344CB8AC3E}">
        <p14:creationId xmlns:p14="http://schemas.microsoft.com/office/powerpoint/2010/main" val="152443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3511E-C3DB-EF3E-5E9A-AD9877511982}"/>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2611B802-0269-3E07-2084-F4C1EF7823CC}"/>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599DC731-821D-9024-8BFB-06CA55E4745B}"/>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AI and EUIPO</a:t>
            </a:r>
          </a:p>
        </p:txBody>
      </p:sp>
      <p:pic>
        <p:nvPicPr>
          <p:cNvPr id="3" name="Picture 2">
            <a:extLst>
              <a:ext uri="{FF2B5EF4-FFF2-40B4-BE49-F238E27FC236}">
                <a16:creationId xmlns:a16="http://schemas.microsoft.com/office/drawing/2014/main" id="{0F88FD8F-E730-5C60-ECF4-9A60F7AABA17}"/>
              </a:ext>
            </a:extLst>
          </p:cNvPr>
          <p:cNvPicPr>
            <a:picLocks noChangeAspect="1"/>
          </p:cNvPicPr>
          <p:nvPr/>
        </p:nvPicPr>
        <p:blipFill>
          <a:blip r:embed="rId3"/>
          <a:stretch>
            <a:fillRect/>
          </a:stretch>
        </p:blipFill>
        <p:spPr>
          <a:xfrm>
            <a:off x="0" y="604631"/>
            <a:ext cx="9144000" cy="4538869"/>
          </a:xfrm>
          <a:prstGeom prst="rect">
            <a:avLst/>
          </a:prstGeom>
        </p:spPr>
      </p:pic>
    </p:spTree>
    <p:extLst>
      <p:ext uri="{BB962C8B-B14F-4D97-AF65-F5344CB8AC3E}">
        <p14:creationId xmlns:p14="http://schemas.microsoft.com/office/powerpoint/2010/main" val="1195383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148C676E-5FA9-D0E8-1701-F51D4538EA50}"/>
              </a:ext>
            </a:extLst>
          </p:cNvPr>
          <p:cNvSpPr/>
          <p:nvPr/>
        </p:nvSpPr>
        <p:spPr>
          <a:xfrm flipV="1">
            <a:off x="2949166" y="1234650"/>
            <a:ext cx="4164550" cy="384982"/>
          </a:xfrm>
          <a:custGeom>
            <a:avLst/>
            <a:gdLst>
              <a:gd name="connsiteX0" fmla="*/ 1240903 w 2410017"/>
              <a:gd name="connsiteY0" fmla="*/ 0 h 681512"/>
              <a:gd name="connsiteX1" fmla="*/ 1395956 w 2410017"/>
              <a:gd name="connsiteY1" fmla="*/ 180000 h 681512"/>
              <a:gd name="connsiteX2" fmla="*/ 2410017 w 2410017"/>
              <a:gd name="connsiteY2" fmla="*/ 180000 h 681512"/>
              <a:gd name="connsiteX3" fmla="*/ 2410017 w 2410017"/>
              <a:gd name="connsiteY3" fmla="*/ 681512 h 681512"/>
              <a:gd name="connsiteX4" fmla="*/ 0 w 2410017"/>
              <a:gd name="connsiteY4" fmla="*/ 681512 h 681512"/>
              <a:gd name="connsiteX5" fmla="*/ 0 w 2410017"/>
              <a:gd name="connsiteY5" fmla="*/ 180000 h 681512"/>
              <a:gd name="connsiteX6" fmla="*/ 1085850 w 2410017"/>
              <a:gd name="connsiteY6" fmla="*/ 180000 h 68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0017" h="681512">
                <a:moveTo>
                  <a:pt x="1240903" y="0"/>
                </a:moveTo>
                <a:lnTo>
                  <a:pt x="1395956" y="180000"/>
                </a:lnTo>
                <a:lnTo>
                  <a:pt x="2410017" y="180000"/>
                </a:lnTo>
                <a:lnTo>
                  <a:pt x="2410017" y="681512"/>
                </a:lnTo>
                <a:lnTo>
                  <a:pt x="0" y="681512"/>
                </a:lnTo>
                <a:lnTo>
                  <a:pt x="0" y="180000"/>
                </a:lnTo>
                <a:lnTo>
                  <a:pt x="1085850" y="180000"/>
                </a:lnTo>
                <a:close/>
              </a:path>
            </a:pathLst>
          </a:custGeom>
          <a:solidFill>
            <a:srgbClr val="4F81BD"/>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Freeform 3">
            <a:extLst>
              <a:ext uri="{FF2B5EF4-FFF2-40B4-BE49-F238E27FC236}">
                <a16:creationId xmlns:a16="http://schemas.microsoft.com/office/drawing/2014/main" id="{69DB08D7-C8EB-0029-68D3-E4D83BA61D9C}"/>
              </a:ext>
            </a:extLst>
          </p:cNvPr>
          <p:cNvSpPr/>
          <p:nvPr/>
        </p:nvSpPr>
        <p:spPr>
          <a:xfrm rot="10800000">
            <a:off x="7121163" y="1235319"/>
            <a:ext cx="1049047" cy="381532"/>
          </a:xfrm>
          <a:custGeom>
            <a:avLst/>
            <a:gdLst>
              <a:gd name="connsiteX0" fmla="*/ 2410017 w 2410017"/>
              <a:gd name="connsiteY0" fmla="*/ 670550 h 670550"/>
              <a:gd name="connsiteX1" fmla="*/ 0 w 2410017"/>
              <a:gd name="connsiteY1" fmla="*/ 670550 h 670550"/>
              <a:gd name="connsiteX2" fmla="*/ 0 w 2410017"/>
              <a:gd name="connsiteY2" fmla="*/ 169038 h 670550"/>
              <a:gd name="connsiteX3" fmla="*/ 1095293 w 2410017"/>
              <a:gd name="connsiteY3" fmla="*/ 169038 h 670550"/>
              <a:gd name="connsiteX4" fmla="*/ 1240903 w 2410017"/>
              <a:gd name="connsiteY4" fmla="*/ 0 h 670550"/>
              <a:gd name="connsiteX5" fmla="*/ 1386513 w 2410017"/>
              <a:gd name="connsiteY5" fmla="*/ 169038 h 670550"/>
              <a:gd name="connsiteX6" fmla="*/ 2410017 w 2410017"/>
              <a:gd name="connsiteY6" fmla="*/ 169038 h 67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0017" h="670550">
                <a:moveTo>
                  <a:pt x="2410017" y="670550"/>
                </a:moveTo>
                <a:lnTo>
                  <a:pt x="0" y="670550"/>
                </a:lnTo>
                <a:lnTo>
                  <a:pt x="0" y="169038"/>
                </a:lnTo>
                <a:lnTo>
                  <a:pt x="1095293" y="169038"/>
                </a:lnTo>
                <a:lnTo>
                  <a:pt x="1240903" y="0"/>
                </a:lnTo>
                <a:lnTo>
                  <a:pt x="1386513" y="169038"/>
                </a:lnTo>
                <a:lnTo>
                  <a:pt x="2410017" y="169038"/>
                </a:lnTo>
                <a:close/>
              </a:path>
            </a:pathLst>
          </a:custGeom>
          <a:solidFill>
            <a:srgbClr val="9BBB59"/>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B668C8F9-4CC9-17F9-5112-C5220A60E1AD}"/>
              </a:ext>
            </a:extLst>
          </p:cNvPr>
          <p:cNvSpPr/>
          <p:nvPr/>
        </p:nvSpPr>
        <p:spPr>
          <a:xfrm>
            <a:off x="935116" y="1172304"/>
            <a:ext cx="405000" cy="405000"/>
          </a:xfrm>
          <a:prstGeom prst="ellipse">
            <a:avLst/>
          </a:prstGeom>
          <a:solidFill>
            <a:srgbClr val="F796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ndParaRPr>
          </a:p>
        </p:txBody>
      </p:sp>
      <p:sp>
        <p:nvSpPr>
          <p:cNvPr id="8" name="Freeform 37">
            <a:extLst>
              <a:ext uri="{FF2B5EF4-FFF2-40B4-BE49-F238E27FC236}">
                <a16:creationId xmlns:a16="http://schemas.microsoft.com/office/drawing/2014/main" id="{9FF6CC06-5D1A-4C4A-BD99-40B82CBFC165}"/>
              </a:ext>
            </a:extLst>
          </p:cNvPr>
          <p:cNvSpPr>
            <a:spLocks/>
          </p:cNvSpPr>
          <p:nvPr/>
        </p:nvSpPr>
        <p:spPr bwMode="auto">
          <a:xfrm>
            <a:off x="1013968" y="1235319"/>
            <a:ext cx="247296" cy="245631"/>
          </a:xfrm>
          <a:custGeom>
            <a:avLst/>
            <a:gdLst>
              <a:gd name="T0" fmla="*/ 191 w 204"/>
              <a:gd name="T1" fmla="*/ 132 h 203"/>
              <a:gd name="T2" fmla="*/ 122 w 204"/>
              <a:gd name="T3" fmla="*/ 96 h 203"/>
              <a:gd name="T4" fmla="*/ 115 w 204"/>
              <a:gd name="T5" fmla="*/ 87 h 203"/>
              <a:gd name="T6" fmla="*/ 131 w 204"/>
              <a:gd name="T7" fmla="*/ 57 h 203"/>
              <a:gd name="T8" fmla="*/ 132 w 204"/>
              <a:gd name="T9" fmla="*/ 56 h 203"/>
              <a:gd name="T10" fmla="*/ 134 w 204"/>
              <a:gd name="T11" fmla="*/ 41 h 203"/>
              <a:gd name="T12" fmla="*/ 134 w 204"/>
              <a:gd name="T13" fmla="*/ 32 h 203"/>
              <a:gd name="T14" fmla="*/ 109 w 204"/>
              <a:gd name="T15" fmla="*/ 4 h 203"/>
              <a:gd name="T16" fmla="*/ 80 w 204"/>
              <a:gd name="T17" fmla="*/ 7 h 203"/>
              <a:gd name="T18" fmla="*/ 65 w 204"/>
              <a:gd name="T19" fmla="*/ 23 h 203"/>
              <a:gd name="T20" fmla="*/ 61 w 204"/>
              <a:gd name="T21" fmla="*/ 39 h 203"/>
              <a:gd name="T22" fmla="*/ 63 w 204"/>
              <a:gd name="T23" fmla="*/ 54 h 203"/>
              <a:gd name="T24" fmla="*/ 65 w 204"/>
              <a:gd name="T25" fmla="*/ 55 h 203"/>
              <a:gd name="T26" fmla="*/ 81 w 204"/>
              <a:gd name="T27" fmla="*/ 88 h 203"/>
              <a:gd name="T28" fmla="*/ 76 w 204"/>
              <a:gd name="T29" fmla="*/ 95 h 203"/>
              <a:gd name="T30" fmla="*/ 47 w 204"/>
              <a:gd name="T31" fmla="*/ 108 h 203"/>
              <a:gd name="T32" fmla="*/ 19 w 204"/>
              <a:gd name="T33" fmla="*/ 124 h 203"/>
              <a:gd name="T34" fmla="*/ 8 w 204"/>
              <a:gd name="T35" fmla="*/ 170 h 203"/>
              <a:gd name="T36" fmla="*/ 200 w 204"/>
              <a:gd name="T37" fmla="*/ 169 h 203"/>
              <a:gd name="T38" fmla="*/ 191 w 204"/>
              <a:gd name="T39"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ysClr val="window" lastClr="FFFFFF"/>
          </a:solidFill>
          <a:ln>
            <a:noFill/>
          </a:ln>
          <a:effectLst/>
        </p:spPr>
        <p:txBody>
          <a:bodyPr vert="horz" wrap="square" lIns="68580" tIns="34290" rIns="68580" bIns="34290" numCol="1" anchor="t" anchorCtr="0" compatLnSpc="1">
            <a:prstTxWarp prst="textNoShape">
              <a:avLst/>
            </a:prstTxWarp>
          </a:bodyPr>
          <a:lstStyle/>
          <a:p>
            <a:pPr defTabSz="914400">
              <a:defRPr/>
            </a:pPr>
            <a:endParaRPr lang="id-ID" sz="1350" kern="0">
              <a:solidFill>
                <a:prstClr val="black"/>
              </a:solidFill>
              <a:latin typeface="Calibri"/>
            </a:endParaRPr>
          </a:p>
        </p:txBody>
      </p:sp>
      <p:sp>
        <p:nvSpPr>
          <p:cNvPr id="9" name="Freeform 105">
            <a:extLst>
              <a:ext uri="{FF2B5EF4-FFF2-40B4-BE49-F238E27FC236}">
                <a16:creationId xmlns:a16="http://schemas.microsoft.com/office/drawing/2014/main" id="{B9BA8308-B74C-9C97-D50C-B7847129A920}"/>
              </a:ext>
            </a:extLst>
          </p:cNvPr>
          <p:cNvSpPr>
            <a:spLocks noEditPoints="1"/>
          </p:cNvSpPr>
          <p:nvPr/>
        </p:nvSpPr>
        <p:spPr bwMode="auto">
          <a:xfrm rot="54601" flipH="1">
            <a:off x="1960446" y="1109332"/>
            <a:ext cx="213882" cy="244742"/>
          </a:xfrm>
          <a:custGeom>
            <a:avLst/>
            <a:gdLst>
              <a:gd name="T0" fmla="*/ 114 w 202"/>
              <a:gd name="T1" fmla="*/ 193 h 218"/>
              <a:gd name="T2" fmla="*/ 202 w 202"/>
              <a:gd name="T3" fmla="*/ 218 h 218"/>
              <a:gd name="T4" fmla="*/ 187 w 202"/>
              <a:gd name="T5" fmla="*/ 127 h 218"/>
              <a:gd name="T6" fmla="*/ 72 w 202"/>
              <a:gd name="T7" fmla="*/ 0 h 218"/>
              <a:gd name="T8" fmla="*/ 0 w 202"/>
              <a:gd name="T9" fmla="*/ 66 h 218"/>
              <a:gd name="T10" fmla="*/ 114 w 202"/>
              <a:gd name="T11" fmla="*/ 193 h 218"/>
              <a:gd name="T12" fmla="*/ 18 w 202"/>
              <a:gd name="T13" fmla="*/ 68 h 218"/>
              <a:gd name="T14" fmla="*/ 30 w 202"/>
              <a:gd name="T15" fmla="*/ 58 h 218"/>
              <a:gd name="T16" fmla="*/ 131 w 202"/>
              <a:gd name="T17" fmla="*/ 169 h 218"/>
              <a:gd name="T18" fmla="*/ 121 w 202"/>
              <a:gd name="T19" fmla="*/ 181 h 218"/>
              <a:gd name="T20" fmla="*/ 18 w 202"/>
              <a:gd name="T21" fmla="*/ 68 h 218"/>
              <a:gd name="T22" fmla="*/ 128 w 202"/>
              <a:gd name="T23" fmla="*/ 183 h 218"/>
              <a:gd name="T24" fmla="*/ 136 w 202"/>
              <a:gd name="T25" fmla="*/ 174 h 218"/>
              <a:gd name="T26" fmla="*/ 136 w 202"/>
              <a:gd name="T27" fmla="*/ 174 h 218"/>
              <a:gd name="T28" fmla="*/ 163 w 202"/>
              <a:gd name="T29" fmla="*/ 150 h 218"/>
              <a:gd name="T30" fmla="*/ 163 w 202"/>
              <a:gd name="T31" fmla="*/ 150 h 218"/>
              <a:gd name="T32" fmla="*/ 175 w 202"/>
              <a:gd name="T33" fmla="*/ 140 h 218"/>
              <a:gd name="T34" fmla="*/ 180 w 202"/>
              <a:gd name="T35" fmla="*/ 172 h 218"/>
              <a:gd name="T36" fmla="*/ 160 w 202"/>
              <a:gd name="T37" fmla="*/ 193 h 218"/>
              <a:gd name="T38" fmla="*/ 128 w 202"/>
              <a:gd name="T39" fmla="*/ 183 h 218"/>
              <a:gd name="T40" fmla="*/ 52 w 202"/>
              <a:gd name="T41" fmla="*/ 38 h 218"/>
              <a:gd name="T42" fmla="*/ 153 w 202"/>
              <a:gd name="T43" fmla="*/ 150 h 218"/>
              <a:gd name="T44" fmla="*/ 136 w 202"/>
              <a:gd name="T45" fmla="*/ 166 h 218"/>
              <a:gd name="T46" fmla="*/ 35 w 202"/>
              <a:gd name="T47" fmla="*/ 53 h 218"/>
              <a:gd name="T48" fmla="*/ 52 w 202"/>
              <a:gd name="T49" fmla="*/ 38 h 218"/>
              <a:gd name="T50" fmla="*/ 174 w 202"/>
              <a:gd name="T51" fmla="*/ 132 h 218"/>
              <a:gd name="T52" fmla="*/ 158 w 202"/>
              <a:gd name="T53" fmla="*/ 145 h 218"/>
              <a:gd name="T54" fmla="*/ 57 w 202"/>
              <a:gd name="T55" fmla="*/ 32 h 218"/>
              <a:gd name="T56" fmla="*/ 71 w 202"/>
              <a:gd name="T57" fmla="*/ 21 h 218"/>
              <a:gd name="T58" fmla="*/ 174 w 202"/>
              <a:gd name="T59" fmla="*/ 13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218">
                <a:moveTo>
                  <a:pt x="114" y="193"/>
                </a:moveTo>
                <a:lnTo>
                  <a:pt x="202" y="218"/>
                </a:lnTo>
                <a:lnTo>
                  <a:pt x="187" y="127"/>
                </a:lnTo>
                <a:lnTo>
                  <a:pt x="72" y="0"/>
                </a:lnTo>
                <a:lnTo>
                  <a:pt x="0" y="66"/>
                </a:lnTo>
                <a:lnTo>
                  <a:pt x="114" y="193"/>
                </a:lnTo>
                <a:close/>
                <a:moveTo>
                  <a:pt x="18" y="68"/>
                </a:moveTo>
                <a:lnTo>
                  <a:pt x="30" y="58"/>
                </a:lnTo>
                <a:lnTo>
                  <a:pt x="131" y="169"/>
                </a:lnTo>
                <a:lnTo>
                  <a:pt x="121" y="181"/>
                </a:lnTo>
                <a:lnTo>
                  <a:pt x="18" y="68"/>
                </a:lnTo>
                <a:close/>
                <a:moveTo>
                  <a:pt x="128" y="183"/>
                </a:moveTo>
                <a:lnTo>
                  <a:pt x="136" y="174"/>
                </a:lnTo>
                <a:lnTo>
                  <a:pt x="136" y="174"/>
                </a:lnTo>
                <a:lnTo>
                  <a:pt x="163" y="150"/>
                </a:lnTo>
                <a:lnTo>
                  <a:pt x="163" y="150"/>
                </a:lnTo>
                <a:lnTo>
                  <a:pt x="175" y="140"/>
                </a:lnTo>
                <a:lnTo>
                  <a:pt x="180" y="172"/>
                </a:lnTo>
                <a:lnTo>
                  <a:pt x="160" y="193"/>
                </a:lnTo>
                <a:lnTo>
                  <a:pt x="128" y="183"/>
                </a:lnTo>
                <a:close/>
                <a:moveTo>
                  <a:pt x="52" y="38"/>
                </a:moveTo>
                <a:lnTo>
                  <a:pt x="153" y="150"/>
                </a:lnTo>
                <a:lnTo>
                  <a:pt x="136" y="166"/>
                </a:lnTo>
                <a:lnTo>
                  <a:pt x="35" y="53"/>
                </a:lnTo>
                <a:lnTo>
                  <a:pt x="52" y="38"/>
                </a:lnTo>
                <a:close/>
                <a:moveTo>
                  <a:pt x="174" y="132"/>
                </a:moveTo>
                <a:lnTo>
                  <a:pt x="158" y="145"/>
                </a:lnTo>
                <a:lnTo>
                  <a:pt x="57" y="32"/>
                </a:lnTo>
                <a:lnTo>
                  <a:pt x="71" y="21"/>
                </a:lnTo>
                <a:lnTo>
                  <a:pt x="174" y="132"/>
                </a:lnTo>
                <a:close/>
              </a:path>
            </a:pathLst>
          </a:custGeom>
          <a:solidFill>
            <a:sysClr val="windowText" lastClr="000000"/>
          </a:solidFill>
          <a:ln>
            <a:noFill/>
          </a:ln>
        </p:spPr>
        <p:txBody>
          <a:bodyPr vert="horz" wrap="square" lIns="51435" tIns="25718" rIns="51435" bIns="2571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prstClr val="black"/>
              </a:solidFill>
              <a:effectLst/>
              <a:uLnTx/>
              <a:uFillTx/>
              <a:latin typeface="Calibri"/>
            </a:endParaRPr>
          </a:p>
        </p:txBody>
      </p:sp>
      <p:sp>
        <p:nvSpPr>
          <p:cNvPr id="10" name="TextBox 9">
            <a:extLst>
              <a:ext uri="{FF2B5EF4-FFF2-40B4-BE49-F238E27FC236}">
                <a16:creationId xmlns:a16="http://schemas.microsoft.com/office/drawing/2014/main" id="{452D189D-5B90-9079-BC3C-6AFACBE0297D}"/>
              </a:ext>
            </a:extLst>
          </p:cNvPr>
          <p:cNvSpPr txBox="1"/>
          <p:nvPr/>
        </p:nvSpPr>
        <p:spPr>
          <a:xfrm>
            <a:off x="4617697" y="1223936"/>
            <a:ext cx="957955" cy="276999"/>
          </a:xfrm>
          <a:prstGeom prst="rect">
            <a:avLst/>
          </a:prstGeom>
          <a:noFill/>
        </p:spPr>
        <p:txBody>
          <a:bodyPr wrap="none" rtlCol="0">
            <a:spAutoFit/>
          </a:bodyPr>
          <a:lstStyle/>
          <a:p>
            <a:pPr>
              <a:defRPr/>
            </a:pPr>
            <a:r>
              <a:rPr lang="en-GB" sz="1200" dirty="0">
                <a:solidFill>
                  <a:schemeClr val="bg1"/>
                </a:solidFill>
                <a:latin typeface="Calibri"/>
              </a:rPr>
              <a:t>Examination</a:t>
            </a:r>
          </a:p>
        </p:txBody>
      </p:sp>
      <p:sp>
        <p:nvSpPr>
          <p:cNvPr id="11" name="TextBox 10">
            <a:extLst>
              <a:ext uri="{FF2B5EF4-FFF2-40B4-BE49-F238E27FC236}">
                <a16:creationId xmlns:a16="http://schemas.microsoft.com/office/drawing/2014/main" id="{690C599A-329C-3D1E-6926-728019936E60}"/>
              </a:ext>
            </a:extLst>
          </p:cNvPr>
          <p:cNvSpPr txBox="1"/>
          <p:nvPr/>
        </p:nvSpPr>
        <p:spPr>
          <a:xfrm>
            <a:off x="7169282" y="1230612"/>
            <a:ext cx="886024" cy="276999"/>
          </a:xfrm>
          <a:prstGeom prst="rect">
            <a:avLst/>
          </a:prstGeom>
          <a:noFill/>
        </p:spPr>
        <p:txBody>
          <a:bodyPr wrap="square" rtlCol="0">
            <a:spAutoFit/>
          </a:bodyPr>
          <a:lstStyle/>
          <a:p>
            <a:pPr>
              <a:defRPr/>
            </a:pPr>
            <a:r>
              <a:rPr lang="en-GB" sz="1200" dirty="0">
                <a:solidFill>
                  <a:schemeClr val="bg1"/>
                </a:solidFill>
                <a:latin typeface="Calibri"/>
              </a:rPr>
              <a:t>Opposition</a:t>
            </a:r>
          </a:p>
        </p:txBody>
      </p:sp>
      <p:sp>
        <p:nvSpPr>
          <p:cNvPr id="12" name="TextBox 11">
            <a:extLst>
              <a:ext uri="{FF2B5EF4-FFF2-40B4-BE49-F238E27FC236}">
                <a16:creationId xmlns:a16="http://schemas.microsoft.com/office/drawing/2014/main" id="{980E53B5-2A9A-0E7A-9578-DA93204C5AE3}"/>
              </a:ext>
            </a:extLst>
          </p:cNvPr>
          <p:cNvSpPr txBox="1"/>
          <p:nvPr/>
        </p:nvSpPr>
        <p:spPr>
          <a:xfrm>
            <a:off x="8170211" y="1887849"/>
            <a:ext cx="843372" cy="276999"/>
          </a:xfrm>
          <a:prstGeom prst="rect">
            <a:avLst/>
          </a:prstGeom>
          <a:noFill/>
        </p:spPr>
        <p:txBody>
          <a:bodyPr wrap="none" rtlCol="0">
            <a:spAutoFit/>
          </a:bodyPr>
          <a:lstStyle/>
          <a:p>
            <a:pPr>
              <a:defRPr/>
            </a:pPr>
            <a:r>
              <a:rPr lang="en-GB" sz="1200" dirty="0">
                <a:solidFill>
                  <a:prstClr val="black"/>
                </a:solidFill>
                <a:latin typeface="Calibri"/>
              </a:rPr>
              <a:t>Registered</a:t>
            </a:r>
          </a:p>
        </p:txBody>
      </p:sp>
      <p:cxnSp>
        <p:nvCxnSpPr>
          <p:cNvPr id="13" name="Straight Connector 12">
            <a:extLst>
              <a:ext uri="{FF2B5EF4-FFF2-40B4-BE49-F238E27FC236}">
                <a16:creationId xmlns:a16="http://schemas.microsoft.com/office/drawing/2014/main" id="{6F7734D8-E7E0-92A8-17E2-B1B94839F9E8}"/>
              </a:ext>
            </a:extLst>
          </p:cNvPr>
          <p:cNvCxnSpPr>
            <a:cxnSpLocks/>
          </p:cNvCxnSpPr>
          <p:nvPr/>
        </p:nvCxnSpPr>
        <p:spPr>
          <a:xfrm>
            <a:off x="1355536" y="1362755"/>
            <a:ext cx="1579144" cy="0"/>
          </a:xfrm>
          <a:prstGeom prst="line">
            <a:avLst/>
          </a:prstGeom>
          <a:noFill/>
          <a:ln w="25400" cap="flat" cmpd="sng" algn="ctr">
            <a:solidFill>
              <a:srgbClr val="F79646"/>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C42229EA-2818-394F-0DD4-E3830B6338C6}"/>
              </a:ext>
            </a:extLst>
          </p:cNvPr>
          <p:cNvSpPr txBox="1"/>
          <p:nvPr/>
        </p:nvSpPr>
        <p:spPr>
          <a:xfrm>
            <a:off x="1303955" y="1376154"/>
            <a:ext cx="1446745" cy="276999"/>
          </a:xfrm>
          <a:prstGeom prst="rect">
            <a:avLst/>
          </a:prstGeom>
          <a:noFill/>
        </p:spPr>
        <p:txBody>
          <a:bodyPr wrap="square" rtlCol="0">
            <a:spAutoFit/>
          </a:bodyPr>
          <a:lstStyle/>
          <a:p>
            <a:pPr algn="ctr">
              <a:defRPr/>
            </a:pPr>
            <a:r>
              <a:rPr lang="en-GB" sz="1200" dirty="0">
                <a:solidFill>
                  <a:prstClr val="black"/>
                </a:solidFill>
                <a:latin typeface="Calibri"/>
              </a:rPr>
              <a:t>TM  Applications</a:t>
            </a:r>
          </a:p>
        </p:txBody>
      </p:sp>
      <p:cxnSp>
        <p:nvCxnSpPr>
          <p:cNvPr id="15" name="Straight Connector 14">
            <a:extLst>
              <a:ext uri="{FF2B5EF4-FFF2-40B4-BE49-F238E27FC236}">
                <a16:creationId xmlns:a16="http://schemas.microsoft.com/office/drawing/2014/main" id="{16DDE844-D882-FAD9-07D6-28BCFDFE203A}"/>
              </a:ext>
            </a:extLst>
          </p:cNvPr>
          <p:cNvCxnSpPr>
            <a:cxnSpLocks/>
            <a:endCxn id="5" idx="5"/>
          </p:cNvCxnSpPr>
          <p:nvPr/>
        </p:nvCxnSpPr>
        <p:spPr>
          <a:xfrm flipH="1" flipV="1">
            <a:off x="2949166" y="1517951"/>
            <a:ext cx="5632" cy="659774"/>
          </a:xfrm>
          <a:prstGeom prst="line">
            <a:avLst/>
          </a:prstGeom>
          <a:noFill/>
          <a:ln w="9525" cap="flat" cmpd="sng" algn="ctr">
            <a:solidFill>
              <a:srgbClr val="4F81BD"/>
            </a:solidFill>
            <a:prstDash val="dash"/>
            <a:round/>
            <a:headEnd type="none" w="med" len="med"/>
            <a:tailEnd type="none" w="med" len="med"/>
          </a:ln>
          <a:effectLst/>
        </p:spPr>
      </p:cxnSp>
      <p:cxnSp>
        <p:nvCxnSpPr>
          <p:cNvPr id="16" name="Straight Connector 15">
            <a:extLst>
              <a:ext uri="{FF2B5EF4-FFF2-40B4-BE49-F238E27FC236}">
                <a16:creationId xmlns:a16="http://schemas.microsoft.com/office/drawing/2014/main" id="{FC56024F-46C5-CF5D-BBF8-25FD0AC5424A}"/>
              </a:ext>
            </a:extLst>
          </p:cNvPr>
          <p:cNvCxnSpPr>
            <a:cxnSpLocks/>
          </p:cNvCxnSpPr>
          <p:nvPr/>
        </p:nvCxnSpPr>
        <p:spPr>
          <a:xfrm flipV="1">
            <a:off x="7113716" y="1517951"/>
            <a:ext cx="1050" cy="468207"/>
          </a:xfrm>
          <a:prstGeom prst="line">
            <a:avLst/>
          </a:prstGeom>
          <a:noFill/>
          <a:ln w="9525" cap="flat" cmpd="sng" algn="ctr">
            <a:solidFill>
              <a:srgbClr val="4F81BD"/>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4EDA84D0-D87B-F82F-F9BF-9006B4B932D3}"/>
              </a:ext>
            </a:extLst>
          </p:cNvPr>
          <p:cNvCxnSpPr>
            <a:cxnSpLocks/>
            <a:stCxn id="12" idx="1"/>
          </p:cNvCxnSpPr>
          <p:nvPr/>
        </p:nvCxnSpPr>
        <p:spPr>
          <a:xfrm flipV="1">
            <a:off x="8170211" y="1414687"/>
            <a:ext cx="7443" cy="611662"/>
          </a:xfrm>
          <a:prstGeom prst="line">
            <a:avLst/>
          </a:prstGeom>
          <a:noFill/>
          <a:ln w="9525" cap="flat" cmpd="sng" algn="ctr">
            <a:solidFill>
              <a:srgbClr val="4F81BD"/>
            </a:solidFill>
            <a:prstDash val="dash"/>
            <a:round/>
            <a:headEnd type="none" w="med" len="med"/>
            <a:tailEnd type="none" w="med" len="med"/>
          </a:ln>
          <a:effectLst/>
        </p:spPr>
      </p:cxnSp>
      <p:pic>
        <p:nvPicPr>
          <p:cNvPr id="18" name="Graphic 17" descr="Group success">
            <a:extLst>
              <a:ext uri="{FF2B5EF4-FFF2-40B4-BE49-F238E27FC236}">
                <a16:creationId xmlns:a16="http://schemas.microsoft.com/office/drawing/2014/main" id="{1FF42CA1-F024-D2F2-DCDB-9372563038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459" y="1543531"/>
            <a:ext cx="482818" cy="482818"/>
          </a:xfrm>
          <a:prstGeom prst="rect">
            <a:avLst/>
          </a:prstGeom>
        </p:spPr>
      </p:pic>
      <p:pic>
        <p:nvPicPr>
          <p:cNvPr id="19" name="Graphic 18" descr="Checkmark">
            <a:extLst>
              <a:ext uri="{FF2B5EF4-FFF2-40B4-BE49-F238E27FC236}">
                <a16:creationId xmlns:a16="http://schemas.microsoft.com/office/drawing/2014/main" id="{F89E1DCC-10E2-9A23-A5B7-7CBF43CBA6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8808" y="1392226"/>
            <a:ext cx="238120" cy="238120"/>
          </a:xfrm>
          <a:prstGeom prst="rect">
            <a:avLst/>
          </a:prstGeom>
        </p:spPr>
      </p:pic>
      <p:sp>
        <p:nvSpPr>
          <p:cNvPr id="20" name="Rectangle: Rounded Corners 19">
            <a:extLst>
              <a:ext uri="{FF2B5EF4-FFF2-40B4-BE49-F238E27FC236}">
                <a16:creationId xmlns:a16="http://schemas.microsoft.com/office/drawing/2014/main" id="{F4D3F745-D2D8-0BF5-D502-7A93F38E70BD}"/>
              </a:ext>
            </a:extLst>
          </p:cNvPr>
          <p:cNvSpPr/>
          <p:nvPr/>
        </p:nvSpPr>
        <p:spPr>
          <a:xfrm>
            <a:off x="2956610" y="1645777"/>
            <a:ext cx="918505" cy="344271"/>
          </a:xfrm>
          <a:prstGeom prst="roundRect">
            <a:avLst/>
          </a:prstGeom>
          <a:solidFill>
            <a:srgbClr val="1F497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Calibri"/>
                <a:ea typeface="+mn-ea"/>
                <a:cs typeface="+mn-cs"/>
              </a:rPr>
              <a:t>Classification</a:t>
            </a:r>
          </a:p>
        </p:txBody>
      </p:sp>
      <p:sp>
        <p:nvSpPr>
          <p:cNvPr id="21" name="Rectangle: Rounded Corners 20">
            <a:extLst>
              <a:ext uri="{FF2B5EF4-FFF2-40B4-BE49-F238E27FC236}">
                <a16:creationId xmlns:a16="http://schemas.microsoft.com/office/drawing/2014/main" id="{A8792DA0-6745-AAEE-CA86-F871CA0D154C}"/>
              </a:ext>
            </a:extLst>
          </p:cNvPr>
          <p:cNvSpPr/>
          <p:nvPr/>
        </p:nvSpPr>
        <p:spPr>
          <a:xfrm>
            <a:off x="4800287" y="1645776"/>
            <a:ext cx="685332" cy="34427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Calibri"/>
                <a:ea typeface="+mn-ea"/>
                <a:cs typeface="+mn-cs"/>
              </a:rPr>
              <a:t>Absolute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Calibri"/>
                <a:ea typeface="+mn-ea"/>
                <a:cs typeface="+mn-cs"/>
              </a:rPr>
              <a:t>Ground</a:t>
            </a:r>
          </a:p>
        </p:txBody>
      </p:sp>
      <p:sp>
        <p:nvSpPr>
          <p:cNvPr id="22" name="Rectangle: Rounded Corners 21">
            <a:extLst>
              <a:ext uri="{FF2B5EF4-FFF2-40B4-BE49-F238E27FC236}">
                <a16:creationId xmlns:a16="http://schemas.microsoft.com/office/drawing/2014/main" id="{CF3BD448-5F3F-2FEB-FAB3-19E473659F6A}"/>
              </a:ext>
            </a:extLst>
          </p:cNvPr>
          <p:cNvSpPr/>
          <p:nvPr/>
        </p:nvSpPr>
        <p:spPr>
          <a:xfrm>
            <a:off x="3929899" y="1645777"/>
            <a:ext cx="815606" cy="344271"/>
          </a:xfrm>
          <a:prstGeom prst="roundRect">
            <a:avLst/>
          </a:prstGeom>
          <a:solidFill>
            <a:srgbClr val="1F497D">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Calibri"/>
                <a:ea typeface="+mn-ea"/>
                <a:cs typeface="+mn-cs"/>
              </a:rPr>
              <a:t>Formalities</a:t>
            </a:r>
          </a:p>
        </p:txBody>
      </p:sp>
      <p:sp>
        <p:nvSpPr>
          <p:cNvPr id="23" name="Rectangle: Rounded Corners 22">
            <a:extLst>
              <a:ext uri="{FF2B5EF4-FFF2-40B4-BE49-F238E27FC236}">
                <a16:creationId xmlns:a16="http://schemas.microsoft.com/office/drawing/2014/main" id="{2BCEC682-C102-B5D8-7D91-E9C7DB391039}"/>
              </a:ext>
            </a:extLst>
          </p:cNvPr>
          <p:cNvSpPr/>
          <p:nvPr/>
        </p:nvSpPr>
        <p:spPr>
          <a:xfrm>
            <a:off x="5555021" y="1641887"/>
            <a:ext cx="822427" cy="344271"/>
          </a:xfrm>
          <a:prstGeom prst="roundRect">
            <a:avLst/>
          </a:prstGeom>
          <a:solidFill>
            <a:srgbClr val="C0504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Calibri"/>
                <a:ea typeface="+mn-ea"/>
                <a:cs typeface="+mn-cs"/>
              </a:rPr>
              <a:t>Translation</a:t>
            </a:r>
          </a:p>
        </p:txBody>
      </p:sp>
      <p:sp>
        <p:nvSpPr>
          <p:cNvPr id="24" name="Rectangle: Rounded Corners 23">
            <a:extLst>
              <a:ext uri="{FF2B5EF4-FFF2-40B4-BE49-F238E27FC236}">
                <a16:creationId xmlns:a16="http://schemas.microsoft.com/office/drawing/2014/main" id="{5EE4D773-C2FA-3AE5-58A8-FD61F6AF0EC7}"/>
              </a:ext>
            </a:extLst>
          </p:cNvPr>
          <p:cNvSpPr/>
          <p:nvPr/>
        </p:nvSpPr>
        <p:spPr>
          <a:xfrm>
            <a:off x="6466351" y="1645777"/>
            <a:ext cx="579013" cy="344271"/>
          </a:xfrm>
          <a:prstGeom prst="roundRect">
            <a:avLst/>
          </a:prstGeom>
          <a:solidFill>
            <a:sysClr val="windowText" lastClr="000000">
              <a:lumMod val="65000"/>
              <a:lumOff val="3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Calibri"/>
                <a:ea typeface="+mn-ea"/>
                <a:cs typeface="+mn-cs"/>
              </a:rPr>
              <a:t>Search</a:t>
            </a:r>
          </a:p>
        </p:txBody>
      </p:sp>
      <p:sp>
        <p:nvSpPr>
          <p:cNvPr id="25" name="Rectangle: Rounded Corners 24">
            <a:extLst>
              <a:ext uri="{FF2B5EF4-FFF2-40B4-BE49-F238E27FC236}">
                <a16:creationId xmlns:a16="http://schemas.microsoft.com/office/drawing/2014/main" id="{B4DF6605-A87C-305F-77B0-7E5C9EA9C6A0}"/>
              </a:ext>
            </a:extLst>
          </p:cNvPr>
          <p:cNvSpPr/>
          <p:nvPr/>
        </p:nvSpPr>
        <p:spPr>
          <a:xfrm>
            <a:off x="7169282" y="1659874"/>
            <a:ext cx="993485" cy="330173"/>
          </a:xfrm>
          <a:prstGeom prst="roundRect">
            <a:avLst/>
          </a:prstGeom>
          <a:solidFill>
            <a:srgbClr val="9BBB59">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Calibri"/>
                <a:ea typeface="+mn-ea"/>
                <a:cs typeface="+mn-cs"/>
              </a:rPr>
              <a:t>Likelihood of Confusion</a:t>
            </a:r>
          </a:p>
        </p:txBody>
      </p:sp>
      <p:sp>
        <p:nvSpPr>
          <p:cNvPr id="26" name="TextBox 25">
            <a:extLst>
              <a:ext uri="{FF2B5EF4-FFF2-40B4-BE49-F238E27FC236}">
                <a16:creationId xmlns:a16="http://schemas.microsoft.com/office/drawing/2014/main" id="{8B345721-6C1F-4FEA-5897-A226E68305B5}"/>
              </a:ext>
            </a:extLst>
          </p:cNvPr>
          <p:cNvSpPr txBox="1"/>
          <p:nvPr/>
        </p:nvSpPr>
        <p:spPr>
          <a:xfrm>
            <a:off x="794461" y="3959701"/>
            <a:ext cx="1110543" cy="230832"/>
          </a:xfrm>
          <a:prstGeom prst="rect">
            <a:avLst/>
          </a:prstGeom>
          <a:noFill/>
        </p:spPr>
        <p:txBody>
          <a:bodyPr wrap="square" rtlCol="0">
            <a:spAutoFit/>
          </a:bodyPr>
          <a:lstStyle/>
          <a:p>
            <a:pPr>
              <a:defRPr/>
            </a:pPr>
            <a:r>
              <a:rPr lang="en-GB" sz="900" b="1" dirty="0">
                <a:solidFill>
                  <a:srgbClr val="1F497D"/>
                </a:solidFill>
                <a:latin typeface="Calibri"/>
              </a:rPr>
              <a:t>1</a:t>
            </a:r>
            <a:r>
              <a:rPr lang="en-GB" sz="900" b="1" baseline="30000" dirty="0">
                <a:solidFill>
                  <a:srgbClr val="1F497D"/>
                </a:solidFill>
                <a:latin typeface="Calibri"/>
              </a:rPr>
              <a:t>st</a:t>
            </a:r>
            <a:r>
              <a:rPr lang="en-GB" sz="900" b="1" dirty="0">
                <a:solidFill>
                  <a:srgbClr val="1F497D"/>
                </a:solidFill>
                <a:latin typeface="Calibri"/>
              </a:rPr>
              <a:t> Line Chatbot</a:t>
            </a:r>
            <a:endParaRPr lang="id-ID" sz="900" b="1" dirty="0">
              <a:solidFill>
                <a:srgbClr val="1F497D"/>
              </a:solidFill>
              <a:latin typeface="Calibri"/>
            </a:endParaRPr>
          </a:p>
        </p:txBody>
      </p:sp>
      <p:sp>
        <p:nvSpPr>
          <p:cNvPr id="27" name="Rounded Rectangle 5">
            <a:extLst>
              <a:ext uri="{FF2B5EF4-FFF2-40B4-BE49-F238E27FC236}">
                <a16:creationId xmlns:a16="http://schemas.microsoft.com/office/drawing/2014/main" id="{E027FAA2-8843-654C-5E76-4CCBC6C7D7B4}"/>
              </a:ext>
            </a:extLst>
          </p:cNvPr>
          <p:cNvSpPr/>
          <p:nvPr/>
        </p:nvSpPr>
        <p:spPr>
          <a:xfrm flipH="1">
            <a:off x="1106386" y="3622637"/>
            <a:ext cx="367144" cy="299433"/>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1F497D"/>
          </a:solidFill>
          <a:ln w="25400" cap="flat" cmpd="sng" algn="ctr">
            <a:noFill/>
            <a:prstDash val="solid"/>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cxnSp>
        <p:nvCxnSpPr>
          <p:cNvPr id="28" name="Straight Arrow Connector 27">
            <a:extLst>
              <a:ext uri="{FF2B5EF4-FFF2-40B4-BE49-F238E27FC236}">
                <a16:creationId xmlns:a16="http://schemas.microsoft.com/office/drawing/2014/main" id="{3EE5CD80-C2F6-9D7F-CE68-013912EEBF53}"/>
              </a:ext>
            </a:extLst>
          </p:cNvPr>
          <p:cNvCxnSpPr>
            <a:cxnSpLocks/>
          </p:cNvCxnSpPr>
          <p:nvPr/>
        </p:nvCxnSpPr>
        <p:spPr>
          <a:xfrm flipH="1" flipV="1">
            <a:off x="1135882" y="1659874"/>
            <a:ext cx="83317" cy="1842903"/>
          </a:xfrm>
          <a:prstGeom prst="straightConnector1">
            <a:avLst/>
          </a:prstGeom>
          <a:noFill/>
          <a:ln w="9525" cap="flat" cmpd="sng" algn="ctr">
            <a:solidFill>
              <a:srgbClr val="F79646"/>
            </a:solidFill>
            <a:prstDash val="solid"/>
            <a:tailEnd type="triangle"/>
          </a:ln>
          <a:effectLst/>
        </p:spPr>
      </p:cxnSp>
      <p:pic>
        <p:nvPicPr>
          <p:cNvPr id="29" name="Graphic 28" descr="Database">
            <a:extLst>
              <a:ext uri="{FF2B5EF4-FFF2-40B4-BE49-F238E27FC236}">
                <a16:creationId xmlns:a16="http://schemas.microsoft.com/office/drawing/2014/main" id="{0EB4E13E-0D6C-0AFB-2CE0-DB3F5CE88C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63046" y="3548279"/>
            <a:ext cx="430428" cy="430428"/>
          </a:xfrm>
          <a:prstGeom prst="rect">
            <a:avLst/>
          </a:prstGeom>
        </p:spPr>
      </p:pic>
      <p:pic>
        <p:nvPicPr>
          <p:cNvPr id="30" name="Graphic 29" descr="Research">
            <a:extLst>
              <a:ext uri="{FF2B5EF4-FFF2-40B4-BE49-F238E27FC236}">
                <a16:creationId xmlns:a16="http://schemas.microsoft.com/office/drawing/2014/main" id="{3663F952-522A-2217-66E0-3D276C95BD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58516" y="2898547"/>
            <a:ext cx="240819" cy="240819"/>
          </a:xfrm>
          <a:prstGeom prst="rect">
            <a:avLst/>
          </a:prstGeom>
        </p:spPr>
      </p:pic>
      <p:sp>
        <p:nvSpPr>
          <p:cNvPr id="31" name="TextBox 30">
            <a:extLst>
              <a:ext uri="{FF2B5EF4-FFF2-40B4-BE49-F238E27FC236}">
                <a16:creationId xmlns:a16="http://schemas.microsoft.com/office/drawing/2014/main" id="{7BA1F227-38FA-6998-0476-5FCE15E8E622}"/>
              </a:ext>
            </a:extLst>
          </p:cNvPr>
          <p:cNvSpPr txBox="1"/>
          <p:nvPr/>
        </p:nvSpPr>
        <p:spPr>
          <a:xfrm>
            <a:off x="2103791" y="3942584"/>
            <a:ext cx="1085842" cy="230832"/>
          </a:xfrm>
          <a:prstGeom prst="rect">
            <a:avLst/>
          </a:prstGeom>
          <a:noFill/>
        </p:spPr>
        <p:txBody>
          <a:bodyPr wrap="square" rtlCol="0">
            <a:spAutoFit/>
          </a:bodyPr>
          <a:lstStyle/>
          <a:p>
            <a:pPr>
              <a:defRPr/>
            </a:pPr>
            <a:r>
              <a:rPr lang="en-GB" sz="900" b="1" dirty="0">
                <a:solidFill>
                  <a:srgbClr val="1F497D"/>
                </a:solidFill>
                <a:latin typeface="Calibri"/>
              </a:rPr>
              <a:t>G&amp;S Suggester</a:t>
            </a:r>
            <a:endParaRPr lang="id-ID" sz="900" b="1" dirty="0">
              <a:solidFill>
                <a:srgbClr val="1F497D"/>
              </a:solidFill>
              <a:latin typeface="Calibri"/>
            </a:endParaRPr>
          </a:p>
        </p:txBody>
      </p:sp>
      <p:sp>
        <p:nvSpPr>
          <p:cNvPr id="32" name="Rounded Rectangular Callout 51">
            <a:extLst>
              <a:ext uri="{FF2B5EF4-FFF2-40B4-BE49-F238E27FC236}">
                <a16:creationId xmlns:a16="http://schemas.microsoft.com/office/drawing/2014/main" id="{6677F68C-152A-6011-6559-0B966539F847}"/>
              </a:ext>
            </a:extLst>
          </p:cNvPr>
          <p:cNvSpPr/>
          <p:nvPr/>
        </p:nvSpPr>
        <p:spPr>
          <a:xfrm flipH="1">
            <a:off x="3300830" y="3599117"/>
            <a:ext cx="397228" cy="284309"/>
          </a:xfrm>
          <a:prstGeom prst="wedgeRoundRectCallout">
            <a:avLst>
              <a:gd name="adj1" fmla="val -11253"/>
              <a:gd name="adj2" fmla="val -6881"/>
              <a:gd name="adj3" fmla="val 16667"/>
            </a:avLst>
          </a:prstGeom>
          <a:solidFill>
            <a:srgbClr val="1F49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Rounded Rectangle 27">
            <a:extLst>
              <a:ext uri="{FF2B5EF4-FFF2-40B4-BE49-F238E27FC236}">
                <a16:creationId xmlns:a16="http://schemas.microsoft.com/office/drawing/2014/main" id="{7603BE80-CFCF-FC66-020E-845BBC9AA38F}"/>
              </a:ext>
            </a:extLst>
          </p:cNvPr>
          <p:cNvSpPr/>
          <p:nvPr/>
        </p:nvSpPr>
        <p:spPr>
          <a:xfrm>
            <a:off x="3393957" y="3643095"/>
            <a:ext cx="211311" cy="16237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3CA43754-8A64-B9CD-1C45-CF1919E2047A}"/>
              </a:ext>
            </a:extLst>
          </p:cNvPr>
          <p:cNvSpPr txBox="1"/>
          <p:nvPr/>
        </p:nvSpPr>
        <p:spPr>
          <a:xfrm>
            <a:off x="2890804" y="3933123"/>
            <a:ext cx="1248296" cy="230832"/>
          </a:xfrm>
          <a:prstGeom prst="rect">
            <a:avLst/>
          </a:prstGeom>
          <a:noFill/>
        </p:spPr>
        <p:txBody>
          <a:bodyPr wrap="square" rtlCol="0">
            <a:spAutoFit/>
          </a:bodyPr>
          <a:lstStyle/>
          <a:p>
            <a:pPr algn="ctr">
              <a:defRPr/>
            </a:pPr>
            <a:r>
              <a:rPr lang="en-GB" sz="900" b="1" dirty="0">
                <a:solidFill>
                  <a:srgbClr val="1F497D"/>
                </a:solidFill>
                <a:latin typeface="Calibri"/>
              </a:rPr>
              <a:t>Image Search</a:t>
            </a:r>
            <a:endParaRPr lang="id-ID" sz="900" b="1" dirty="0">
              <a:solidFill>
                <a:srgbClr val="1F497D"/>
              </a:solidFill>
              <a:latin typeface="Calibri"/>
            </a:endParaRPr>
          </a:p>
        </p:txBody>
      </p:sp>
      <p:pic>
        <p:nvPicPr>
          <p:cNvPr id="35" name="Graphic 34" descr="Scales of justice">
            <a:extLst>
              <a:ext uri="{FF2B5EF4-FFF2-40B4-BE49-F238E27FC236}">
                <a16:creationId xmlns:a16="http://schemas.microsoft.com/office/drawing/2014/main" id="{C8CD17C7-1907-7784-6C93-B0BBB38E73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73132" y="3467817"/>
            <a:ext cx="397228" cy="397228"/>
          </a:xfrm>
          <a:prstGeom prst="rect">
            <a:avLst/>
          </a:prstGeom>
        </p:spPr>
      </p:pic>
      <p:sp>
        <p:nvSpPr>
          <p:cNvPr id="36" name="TextBox 35">
            <a:extLst>
              <a:ext uri="{FF2B5EF4-FFF2-40B4-BE49-F238E27FC236}">
                <a16:creationId xmlns:a16="http://schemas.microsoft.com/office/drawing/2014/main" id="{8C0F1D53-1522-B128-5EED-FBE9E2CB6257}"/>
              </a:ext>
            </a:extLst>
          </p:cNvPr>
          <p:cNvSpPr txBox="1"/>
          <p:nvPr/>
        </p:nvSpPr>
        <p:spPr>
          <a:xfrm>
            <a:off x="6217935" y="3804084"/>
            <a:ext cx="1071430" cy="369332"/>
          </a:xfrm>
          <a:prstGeom prst="rect">
            <a:avLst/>
          </a:prstGeom>
          <a:noFill/>
        </p:spPr>
        <p:txBody>
          <a:bodyPr wrap="square" rtlCol="0">
            <a:spAutoFit/>
          </a:bodyPr>
          <a:lstStyle/>
          <a:p>
            <a:pPr algn="ctr">
              <a:defRPr/>
            </a:pPr>
            <a:r>
              <a:rPr lang="en-GB" sz="900" b="1" dirty="0">
                <a:solidFill>
                  <a:srgbClr val="1F497D"/>
                </a:solidFill>
                <a:latin typeface="Calibri"/>
              </a:rPr>
              <a:t>G&amp;S Comparison Search </a:t>
            </a:r>
            <a:endParaRPr lang="id-ID" sz="900" b="1" dirty="0">
              <a:solidFill>
                <a:srgbClr val="1F497D"/>
              </a:solidFill>
              <a:latin typeface="Calibri"/>
            </a:endParaRPr>
          </a:p>
        </p:txBody>
      </p:sp>
      <p:cxnSp>
        <p:nvCxnSpPr>
          <p:cNvPr id="37" name="Straight Connector 36">
            <a:extLst>
              <a:ext uri="{FF2B5EF4-FFF2-40B4-BE49-F238E27FC236}">
                <a16:creationId xmlns:a16="http://schemas.microsoft.com/office/drawing/2014/main" id="{3708A1B7-6938-FC8D-D477-9892C402C8BE}"/>
              </a:ext>
            </a:extLst>
          </p:cNvPr>
          <p:cNvCxnSpPr>
            <a:cxnSpLocks/>
          </p:cNvCxnSpPr>
          <p:nvPr/>
        </p:nvCxnSpPr>
        <p:spPr>
          <a:xfrm>
            <a:off x="93202" y="2728088"/>
            <a:ext cx="8959180" cy="936"/>
          </a:xfrm>
          <a:prstGeom prst="line">
            <a:avLst/>
          </a:prstGeom>
          <a:noFill/>
          <a:ln w="9525" cap="flat" cmpd="sng" algn="ctr">
            <a:solidFill>
              <a:srgbClr val="4F81BD"/>
            </a:solidFill>
            <a:prstDash val="dash"/>
            <a:round/>
            <a:headEnd type="none" w="med" len="med"/>
            <a:tailEnd type="none" w="med" len="med"/>
          </a:ln>
          <a:effectLst/>
        </p:spPr>
      </p:cxnSp>
      <p:sp>
        <p:nvSpPr>
          <p:cNvPr id="38" name="Rectangle 37">
            <a:extLst>
              <a:ext uri="{FF2B5EF4-FFF2-40B4-BE49-F238E27FC236}">
                <a16:creationId xmlns:a16="http://schemas.microsoft.com/office/drawing/2014/main" id="{8A708B50-0465-DAA5-7C9F-1C2A798B0A21}"/>
              </a:ext>
            </a:extLst>
          </p:cNvPr>
          <p:cNvSpPr/>
          <p:nvPr/>
        </p:nvSpPr>
        <p:spPr>
          <a:xfrm rot="16200000">
            <a:off x="-691975" y="1725553"/>
            <a:ext cx="1835181" cy="400110"/>
          </a:xfrm>
          <a:prstGeom prst="rect">
            <a:avLst/>
          </a:prstGeom>
          <a:noFill/>
        </p:spPr>
        <p:txBody>
          <a:bodyPr wrap="none" lIns="91440" tIns="45720" rIns="91440" bIns="45720">
            <a:spAutoFit/>
          </a:bodyPr>
          <a:lstStyle/>
          <a:p>
            <a:pPr algn="ctr">
              <a:defRPr/>
            </a:pPr>
            <a:r>
              <a:rPr lang="en-US" sz="2000" dirty="0">
                <a:ln w="0"/>
                <a:solidFill>
                  <a:srgbClr val="9BBB59"/>
                </a:solidFill>
                <a:effectLst>
                  <a:outerShdw blurRad="38100" dist="25400" dir="5400000" algn="ctr" rotWithShape="0">
                    <a:srgbClr val="6E747A">
                      <a:alpha val="43000"/>
                    </a:srgbClr>
                  </a:outerShdw>
                </a:effectLst>
                <a:latin typeface="Calibri"/>
              </a:rPr>
              <a:t>TM Registration</a:t>
            </a:r>
          </a:p>
        </p:txBody>
      </p:sp>
      <p:sp>
        <p:nvSpPr>
          <p:cNvPr id="39" name="Rectangle 38">
            <a:extLst>
              <a:ext uri="{FF2B5EF4-FFF2-40B4-BE49-F238E27FC236}">
                <a16:creationId xmlns:a16="http://schemas.microsoft.com/office/drawing/2014/main" id="{C29DF4BC-238E-0DD0-7344-DBFB6A67DDEB}"/>
              </a:ext>
            </a:extLst>
          </p:cNvPr>
          <p:cNvSpPr/>
          <p:nvPr/>
        </p:nvSpPr>
        <p:spPr>
          <a:xfrm rot="16200000">
            <a:off x="-741805" y="3569420"/>
            <a:ext cx="1938800" cy="400110"/>
          </a:xfrm>
          <a:prstGeom prst="rect">
            <a:avLst/>
          </a:prstGeom>
          <a:noFill/>
        </p:spPr>
        <p:txBody>
          <a:bodyPr wrap="none" lIns="91440" tIns="45720" rIns="91440" bIns="45720">
            <a:spAutoFit/>
          </a:bodyPr>
          <a:lstStyle/>
          <a:p>
            <a:pPr algn="ctr">
              <a:defRPr/>
            </a:pPr>
            <a:r>
              <a:rPr lang="en-US" sz="2000" dirty="0">
                <a:ln w="0"/>
                <a:solidFill>
                  <a:srgbClr val="4F81BD"/>
                </a:solidFill>
                <a:effectLst>
                  <a:outerShdw blurRad="38100" dist="25400" dir="5400000" algn="ctr" rotWithShape="0">
                    <a:srgbClr val="6E747A">
                      <a:alpha val="43000"/>
                    </a:srgbClr>
                  </a:outerShdw>
                </a:effectLst>
                <a:latin typeface="Calibri"/>
              </a:rPr>
              <a:t>AI Tools/Services</a:t>
            </a:r>
          </a:p>
        </p:txBody>
      </p:sp>
      <p:cxnSp>
        <p:nvCxnSpPr>
          <p:cNvPr id="41" name="Straight Arrow Connector 40">
            <a:extLst>
              <a:ext uri="{FF2B5EF4-FFF2-40B4-BE49-F238E27FC236}">
                <a16:creationId xmlns:a16="http://schemas.microsoft.com/office/drawing/2014/main" id="{4E9E1BDA-D00D-D9CE-191C-E9ED7EC53BB1}"/>
              </a:ext>
            </a:extLst>
          </p:cNvPr>
          <p:cNvCxnSpPr>
            <a:cxnSpLocks/>
          </p:cNvCxnSpPr>
          <p:nvPr/>
        </p:nvCxnSpPr>
        <p:spPr>
          <a:xfrm flipH="1" flipV="1">
            <a:off x="7781632" y="2050066"/>
            <a:ext cx="42724" cy="1398600"/>
          </a:xfrm>
          <a:prstGeom prst="straightConnector1">
            <a:avLst/>
          </a:prstGeom>
          <a:noFill/>
          <a:ln w="9525" cap="flat" cmpd="sng" algn="ctr">
            <a:solidFill>
              <a:srgbClr val="9BBB59"/>
            </a:solidFill>
            <a:prstDash val="solid"/>
            <a:tailEnd type="triangle"/>
          </a:ln>
          <a:effectLst/>
        </p:spPr>
      </p:cxnSp>
      <p:sp>
        <p:nvSpPr>
          <p:cNvPr id="42" name="TextBox 41">
            <a:extLst>
              <a:ext uri="{FF2B5EF4-FFF2-40B4-BE49-F238E27FC236}">
                <a16:creationId xmlns:a16="http://schemas.microsoft.com/office/drawing/2014/main" id="{EE8859E4-CF14-07DF-1FD6-ACEEC717BEE1}"/>
              </a:ext>
            </a:extLst>
          </p:cNvPr>
          <p:cNvSpPr txBox="1"/>
          <p:nvPr/>
        </p:nvSpPr>
        <p:spPr>
          <a:xfrm>
            <a:off x="4580849" y="3865045"/>
            <a:ext cx="949467" cy="507831"/>
          </a:xfrm>
          <a:prstGeom prst="rect">
            <a:avLst/>
          </a:prstGeom>
          <a:noFill/>
        </p:spPr>
        <p:txBody>
          <a:bodyPr wrap="square" rtlCol="0">
            <a:spAutoFit/>
          </a:bodyPr>
          <a:lstStyle/>
          <a:p>
            <a:pPr algn="ctr">
              <a:defRPr/>
            </a:pPr>
            <a:r>
              <a:rPr lang="en-GB" sz="900" b="1" dirty="0">
                <a:solidFill>
                  <a:srgbClr val="1F497D"/>
                </a:solidFill>
                <a:latin typeface="Calibri"/>
              </a:rPr>
              <a:t>AG Decision Search </a:t>
            </a:r>
            <a:endParaRPr lang="id-ID" sz="900" b="1" dirty="0">
              <a:solidFill>
                <a:srgbClr val="1F497D"/>
              </a:solidFill>
              <a:latin typeface="Calibri"/>
            </a:endParaRPr>
          </a:p>
          <a:p>
            <a:pPr algn="ctr">
              <a:defRPr/>
            </a:pPr>
            <a:endParaRPr lang="id-ID" sz="900" b="1" dirty="0">
              <a:solidFill>
                <a:srgbClr val="1F497D"/>
              </a:solidFill>
              <a:latin typeface="Calibri"/>
            </a:endParaRPr>
          </a:p>
        </p:txBody>
      </p:sp>
      <p:cxnSp>
        <p:nvCxnSpPr>
          <p:cNvPr id="45" name="Straight Connector 44">
            <a:extLst>
              <a:ext uri="{FF2B5EF4-FFF2-40B4-BE49-F238E27FC236}">
                <a16:creationId xmlns:a16="http://schemas.microsoft.com/office/drawing/2014/main" id="{5013B761-89E0-1989-7DD8-E3531D690030}"/>
              </a:ext>
            </a:extLst>
          </p:cNvPr>
          <p:cNvCxnSpPr>
            <a:cxnSpLocks/>
          </p:cNvCxnSpPr>
          <p:nvPr/>
        </p:nvCxnSpPr>
        <p:spPr>
          <a:xfrm flipV="1">
            <a:off x="1346955" y="1355758"/>
            <a:ext cx="14391" cy="901580"/>
          </a:xfrm>
          <a:prstGeom prst="line">
            <a:avLst/>
          </a:prstGeom>
          <a:noFill/>
          <a:ln w="9525" cap="flat" cmpd="sng" algn="ctr">
            <a:solidFill>
              <a:srgbClr val="4F81BD"/>
            </a:solidFill>
            <a:prstDash val="dash"/>
            <a:round/>
            <a:headEnd type="none" w="med" len="med"/>
            <a:tailEnd type="none" w="med" len="med"/>
          </a:ln>
          <a:effectLst/>
        </p:spPr>
      </p:cxnSp>
      <p:cxnSp>
        <p:nvCxnSpPr>
          <p:cNvPr id="47" name="Straight Arrow Connector 46">
            <a:extLst>
              <a:ext uri="{FF2B5EF4-FFF2-40B4-BE49-F238E27FC236}">
                <a16:creationId xmlns:a16="http://schemas.microsoft.com/office/drawing/2014/main" id="{8079E3D2-318D-9328-12F7-5B87D95BBD83}"/>
              </a:ext>
            </a:extLst>
          </p:cNvPr>
          <p:cNvCxnSpPr>
            <a:cxnSpLocks/>
            <a:endCxn id="20" idx="2"/>
          </p:cNvCxnSpPr>
          <p:nvPr/>
        </p:nvCxnSpPr>
        <p:spPr>
          <a:xfrm flipV="1">
            <a:off x="2504687" y="1990048"/>
            <a:ext cx="911176" cy="1831757"/>
          </a:xfrm>
          <a:prstGeom prst="straightConnector1">
            <a:avLst/>
          </a:prstGeom>
          <a:noFill/>
          <a:ln w="9525" cap="flat" cmpd="sng" algn="ctr">
            <a:solidFill>
              <a:srgbClr val="1F497D"/>
            </a:solidFill>
            <a:prstDash val="solid"/>
            <a:tailEnd type="triangle"/>
          </a:ln>
          <a:effectLst/>
        </p:spPr>
      </p:cxnSp>
      <p:pic>
        <p:nvPicPr>
          <p:cNvPr id="50" name="Graphic 49" descr="Document outline">
            <a:extLst>
              <a:ext uri="{FF2B5EF4-FFF2-40B4-BE49-F238E27FC236}">
                <a16:creationId xmlns:a16="http://schemas.microsoft.com/office/drawing/2014/main" id="{36ECC3D3-C06B-4234-ACD2-76195BA75A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32497" y="3463486"/>
            <a:ext cx="419293" cy="419293"/>
          </a:xfrm>
          <a:prstGeom prst="rect">
            <a:avLst/>
          </a:prstGeom>
        </p:spPr>
      </p:pic>
      <p:sp>
        <p:nvSpPr>
          <p:cNvPr id="51" name="TextBox 50">
            <a:extLst>
              <a:ext uri="{FF2B5EF4-FFF2-40B4-BE49-F238E27FC236}">
                <a16:creationId xmlns:a16="http://schemas.microsoft.com/office/drawing/2014/main" id="{691F6AB3-8DD0-CE3E-5CD8-5101B324D735}"/>
              </a:ext>
            </a:extLst>
          </p:cNvPr>
          <p:cNvSpPr txBox="1"/>
          <p:nvPr/>
        </p:nvSpPr>
        <p:spPr>
          <a:xfrm>
            <a:off x="7402674" y="3839521"/>
            <a:ext cx="1216870" cy="369332"/>
          </a:xfrm>
          <a:prstGeom prst="rect">
            <a:avLst/>
          </a:prstGeom>
          <a:noFill/>
        </p:spPr>
        <p:txBody>
          <a:bodyPr wrap="square" rtlCol="0">
            <a:spAutoFit/>
          </a:bodyPr>
          <a:lstStyle/>
          <a:p>
            <a:pPr algn="ctr">
              <a:defRPr/>
            </a:pPr>
            <a:r>
              <a:rPr lang="en-GB" sz="900" b="1" dirty="0">
                <a:solidFill>
                  <a:srgbClr val="1F497D"/>
                </a:solidFill>
                <a:latin typeface="Calibri"/>
              </a:rPr>
              <a:t>Similar Oppo Decisions</a:t>
            </a:r>
            <a:endParaRPr lang="id-ID" sz="900" b="1" dirty="0">
              <a:solidFill>
                <a:srgbClr val="1F497D"/>
              </a:solidFill>
              <a:latin typeface="Calibri"/>
            </a:endParaRPr>
          </a:p>
        </p:txBody>
      </p:sp>
      <p:cxnSp>
        <p:nvCxnSpPr>
          <p:cNvPr id="52" name="Straight Arrow Connector 51">
            <a:extLst>
              <a:ext uri="{FF2B5EF4-FFF2-40B4-BE49-F238E27FC236}">
                <a16:creationId xmlns:a16="http://schemas.microsoft.com/office/drawing/2014/main" id="{ABB46BBD-4864-4193-431E-CC9790ECE596}"/>
              </a:ext>
            </a:extLst>
          </p:cNvPr>
          <p:cNvCxnSpPr>
            <a:cxnSpLocks/>
          </p:cNvCxnSpPr>
          <p:nvPr/>
        </p:nvCxnSpPr>
        <p:spPr>
          <a:xfrm flipH="1" flipV="1">
            <a:off x="1438840" y="1405105"/>
            <a:ext cx="940566" cy="2085243"/>
          </a:xfrm>
          <a:prstGeom prst="straightConnector1">
            <a:avLst/>
          </a:prstGeom>
          <a:noFill/>
          <a:ln w="9525" cap="flat" cmpd="sng" algn="ctr">
            <a:solidFill>
              <a:srgbClr val="F79646"/>
            </a:solidFill>
            <a:prstDash val="solid"/>
            <a:tailEnd type="triangle"/>
          </a:ln>
          <a:effectLst/>
        </p:spPr>
      </p:cxnSp>
      <p:cxnSp>
        <p:nvCxnSpPr>
          <p:cNvPr id="53" name="Straight Arrow Connector 52">
            <a:extLst>
              <a:ext uri="{FF2B5EF4-FFF2-40B4-BE49-F238E27FC236}">
                <a16:creationId xmlns:a16="http://schemas.microsoft.com/office/drawing/2014/main" id="{6EE0476E-3738-EC7E-1301-889E94575087}"/>
              </a:ext>
            </a:extLst>
          </p:cNvPr>
          <p:cNvCxnSpPr>
            <a:cxnSpLocks/>
          </p:cNvCxnSpPr>
          <p:nvPr/>
        </p:nvCxnSpPr>
        <p:spPr>
          <a:xfrm flipH="1" flipV="1">
            <a:off x="1722559" y="1462213"/>
            <a:ext cx="1705960" cy="2086066"/>
          </a:xfrm>
          <a:prstGeom prst="straightConnector1">
            <a:avLst/>
          </a:prstGeom>
          <a:noFill/>
          <a:ln w="9525" cap="flat" cmpd="sng" algn="ctr">
            <a:solidFill>
              <a:srgbClr val="F79646"/>
            </a:solidFill>
            <a:prstDash val="solid"/>
            <a:tailEnd type="triangle"/>
          </a:ln>
          <a:effectLst/>
        </p:spPr>
      </p:cxnSp>
      <p:pic>
        <p:nvPicPr>
          <p:cNvPr id="54" name="Graphic 53" descr="Document outline">
            <a:extLst>
              <a:ext uri="{FF2B5EF4-FFF2-40B4-BE49-F238E27FC236}">
                <a16:creationId xmlns:a16="http://schemas.microsoft.com/office/drawing/2014/main" id="{F58BF85B-7336-F3A5-B9C9-1A567798694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45937" y="3502777"/>
            <a:ext cx="419293" cy="419293"/>
          </a:xfrm>
          <a:prstGeom prst="rect">
            <a:avLst/>
          </a:prstGeom>
        </p:spPr>
      </p:pic>
      <p:cxnSp>
        <p:nvCxnSpPr>
          <p:cNvPr id="56" name="Straight Arrow Connector 55">
            <a:extLst>
              <a:ext uri="{FF2B5EF4-FFF2-40B4-BE49-F238E27FC236}">
                <a16:creationId xmlns:a16="http://schemas.microsoft.com/office/drawing/2014/main" id="{BD24458C-FAB5-84E3-2CE8-C7B761369E46}"/>
              </a:ext>
            </a:extLst>
          </p:cNvPr>
          <p:cNvCxnSpPr>
            <a:cxnSpLocks/>
            <a:stCxn id="35" idx="0"/>
          </p:cNvCxnSpPr>
          <p:nvPr/>
        </p:nvCxnSpPr>
        <p:spPr>
          <a:xfrm flipV="1">
            <a:off x="6671746" y="2033070"/>
            <a:ext cx="806757" cy="1434747"/>
          </a:xfrm>
          <a:prstGeom prst="straightConnector1">
            <a:avLst/>
          </a:prstGeom>
          <a:noFill/>
          <a:ln w="9525" cap="flat" cmpd="sng" algn="ctr">
            <a:solidFill>
              <a:srgbClr val="9BBB59"/>
            </a:solidFill>
            <a:prstDash val="solid"/>
            <a:tailEnd type="triangle"/>
          </a:ln>
          <a:effectLst/>
        </p:spPr>
      </p:cxnSp>
      <p:cxnSp>
        <p:nvCxnSpPr>
          <p:cNvPr id="57" name="Straight Arrow Connector 56">
            <a:extLst>
              <a:ext uri="{FF2B5EF4-FFF2-40B4-BE49-F238E27FC236}">
                <a16:creationId xmlns:a16="http://schemas.microsoft.com/office/drawing/2014/main" id="{2D478368-7EE1-E91A-83F9-F3E02A2E45F6}"/>
              </a:ext>
            </a:extLst>
          </p:cNvPr>
          <p:cNvCxnSpPr>
            <a:cxnSpLocks/>
            <a:stCxn id="54" idx="0"/>
            <a:endCxn id="21" idx="2"/>
          </p:cNvCxnSpPr>
          <p:nvPr/>
        </p:nvCxnSpPr>
        <p:spPr>
          <a:xfrm flipV="1">
            <a:off x="5055584" y="1990047"/>
            <a:ext cx="87369" cy="1512730"/>
          </a:xfrm>
          <a:prstGeom prst="straightConnector1">
            <a:avLst/>
          </a:prstGeom>
          <a:noFill/>
          <a:ln w="9525" cap="flat" cmpd="sng" algn="ctr">
            <a:solidFill>
              <a:srgbClr val="1F497D">
                <a:lumMod val="60000"/>
                <a:lumOff val="40000"/>
              </a:srgbClr>
            </a:solidFill>
            <a:prstDash val="solid"/>
            <a:tailEnd type="triangle"/>
          </a:ln>
          <a:effectLst/>
        </p:spPr>
      </p:cxnSp>
      <p:sp>
        <p:nvSpPr>
          <p:cNvPr id="58" name="TextBox 57">
            <a:extLst>
              <a:ext uri="{FF2B5EF4-FFF2-40B4-BE49-F238E27FC236}">
                <a16:creationId xmlns:a16="http://schemas.microsoft.com/office/drawing/2014/main" id="{4E2904F3-D032-D7F0-E12C-20522332A926}"/>
              </a:ext>
            </a:extLst>
          </p:cNvPr>
          <p:cNvSpPr txBox="1"/>
          <p:nvPr/>
        </p:nvSpPr>
        <p:spPr>
          <a:xfrm>
            <a:off x="619679" y="4148643"/>
            <a:ext cx="1285325" cy="553998"/>
          </a:xfrm>
          <a:prstGeom prst="rect">
            <a:avLst/>
          </a:prstGeom>
          <a:noFill/>
        </p:spPr>
        <p:txBody>
          <a:bodyPr wrap="square">
            <a:spAutoFit/>
          </a:bodyPr>
          <a:lstStyle/>
          <a:p>
            <a:r>
              <a:rPr lang="en-GB" sz="600" dirty="0"/>
              <a:t>A chatbot that answers questions about trademark e-filings, with an option for users to switch to a human agent if the response is unsatisfactory</a:t>
            </a:r>
          </a:p>
        </p:txBody>
      </p:sp>
      <p:sp>
        <p:nvSpPr>
          <p:cNvPr id="59" name="TextBox 58">
            <a:extLst>
              <a:ext uri="{FF2B5EF4-FFF2-40B4-BE49-F238E27FC236}">
                <a16:creationId xmlns:a16="http://schemas.microsoft.com/office/drawing/2014/main" id="{ADCEDA52-BDBD-7DCA-17B5-BE9FD6F13323}"/>
              </a:ext>
            </a:extLst>
          </p:cNvPr>
          <p:cNvSpPr txBox="1"/>
          <p:nvPr/>
        </p:nvSpPr>
        <p:spPr>
          <a:xfrm>
            <a:off x="1854635" y="4138624"/>
            <a:ext cx="1285325" cy="553998"/>
          </a:xfrm>
          <a:prstGeom prst="rect">
            <a:avLst/>
          </a:prstGeom>
          <a:noFill/>
        </p:spPr>
        <p:txBody>
          <a:bodyPr wrap="square">
            <a:spAutoFit/>
          </a:bodyPr>
          <a:lstStyle/>
          <a:p>
            <a:r>
              <a:rPr lang="en-GB" sz="600" dirty="0"/>
              <a:t>AI based semantic search to find a suitable match in  Harmonised database. It Is available to our users through trademark </a:t>
            </a:r>
            <a:r>
              <a:rPr lang="en-GB" sz="600" dirty="0" err="1"/>
              <a:t>eFiling</a:t>
            </a:r>
            <a:r>
              <a:rPr lang="en-GB" sz="600" dirty="0"/>
              <a:t> applications </a:t>
            </a:r>
          </a:p>
        </p:txBody>
      </p:sp>
      <p:sp>
        <p:nvSpPr>
          <p:cNvPr id="61" name="TextBox 60">
            <a:extLst>
              <a:ext uri="{FF2B5EF4-FFF2-40B4-BE49-F238E27FC236}">
                <a16:creationId xmlns:a16="http://schemas.microsoft.com/office/drawing/2014/main" id="{FB6A6026-E95B-CDC8-F24B-49CC9A375CA9}"/>
              </a:ext>
            </a:extLst>
          </p:cNvPr>
          <p:cNvSpPr txBox="1"/>
          <p:nvPr/>
        </p:nvSpPr>
        <p:spPr>
          <a:xfrm>
            <a:off x="2949166" y="4157199"/>
            <a:ext cx="1285325" cy="553998"/>
          </a:xfrm>
          <a:prstGeom prst="rect">
            <a:avLst/>
          </a:prstGeom>
          <a:noFill/>
        </p:spPr>
        <p:txBody>
          <a:bodyPr wrap="square">
            <a:spAutoFit/>
          </a:bodyPr>
          <a:lstStyle/>
          <a:p>
            <a:r>
              <a:rPr lang="en-GB" sz="600" dirty="0"/>
              <a:t>Users can utilize image search functionality to find visually similar designs by providing an image as input in </a:t>
            </a:r>
            <a:r>
              <a:rPr lang="en-GB" sz="600" dirty="0" err="1"/>
              <a:t>TMview</a:t>
            </a:r>
            <a:r>
              <a:rPr lang="en-GB" sz="600" dirty="0"/>
              <a:t>, </a:t>
            </a:r>
            <a:r>
              <a:rPr lang="en-GB" sz="600" dirty="0" err="1"/>
              <a:t>DesignView</a:t>
            </a:r>
            <a:r>
              <a:rPr lang="en-GB" sz="600" dirty="0"/>
              <a:t> and </a:t>
            </a:r>
            <a:r>
              <a:rPr lang="en-GB" sz="600" dirty="0" err="1"/>
              <a:t>eSearch</a:t>
            </a:r>
            <a:r>
              <a:rPr lang="en-GB" sz="600" dirty="0"/>
              <a:t> plus.</a:t>
            </a:r>
          </a:p>
        </p:txBody>
      </p:sp>
      <p:sp>
        <p:nvSpPr>
          <p:cNvPr id="65" name="TextBox 64">
            <a:extLst>
              <a:ext uri="{FF2B5EF4-FFF2-40B4-BE49-F238E27FC236}">
                <a16:creationId xmlns:a16="http://schemas.microsoft.com/office/drawing/2014/main" id="{8E6C8E98-B15E-FF1E-024B-CD11D7D0C3C8}"/>
              </a:ext>
            </a:extLst>
          </p:cNvPr>
          <p:cNvSpPr txBox="1"/>
          <p:nvPr/>
        </p:nvSpPr>
        <p:spPr>
          <a:xfrm>
            <a:off x="4269870" y="4147616"/>
            <a:ext cx="1677567" cy="830997"/>
          </a:xfrm>
          <a:prstGeom prst="rect">
            <a:avLst/>
          </a:prstGeom>
          <a:noFill/>
        </p:spPr>
        <p:txBody>
          <a:bodyPr wrap="square">
            <a:spAutoFit/>
          </a:bodyPr>
          <a:lstStyle/>
          <a:p>
            <a:r>
              <a:rPr lang="en-GB" sz="600" dirty="0"/>
              <a:t>Service to find EUTMs with similar verbal element ( text and phonetic) and Visual similarities for Absolute ground examination in all EU languages. This service helps absolute ground examiners make informed decisions based on relevant historical cases. The outcome of the tool is presented to examiner for review.</a:t>
            </a:r>
          </a:p>
        </p:txBody>
      </p:sp>
      <p:sp>
        <p:nvSpPr>
          <p:cNvPr id="70" name="TextBox 69">
            <a:extLst>
              <a:ext uri="{FF2B5EF4-FFF2-40B4-BE49-F238E27FC236}">
                <a16:creationId xmlns:a16="http://schemas.microsoft.com/office/drawing/2014/main" id="{7723E0EA-75FE-95A9-2672-41837666E908}"/>
              </a:ext>
            </a:extLst>
          </p:cNvPr>
          <p:cNvSpPr txBox="1"/>
          <p:nvPr/>
        </p:nvSpPr>
        <p:spPr>
          <a:xfrm>
            <a:off x="5876674" y="4108288"/>
            <a:ext cx="1677567" cy="923330"/>
          </a:xfrm>
          <a:prstGeom prst="rect">
            <a:avLst/>
          </a:prstGeom>
          <a:noFill/>
        </p:spPr>
        <p:txBody>
          <a:bodyPr wrap="square">
            <a:spAutoFit/>
          </a:bodyPr>
          <a:lstStyle/>
          <a:p>
            <a:r>
              <a:rPr lang="en-GB" sz="600" dirty="0"/>
              <a:t>The capability supports relative ground examiners by identifying assessments contained in past decisions that are considered relevant for the particular comparison of goods and services faced during a decision drafting process. The results are presented to the examiner for review, who will be able to proceed by making informed decisions. </a:t>
            </a:r>
          </a:p>
        </p:txBody>
      </p:sp>
      <p:sp>
        <p:nvSpPr>
          <p:cNvPr id="71" name="TextBox 70">
            <a:extLst>
              <a:ext uri="{FF2B5EF4-FFF2-40B4-BE49-F238E27FC236}">
                <a16:creationId xmlns:a16="http://schemas.microsoft.com/office/drawing/2014/main" id="{F780B0C9-C6B4-12F8-A2EE-CCF64513D1F4}"/>
              </a:ext>
            </a:extLst>
          </p:cNvPr>
          <p:cNvSpPr txBox="1"/>
          <p:nvPr/>
        </p:nvSpPr>
        <p:spPr>
          <a:xfrm>
            <a:off x="7443475" y="4128979"/>
            <a:ext cx="1677567" cy="923330"/>
          </a:xfrm>
          <a:prstGeom prst="rect">
            <a:avLst/>
          </a:prstGeom>
          <a:noFill/>
        </p:spPr>
        <p:txBody>
          <a:bodyPr wrap="square">
            <a:spAutoFit/>
          </a:bodyPr>
          <a:lstStyle/>
          <a:p>
            <a:r>
              <a:rPr lang="en-GB" sz="600" dirty="0"/>
              <a:t>The service supports relative grounds examiners during their decision drafting process by identifying office practice (past decisions) considered relevant for concerning confronted signs that present text, phonetic and visual similarities with the ones involved in the case of reference. The outcome of the tool is presented to examiner for review.</a:t>
            </a:r>
          </a:p>
        </p:txBody>
      </p:sp>
      <p:sp>
        <p:nvSpPr>
          <p:cNvPr id="3" name="TextBox 2">
            <a:extLst>
              <a:ext uri="{FF2B5EF4-FFF2-40B4-BE49-F238E27FC236}">
                <a16:creationId xmlns:a16="http://schemas.microsoft.com/office/drawing/2014/main" id="{8D103B01-1527-DA7F-E2E8-9DEC5AF155E7}"/>
              </a:ext>
            </a:extLst>
          </p:cNvPr>
          <p:cNvSpPr txBox="1"/>
          <p:nvPr/>
        </p:nvSpPr>
        <p:spPr>
          <a:xfrm>
            <a:off x="6876650" y="243498"/>
            <a:ext cx="2811215" cy="369332"/>
          </a:xfrm>
          <a:prstGeom prst="rect">
            <a:avLst/>
          </a:prstGeom>
          <a:noFill/>
        </p:spPr>
        <p:txBody>
          <a:bodyPr wrap="square" rtlCol="0">
            <a:spAutoFit/>
          </a:bodyPr>
          <a:lstStyle/>
          <a:p>
            <a:r>
              <a:rPr lang="en-US" dirty="0">
                <a:solidFill>
                  <a:schemeClr val="tx2"/>
                </a:solidFill>
              </a:rPr>
              <a:t>Current usage of AI</a:t>
            </a:r>
          </a:p>
        </p:txBody>
      </p:sp>
      <p:sp>
        <p:nvSpPr>
          <p:cNvPr id="43" name="TextBox 42">
            <a:extLst>
              <a:ext uri="{FF2B5EF4-FFF2-40B4-BE49-F238E27FC236}">
                <a16:creationId xmlns:a16="http://schemas.microsoft.com/office/drawing/2014/main" id="{374B91E2-1A06-B3A0-7ACA-83D874D5ABE0}"/>
              </a:ext>
            </a:extLst>
          </p:cNvPr>
          <p:cNvSpPr txBox="1"/>
          <p:nvPr/>
        </p:nvSpPr>
        <p:spPr>
          <a:xfrm>
            <a:off x="1637987" y="170023"/>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AI and EUIPO</a:t>
            </a:r>
          </a:p>
        </p:txBody>
      </p:sp>
    </p:spTree>
    <p:extLst>
      <p:ext uri="{BB962C8B-B14F-4D97-AF65-F5344CB8AC3E}">
        <p14:creationId xmlns:p14="http://schemas.microsoft.com/office/powerpoint/2010/main" val="19704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D244C-3FA1-7057-3351-237C71CCEDC6}"/>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32C35291-3376-19B6-8D9D-D025ECC19985}"/>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en-US" sz="2400" b="1" i="1" dirty="0">
                <a:solidFill>
                  <a:schemeClr val="tx2"/>
                </a:solidFill>
                <a:latin typeface="Raleway" panose="020B0003030101060003" pitchFamily="34" charset="0"/>
              </a:rPr>
              <a:t>Redefine how G&amp;S are managed by the Office,</a:t>
            </a:r>
          </a:p>
          <a:p>
            <a:pPr marL="0" indent="0">
              <a:buNone/>
            </a:pPr>
            <a:r>
              <a:rPr lang="en-US" sz="2400" b="1" i="1" dirty="0">
                <a:solidFill>
                  <a:schemeClr val="tx2"/>
                </a:solidFill>
                <a:latin typeface="Raleway" panose="020B0003030101060003" pitchFamily="34" charset="0"/>
              </a:rPr>
              <a:t>by Users and by the EUIPN community.</a:t>
            </a:r>
          </a:p>
          <a:p>
            <a:pPr marL="0" indent="0">
              <a:buNone/>
            </a:pPr>
            <a:endParaRPr lang="en-US" sz="2400" b="1" dirty="0">
              <a:solidFill>
                <a:schemeClr val="tx2"/>
              </a:solidFill>
              <a:latin typeface="Raleway" panose="020B0003030101060003" pitchFamily="34" charset="0"/>
            </a:endParaRPr>
          </a:p>
          <a:p>
            <a:pPr marL="0" indent="0">
              <a:buNone/>
            </a:pPr>
            <a:r>
              <a:rPr lang="en-US" sz="2400" b="1" dirty="0">
                <a:solidFill>
                  <a:schemeClr val="tx2"/>
                </a:solidFill>
                <a:latin typeface="Raleway" panose="020B0003030101060003" pitchFamily="34" charset="0"/>
              </a:rPr>
              <a:t>		</a:t>
            </a:r>
            <a:r>
              <a:rPr lang="en-US" sz="2400" dirty="0">
                <a:solidFill>
                  <a:schemeClr val="tx2"/>
                </a:solidFill>
                <a:latin typeface="Raleway" panose="020B0003030101060003" pitchFamily="34" charset="0"/>
              </a:rPr>
              <a:t>To be achieved by:</a:t>
            </a:r>
          </a:p>
          <a:p>
            <a:pPr lvl="5">
              <a:buFont typeface="Wingdings" panose="05000000000000000000" pitchFamily="2" charset="2"/>
              <a:buChar char="ü"/>
            </a:pPr>
            <a:r>
              <a:rPr lang="en-US" sz="2400" i="1" dirty="0">
                <a:solidFill>
                  <a:schemeClr val="tx2"/>
                </a:solidFill>
                <a:latin typeface="Raleway" panose="020B0003030101060003" pitchFamily="34" charset="0"/>
              </a:rPr>
              <a:t>Leveraging Data and technology</a:t>
            </a:r>
          </a:p>
          <a:p>
            <a:pPr lvl="5">
              <a:buFont typeface="Wingdings" panose="05000000000000000000" pitchFamily="2" charset="2"/>
              <a:buChar char="ü"/>
            </a:pPr>
            <a:r>
              <a:rPr lang="en-US" sz="2400" i="1" dirty="0">
                <a:solidFill>
                  <a:schemeClr val="tx2"/>
                </a:solidFill>
                <a:latin typeface="Raleway" panose="020B0003030101060003" pitchFamily="34" charset="0"/>
              </a:rPr>
              <a:t>Transforming User Experience</a:t>
            </a:r>
          </a:p>
          <a:p>
            <a:pPr lvl="5">
              <a:buFont typeface="Wingdings" panose="05000000000000000000" pitchFamily="2" charset="2"/>
              <a:buChar char="ü"/>
            </a:pPr>
            <a:r>
              <a:rPr lang="en-US" sz="2400" i="1" dirty="0">
                <a:solidFill>
                  <a:schemeClr val="tx2"/>
                </a:solidFill>
                <a:latin typeface="Raleway" panose="020B0003030101060003" pitchFamily="34" charset="0"/>
              </a:rPr>
              <a:t>Reengineering Working Methods</a:t>
            </a: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8C61F40F-625B-39F9-F16E-B8239EA8A647}"/>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t-EE" sz="2400" dirty="0">
                <a:solidFill>
                  <a:schemeClr val="bg1"/>
                </a:solidFill>
                <a:latin typeface="Arial" panose="020B0604020202020204" pitchFamily="34" charset="0"/>
                <a:cs typeface="Arial" panose="020B0604020202020204" pitchFamily="34" charset="0"/>
              </a:rPr>
              <a:t>AI and Classification </a:t>
            </a:r>
            <a:endParaRPr lang="en-US" sz="24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45C34FA-25A9-6C8B-AC41-4191F45D1D05}"/>
              </a:ext>
            </a:extLst>
          </p:cNvPr>
          <p:cNvPicPr>
            <a:picLocks noChangeAspect="1"/>
          </p:cNvPicPr>
          <p:nvPr/>
        </p:nvPicPr>
        <p:blipFill>
          <a:blip r:embed="rId3"/>
          <a:stretch>
            <a:fillRect/>
          </a:stretch>
        </p:blipFill>
        <p:spPr>
          <a:xfrm>
            <a:off x="6726083" y="618107"/>
            <a:ext cx="2417917" cy="1677430"/>
          </a:xfrm>
          <a:prstGeom prst="rect">
            <a:avLst/>
          </a:prstGeom>
        </p:spPr>
      </p:pic>
    </p:spTree>
    <p:extLst>
      <p:ext uri="{BB962C8B-B14F-4D97-AF65-F5344CB8AC3E}">
        <p14:creationId xmlns:p14="http://schemas.microsoft.com/office/powerpoint/2010/main" val="81781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14247-59F1-3AC3-C464-369CA21D0F6E}"/>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5E70566C-5D8C-D690-ED12-DBB1B3F81A2F}"/>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err="1">
                <a:solidFill>
                  <a:srgbClr val="024DA1"/>
                </a:solidFill>
                <a:latin typeface="Arial"/>
                <a:ea typeface="Open Sans Semibold" panose="020B0706030804020204" pitchFamily="34" charset="0"/>
                <a:cs typeface="Arial"/>
              </a:rPr>
              <a:t>Several</a:t>
            </a:r>
            <a:r>
              <a:rPr lang="de-DE" altLang="de-DE" sz="2200" spc="-150" dirty="0">
                <a:solidFill>
                  <a:srgbClr val="024DA1"/>
                </a:solidFill>
                <a:latin typeface="Arial"/>
                <a:ea typeface="Open Sans Semibold" panose="020B0706030804020204" pitchFamily="34" charset="0"/>
                <a:cs typeface="Arial"/>
              </a:rPr>
              <a:t> </a:t>
            </a:r>
            <a:r>
              <a:rPr lang="de-DE" altLang="de-DE" sz="2200" spc="-150" dirty="0" err="1">
                <a:solidFill>
                  <a:srgbClr val="024DA1"/>
                </a:solidFill>
                <a:latin typeface="Arial"/>
                <a:ea typeface="Open Sans Semibold" panose="020B0706030804020204" pitchFamily="34" charset="0"/>
                <a:cs typeface="Arial"/>
              </a:rPr>
              <a:t>benefits</a:t>
            </a:r>
            <a:r>
              <a:rPr lang="de-DE" altLang="de-DE" sz="2200" spc="-150" dirty="0">
                <a:solidFill>
                  <a:srgbClr val="024DA1"/>
                </a:solidFill>
                <a:latin typeface="Arial"/>
                <a:ea typeface="Open Sans Semibold" panose="020B0706030804020204" pitchFamily="34" charset="0"/>
                <a:cs typeface="Arial"/>
              </a:rPr>
              <a:t> for Users: </a:t>
            </a: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lvl="1">
              <a:spcAft>
                <a:spcPts val="600"/>
              </a:spcAft>
              <a:buFont typeface="Wingdings" panose="05000000000000000000" pitchFamily="2" charset="2"/>
              <a:buChar char="ü"/>
              <a:defRPr/>
            </a:pPr>
            <a:r>
              <a:rPr lang="de-DE" altLang="de-DE" sz="2000" i="1" spc="-150" dirty="0" err="1">
                <a:solidFill>
                  <a:srgbClr val="024DA1"/>
                </a:solidFill>
                <a:latin typeface="Arial"/>
                <a:ea typeface="Open Sans Semibold" panose="020B0706030804020204" pitchFamily="34" charset="0"/>
                <a:cs typeface="Arial"/>
              </a:rPr>
              <a:t>Increased</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predictability</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thanks</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to</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data</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sharing</a:t>
            </a:r>
            <a:endParaRPr lang="de-DE" altLang="de-DE" sz="2000" i="1" spc="-150" dirty="0">
              <a:solidFill>
                <a:srgbClr val="024DA1"/>
              </a:solidFill>
              <a:latin typeface="Arial"/>
              <a:ea typeface="Open Sans Semibold" panose="020B0706030804020204" pitchFamily="34" charset="0"/>
              <a:cs typeface="Arial"/>
            </a:endParaRPr>
          </a:p>
          <a:p>
            <a:pPr lvl="1">
              <a:spcAft>
                <a:spcPts val="600"/>
              </a:spcAft>
              <a:buFont typeface="Wingdings" panose="05000000000000000000" pitchFamily="2" charset="2"/>
              <a:buChar char="ü"/>
              <a:defRPr/>
            </a:pPr>
            <a:r>
              <a:rPr lang="de-DE" altLang="de-DE" sz="2000" i="1" spc="-150" dirty="0" err="1">
                <a:solidFill>
                  <a:srgbClr val="024DA1"/>
                </a:solidFill>
                <a:latin typeface="Arial"/>
                <a:ea typeface="Open Sans Semibold" panose="020B0706030804020204" pitchFamily="34" charset="0"/>
                <a:cs typeface="Arial"/>
              </a:rPr>
              <a:t>Better</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guidance</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thanks</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to</a:t>
            </a:r>
            <a:r>
              <a:rPr lang="de-DE" altLang="de-DE" sz="2000" i="1" spc="-150" dirty="0">
                <a:solidFill>
                  <a:srgbClr val="024DA1"/>
                </a:solidFill>
                <a:latin typeface="Arial"/>
                <a:ea typeface="Open Sans Semibold" panose="020B0706030804020204" pitchFamily="34" charset="0"/>
                <a:cs typeface="Arial"/>
              </a:rPr>
              <a:t> Classification </a:t>
            </a:r>
            <a:r>
              <a:rPr lang="de-DE" altLang="de-DE" sz="2000" i="1" spc="-150" dirty="0" err="1">
                <a:solidFill>
                  <a:srgbClr val="024DA1"/>
                </a:solidFill>
                <a:latin typeface="Arial"/>
                <a:ea typeface="Open Sans Semibold" panose="020B0706030804020204" pitchFamily="34" charset="0"/>
                <a:cs typeface="Arial"/>
              </a:rPr>
              <a:t>Pre-assessment</a:t>
            </a:r>
            <a:r>
              <a:rPr lang="de-DE" altLang="de-DE" sz="2000" i="1" spc="-150" dirty="0">
                <a:solidFill>
                  <a:srgbClr val="024DA1"/>
                </a:solidFill>
                <a:latin typeface="Arial"/>
                <a:ea typeface="Open Sans Semibold" panose="020B0706030804020204" pitchFamily="34" charset="0"/>
                <a:cs typeface="Arial"/>
              </a:rPr>
              <a:t> </a:t>
            </a:r>
          </a:p>
          <a:p>
            <a:pPr lvl="1">
              <a:spcAft>
                <a:spcPts val="600"/>
              </a:spcAft>
              <a:buFont typeface="Wingdings" panose="05000000000000000000" pitchFamily="2" charset="2"/>
              <a:buChar char="ü"/>
              <a:defRPr/>
            </a:pPr>
            <a:r>
              <a:rPr lang="de-DE" altLang="de-DE" sz="2000" i="1" spc="-150" dirty="0" err="1">
                <a:solidFill>
                  <a:srgbClr val="024DA1"/>
                </a:solidFill>
                <a:latin typeface="Arial"/>
                <a:ea typeface="Open Sans Semibold" panose="020B0706030804020204" pitchFamily="34" charset="0"/>
                <a:cs typeface="Arial"/>
              </a:rPr>
              <a:t>TMclass</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integration</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with</a:t>
            </a:r>
            <a:r>
              <a:rPr lang="de-DE" altLang="de-DE" sz="2000" i="1" spc="-150" dirty="0">
                <a:solidFill>
                  <a:srgbClr val="024DA1"/>
                </a:solidFill>
                <a:latin typeface="Arial"/>
                <a:ea typeface="Open Sans Semibold" panose="020B0706030804020204" pitchFamily="34" charset="0"/>
                <a:cs typeface="Arial"/>
              </a:rPr>
              <a:t> EUTM </a:t>
            </a:r>
            <a:r>
              <a:rPr lang="de-DE" altLang="de-DE" sz="2000" i="1" spc="-150" dirty="0" err="1">
                <a:solidFill>
                  <a:srgbClr val="024DA1"/>
                </a:solidFill>
                <a:latin typeface="Arial"/>
                <a:ea typeface="Open Sans Semibold" panose="020B0706030804020204" pitchFamily="34" charset="0"/>
                <a:cs typeface="Arial"/>
              </a:rPr>
              <a:t>filing</a:t>
            </a:r>
            <a:r>
              <a:rPr lang="de-DE" altLang="de-DE" sz="2000" i="1" spc="-150" dirty="0">
                <a:solidFill>
                  <a:srgbClr val="024DA1"/>
                </a:solidFill>
                <a:latin typeface="Arial"/>
                <a:ea typeface="Open Sans Semibold" panose="020B0706030804020204" pitchFamily="34" charset="0"/>
                <a:cs typeface="Arial"/>
              </a:rPr>
              <a:t>, Easy </a:t>
            </a:r>
            <a:r>
              <a:rPr lang="de-DE" altLang="de-DE" sz="2000" i="1" spc="-150" dirty="0" err="1">
                <a:solidFill>
                  <a:srgbClr val="024DA1"/>
                </a:solidFill>
                <a:latin typeface="Arial"/>
                <a:ea typeface="Open Sans Semibold" panose="020B0706030804020204" pitchFamily="34" charset="0"/>
                <a:cs typeface="Arial"/>
              </a:rPr>
              <a:t>Filing</a:t>
            </a:r>
            <a:r>
              <a:rPr lang="de-DE" altLang="de-DE" sz="2000" i="1" spc="-150" dirty="0">
                <a:solidFill>
                  <a:srgbClr val="024DA1"/>
                </a:solidFill>
                <a:latin typeface="Arial"/>
                <a:ea typeface="Open Sans Semibold" panose="020B0706030804020204" pitchFamily="34" charset="0"/>
                <a:cs typeface="Arial"/>
              </a:rPr>
              <a:t> and User Area</a:t>
            </a:r>
          </a:p>
          <a:p>
            <a:pPr lvl="1">
              <a:spcAft>
                <a:spcPts val="600"/>
              </a:spcAft>
              <a:buFont typeface="Wingdings" panose="05000000000000000000" pitchFamily="2" charset="2"/>
              <a:buChar char="ü"/>
              <a:defRPr/>
            </a:pPr>
            <a:r>
              <a:rPr lang="de-DE" altLang="de-DE" sz="2000" i="1" spc="-150" dirty="0" err="1">
                <a:solidFill>
                  <a:srgbClr val="024DA1"/>
                </a:solidFill>
                <a:latin typeface="Arial"/>
                <a:ea typeface="Open Sans Semibold" panose="020B0706030804020204" pitchFamily="34" charset="0"/>
                <a:cs typeface="Arial"/>
              </a:rPr>
              <a:t>Improved</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search</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functionalities</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of</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TMClass</a:t>
            </a:r>
            <a:endParaRPr lang="de-DE" altLang="de-DE" sz="2000" i="1" spc="-150" dirty="0">
              <a:solidFill>
                <a:srgbClr val="024DA1"/>
              </a:solidFill>
              <a:latin typeface="Arial"/>
              <a:ea typeface="Open Sans Semibold" panose="020B0706030804020204" pitchFamily="34" charset="0"/>
              <a:cs typeface="Arial"/>
            </a:endParaRPr>
          </a:p>
          <a:p>
            <a:pPr lvl="1">
              <a:spcAft>
                <a:spcPts val="600"/>
              </a:spcAft>
              <a:buFont typeface="Wingdings" panose="05000000000000000000" pitchFamily="2" charset="2"/>
              <a:buChar char="ü"/>
              <a:defRPr/>
            </a:pPr>
            <a:r>
              <a:rPr lang="de-DE" altLang="de-DE" sz="2000" i="1" spc="-150" dirty="0">
                <a:solidFill>
                  <a:srgbClr val="024DA1"/>
                </a:solidFill>
                <a:latin typeface="Arial"/>
                <a:ea typeface="Open Sans Semibold" panose="020B0706030804020204" pitchFamily="34" charset="0"/>
                <a:cs typeface="Arial"/>
              </a:rPr>
              <a:t>More agile </a:t>
            </a:r>
            <a:r>
              <a:rPr lang="de-DE" altLang="de-DE" sz="2000" i="1" spc="-150" dirty="0" err="1">
                <a:solidFill>
                  <a:srgbClr val="024DA1"/>
                </a:solidFill>
                <a:latin typeface="Arial"/>
                <a:ea typeface="Open Sans Semibold" panose="020B0706030804020204" pitchFamily="34" charset="0"/>
                <a:cs typeface="Arial"/>
              </a:rPr>
              <a:t>mechanism</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to</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interact</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with</a:t>
            </a:r>
            <a:r>
              <a:rPr lang="de-DE" altLang="de-DE" sz="2000" i="1" spc="-150" dirty="0">
                <a:solidFill>
                  <a:srgbClr val="024DA1"/>
                </a:solidFill>
                <a:latin typeface="Arial"/>
                <a:ea typeface="Open Sans Semibold" panose="020B0706030804020204" pitchFamily="34" charset="0"/>
                <a:cs typeface="Arial"/>
              </a:rPr>
              <a:t> </a:t>
            </a:r>
            <a:r>
              <a:rPr lang="de-DE" altLang="de-DE" sz="2000" i="1" spc="-150" dirty="0" err="1">
                <a:solidFill>
                  <a:srgbClr val="024DA1"/>
                </a:solidFill>
                <a:latin typeface="Arial"/>
                <a:ea typeface="Open Sans Semibold" panose="020B0706030804020204" pitchFamily="34" charset="0"/>
                <a:cs typeface="Arial"/>
              </a:rPr>
              <a:t>Examiners</a:t>
            </a:r>
            <a:endParaRPr lang="de-DE" altLang="de-DE" sz="20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3216DDA4-8EFE-EDB5-2090-C74DC8B7D664}"/>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t-EE" sz="2400" dirty="0">
                <a:solidFill>
                  <a:schemeClr val="bg1"/>
                </a:solidFill>
                <a:latin typeface="Arial" panose="020B0604020202020204" pitchFamily="34" charset="0"/>
                <a:cs typeface="Arial" panose="020B0604020202020204" pitchFamily="34" charset="0"/>
              </a:rPr>
              <a:t>AI and </a:t>
            </a:r>
            <a:r>
              <a:rPr lang="de-DE" sz="2400" dirty="0">
                <a:solidFill>
                  <a:schemeClr val="bg1"/>
                </a:solidFill>
                <a:latin typeface="Arial" panose="020B0604020202020204" pitchFamily="34" charset="0"/>
                <a:cs typeface="Arial" panose="020B0604020202020204" pitchFamily="34" charset="0"/>
              </a:rPr>
              <a:t>Users</a:t>
            </a:r>
            <a:r>
              <a:rPr lang="et-EE" sz="2400"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4B58AF-2851-A1AA-CA4D-2E0A7E8351FD}"/>
              </a:ext>
            </a:extLst>
          </p:cNvPr>
          <p:cNvPicPr>
            <a:picLocks noChangeAspect="1"/>
          </p:cNvPicPr>
          <p:nvPr/>
        </p:nvPicPr>
        <p:blipFill>
          <a:blip r:embed="rId3"/>
          <a:stretch>
            <a:fillRect/>
          </a:stretch>
        </p:blipFill>
        <p:spPr>
          <a:xfrm>
            <a:off x="6862364" y="669235"/>
            <a:ext cx="2281636" cy="1278667"/>
          </a:xfrm>
          <a:prstGeom prst="rect">
            <a:avLst/>
          </a:prstGeom>
        </p:spPr>
      </p:pic>
    </p:spTree>
    <p:extLst>
      <p:ext uri="{BB962C8B-B14F-4D97-AF65-F5344CB8AC3E}">
        <p14:creationId xmlns:p14="http://schemas.microsoft.com/office/powerpoint/2010/main" val="351179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0096-FC19-FAF8-1ECF-C624B2319DFA}"/>
            </a:ext>
          </a:extLst>
        </p:cNvPr>
        <p:cNvGrpSpPr/>
        <p:nvPr/>
      </p:nvGrpSpPr>
      <p:grpSpPr>
        <a:xfrm>
          <a:off x="0" y="0"/>
          <a:ext cx="0" cy="0"/>
          <a:chOff x="0" y="0"/>
          <a:chExt cx="0" cy="0"/>
        </a:xfrm>
      </p:grpSpPr>
      <p:sp>
        <p:nvSpPr>
          <p:cNvPr id="71684" name="Rectangle 3">
            <a:extLst>
              <a:ext uri="{FF2B5EF4-FFF2-40B4-BE49-F238E27FC236}">
                <a16:creationId xmlns:a16="http://schemas.microsoft.com/office/drawing/2014/main" id="{E1A47BCC-F35A-8E58-D546-7F9F5812399E}"/>
              </a:ext>
            </a:extLst>
          </p:cNvPr>
          <p:cNvSpPr>
            <a:spLocks noGrp="1" noChangeArrowheads="1"/>
          </p:cNvSpPr>
          <p:nvPr>
            <p:ph type="body" idx="1"/>
          </p:nvPr>
        </p:nvSpPr>
        <p:spPr>
          <a:xfrm>
            <a:off x="0" y="669235"/>
            <a:ext cx="9144000" cy="447426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r>
              <a:rPr lang="de-DE" altLang="de-DE" sz="3600" spc="-150" dirty="0">
                <a:solidFill>
                  <a:srgbClr val="024DA1"/>
                </a:solidFill>
                <a:latin typeface="Arial"/>
                <a:ea typeface="Open Sans Semibold" panose="020B0706030804020204" pitchFamily="34" charset="0"/>
                <a:cs typeface="Arial"/>
              </a:rPr>
              <a:t>WHEN???</a:t>
            </a:r>
          </a:p>
          <a:p>
            <a:pPr marL="0" indent="0">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7E574CD6-BD1F-9A8F-9B33-C7537D60BB27}"/>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t-EE" sz="2400" dirty="0">
                <a:solidFill>
                  <a:schemeClr val="bg1"/>
                </a:solidFill>
                <a:latin typeface="Arial" panose="020B0604020202020204" pitchFamily="34" charset="0"/>
                <a:cs typeface="Arial" panose="020B0604020202020204" pitchFamily="34" charset="0"/>
              </a:rPr>
              <a:t>AI and </a:t>
            </a:r>
            <a:r>
              <a:rPr lang="de-DE" sz="2400" dirty="0">
                <a:solidFill>
                  <a:schemeClr val="bg1"/>
                </a:solidFill>
                <a:latin typeface="Arial" panose="020B0604020202020204" pitchFamily="34" charset="0"/>
                <a:cs typeface="Arial" panose="020B0604020202020204" pitchFamily="34" charset="0"/>
              </a:rPr>
              <a:t>Users</a:t>
            </a:r>
            <a:r>
              <a:rPr lang="et-EE" sz="2400"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F9A8A18-3087-7B0E-D4E5-1FDFC298A461}"/>
              </a:ext>
            </a:extLst>
          </p:cNvPr>
          <p:cNvPicPr>
            <a:picLocks noChangeAspect="1"/>
          </p:cNvPicPr>
          <p:nvPr/>
        </p:nvPicPr>
        <p:blipFill>
          <a:blip r:embed="rId3"/>
          <a:stretch>
            <a:fillRect/>
          </a:stretch>
        </p:blipFill>
        <p:spPr>
          <a:xfrm>
            <a:off x="3114619" y="2182680"/>
            <a:ext cx="2458996" cy="2143125"/>
          </a:xfrm>
          <a:prstGeom prst="rect">
            <a:avLst/>
          </a:prstGeom>
        </p:spPr>
      </p:pic>
    </p:spTree>
    <p:extLst>
      <p:ext uri="{BB962C8B-B14F-4D97-AF65-F5344CB8AC3E}">
        <p14:creationId xmlns:p14="http://schemas.microsoft.com/office/powerpoint/2010/main" val="319220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884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45843906"/>
              </p:ext>
            </p:extLst>
          </p:nvPr>
        </p:nvGraphicFramePr>
        <p:xfrm>
          <a:off x="629130" y="1817996"/>
          <a:ext cx="8064896" cy="1546860"/>
        </p:xfrm>
        <a:graphic>
          <a:graphicData uri="http://schemas.openxmlformats.org/drawingml/2006/table">
            <a:tbl>
              <a:tblPr firstRow="1" bandRow="1">
                <a:tableStyleId>{5C22544A-7EE6-4342-B048-85BDC9FD1C3A}</a:tableStyleId>
              </a:tblPr>
              <a:tblGrid>
                <a:gridCol w="1816422">
                  <a:extLst>
                    <a:ext uri="{9D8B030D-6E8A-4147-A177-3AD203B41FA5}">
                      <a16:colId xmlns:a16="http://schemas.microsoft.com/office/drawing/2014/main" val="20000"/>
                    </a:ext>
                  </a:extLst>
                </a:gridCol>
                <a:gridCol w="653910">
                  <a:extLst>
                    <a:ext uri="{9D8B030D-6E8A-4147-A177-3AD203B41FA5}">
                      <a16:colId xmlns:a16="http://schemas.microsoft.com/office/drawing/2014/main" val="20001"/>
                    </a:ext>
                  </a:extLst>
                </a:gridCol>
                <a:gridCol w="2368606">
                  <a:extLst>
                    <a:ext uri="{9D8B030D-6E8A-4147-A177-3AD203B41FA5}">
                      <a16:colId xmlns:a16="http://schemas.microsoft.com/office/drawing/2014/main" val="20002"/>
                    </a:ext>
                  </a:extLst>
                </a:gridCol>
                <a:gridCol w="3225958">
                  <a:extLst>
                    <a:ext uri="{9D8B030D-6E8A-4147-A177-3AD203B41FA5}">
                      <a16:colId xmlns:a16="http://schemas.microsoft.com/office/drawing/2014/main" val="20003"/>
                    </a:ext>
                  </a:extLst>
                </a:gridCol>
              </a:tblGrid>
              <a:tr h="151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Presentation</a:t>
                      </a: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3">
                  <a:txBody>
                    <a:bodyPr/>
                    <a:lstStyle/>
                    <a:p>
                      <a:r>
                        <a:rPr lang="es-ES" sz="850" dirty="0">
                          <a:solidFill>
                            <a:schemeClr val="tx1">
                              <a:lumMod val="65000"/>
                              <a:lumOff val="35000"/>
                            </a:schemeClr>
                          </a:solidFill>
                          <a:latin typeface="Arial Narrow" panose="020B0606020202030204" pitchFamily="34" charset="0"/>
                        </a:rPr>
                        <a:t>International Classification of </a:t>
                      </a:r>
                      <a:r>
                        <a:rPr lang="es-ES" sz="850" dirty="0" err="1">
                          <a:solidFill>
                            <a:schemeClr val="tx1">
                              <a:lumMod val="65000"/>
                              <a:lumOff val="35000"/>
                            </a:schemeClr>
                          </a:solidFill>
                          <a:latin typeface="Arial Narrow" panose="020B0606020202030204" pitchFamily="34" charset="0"/>
                        </a:rPr>
                        <a:t>Goods</a:t>
                      </a:r>
                      <a:r>
                        <a:rPr lang="es-ES" sz="850" dirty="0">
                          <a:solidFill>
                            <a:schemeClr val="tx1">
                              <a:lumMod val="65000"/>
                              <a:lumOff val="35000"/>
                            </a:schemeClr>
                          </a:solidFill>
                          <a:latin typeface="Arial Narrow" panose="020B0606020202030204" pitchFamily="34" charset="0"/>
                        </a:rPr>
                        <a:t> and </a:t>
                      </a:r>
                      <a:r>
                        <a:rPr lang="es-ES" sz="850" dirty="0" err="1">
                          <a:solidFill>
                            <a:schemeClr val="tx1">
                              <a:lumMod val="65000"/>
                              <a:lumOff val="35000"/>
                            </a:schemeClr>
                          </a:solidFill>
                          <a:latin typeface="Arial Narrow" panose="020B0606020202030204" pitchFamily="34" charset="0"/>
                        </a:rPr>
                        <a:t>Services</a:t>
                      </a:r>
                      <a:endParaRPr lang="en-IE" sz="850" dirty="0">
                        <a:solidFill>
                          <a:schemeClr val="tx1">
                            <a:lumMod val="65000"/>
                            <a:lumOff val="35000"/>
                          </a:schemeClr>
                        </a:solidFill>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Status</a:t>
                      </a: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dirty="0">
                          <a:solidFill>
                            <a:schemeClr val="bg1">
                              <a:lumMod val="50000"/>
                            </a:schemeClr>
                          </a:solidFill>
                          <a:latin typeface="Arial Narrow" panose="020B0606020202030204" pitchFamily="34" charset="0"/>
                          <a:cs typeface="Arial" charset="0"/>
                        </a:rPr>
                        <a:t>DRAFT / APPROVED</a:t>
                      </a: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Approved by owner</a:t>
                      </a: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50" dirty="0">
                          <a:solidFill>
                            <a:schemeClr val="bg1">
                              <a:lumMod val="50000"/>
                            </a:schemeClr>
                          </a:solidFill>
                          <a:latin typeface="Arial Narrow" panose="020B0606020202030204" pitchFamily="34" charset="0"/>
                          <a:cs typeface="Arial" charset="0"/>
                        </a:rPr>
                        <a:t>-</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350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Authors</a:t>
                      </a: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50" dirty="0">
                          <a:solidFill>
                            <a:schemeClr val="bg1">
                              <a:lumMod val="50000"/>
                            </a:schemeClr>
                          </a:solidFill>
                          <a:latin typeface="Arial Narrow" panose="020B0606020202030204" pitchFamily="34" charset="0"/>
                          <a:cs typeface="Arial" charset="0"/>
                        </a:rPr>
                        <a:t>LM</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s-ES" sz="850" kern="1200" dirty="0">
                          <a:solidFill>
                            <a:schemeClr val="bg1">
                              <a:lumMod val="50000"/>
                            </a:schemeClr>
                          </a:solidFill>
                          <a:latin typeface="Arial Narrow" panose="020B0606020202030204" pitchFamily="34" charset="0"/>
                          <a:ea typeface="+mn-ea"/>
                          <a:cs typeface="Arial" charset="0"/>
                        </a:rPr>
                        <a:t>Liina Maks</a:t>
                      </a:r>
                      <a:endParaRPr lang="en-IE" sz="850" kern="1200" dirty="0">
                        <a:solidFill>
                          <a:schemeClr val="bg1">
                            <a:lumMod val="50000"/>
                          </a:schemeClr>
                        </a:solidFill>
                        <a:latin typeface="Arial Narrow" panose="020B0606020202030204" pitchFamily="34" charset="0"/>
                        <a:ea typeface="+mn-ea"/>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937">
                <a:tc v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50" dirty="0">
                          <a:solidFill>
                            <a:schemeClr val="bg1">
                              <a:lumMod val="50000"/>
                            </a:schemeClr>
                          </a:solidFill>
                          <a:latin typeface="Arial Narrow" panose="020B0606020202030204" pitchFamily="34" charset="0"/>
                          <a:cs typeface="Arial" charset="0"/>
                        </a:rPr>
                        <a:t>-</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888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Contributors</a:t>
                      </a: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50" dirty="0">
                          <a:solidFill>
                            <a:schemeClr val="bg1">
                              <a:lumMod val="50000"/>
                            </a:schemeClr>
                          </a:solidFill>
                          <a:latin typeface="Arial Narrow" panose="020B0606020202030204" pitchFamily="34" charset="0"/>
                          <a:cs typeface="Arial" charset="0"/>
                        </a:rPr>
                        <a:t>-</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1337">
                <a:tc v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50" dirty="0">
                          <a:solidFill>
                            <a:schemeClr val="bg1">
                              <a:lumMod val="50000"/>
                            </a:schemeClr>
                          </a:solidFill>
                          <a:latin typeface="Arial Narrow" panose="020B0606020202030204" pitchFamily="34" charset="0"/>
                          <a:cs typeface="Arial" charset="0"/>
                        </a:rPr>
                        <a:t>-</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7430920"/>
              </p:ext>
            </p:extLst>
          </p:nvPr>
        </p:nvGraphicFramePr>
        <p:xfrm>
          <a:off x="629130" y="3585005"/>
          <a:ext cx="8064896" cy="110490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5328592">
                  <a:extLst>
                    <a:ext uri="{9D8B030D-6E8A-4147-A177-3AD203B41FA5}">
                      <a16:colId xmlns:a16="http://schemas.microsoft.com/office/drawing/2014/main" val="20003"/>
                    </a:ext>
                  </a:extLst>
                </a:gridCol>
              </a:tblGrid>
              <a:tr h="20237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Revision history</a:t>
                      </a:r>
                    </a:p>
                  </a:txBody>
                  <a:tcPr anchor="ctr">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IE" sz="9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2370">
                <a:tc>
                  <a:txBody>
                    <a:bodyPr/>
                    <a:lstStyle/>
                    <a:p>
                      <a:pPr algn="ctr" eaLnBrk="0" hangingPunct="0"/>
                      <a:r>
                        <a:rPr lang="en-IE" sz="850" b="1" dirty="0">
                          <a:solidFill>
                            <a:schemeClr val="bg1">
                              <a:lumMod val="50000"/>
                            </a:schemeClr>
                          </a:solidFill>
                          <a:latin typeface="Arial Narrow" panose="020B0606020202030204" pitchFamily="34" charset="0"/>
                          <a:cs typeface="Arial" charset="0"/>
                        </a:rPr>
                        <a:t>Version</a:t>
                      </a: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eaLnBrk="0" hangingPunct="0"/>
                      <a:r>
                        <a:rPr lang="en-IE" sz="850" b="1" dirty="0">
                          <a:solidFill>
                            <a:schemeClr val="bg1">
                              <a:lumMod val="50000"/>
                            </a:schemeClr>
                          </a:solidFill>
                          <a:latin typeface="Arial Narrow" panose="020B0606020202030204" pitchFamily="34" charset="0"/>
                          <a:cs typeface="Arial" charset="0"/>
                        </a:rPr>
                        <a:t>Date</a:t>
                      </a: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850" b="1" dirty="0">
                          <a:solidFill>
                            <a:schemeClr val="bg1">
                              <a:lumMod val="50000"/>
                            </a:schemeClr>
                          </a:solidFill>
                          <a:latin typeface="Arial Narrow" panose="020B0606020202030204" pitchFamily="34" charset="0"/>
                          <a:cs typeface="Arial" charset="0"/>
                        </a:rPr>
                        <a:t>Author</a:t>
                      </a: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IE" sz="850" b="1" dirty="0">
                          <a:solidFill>
                            <a:schemeClr val="bg1">
                              <a:lumMod val="50000"/>
                            </a:schemeClr>
                          </a:solidFill>
                          <a:latin typeface="Arial Narrow" panose="020B0606020202030204" pitchFamily="34" charset="0"/>
                          <a:cs typeface="Arial" charset="0"/>
                        </a:rPr>
                        <a:t>Description</a:t>
                      </a:r>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02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0">
                          <a:solidFill>
                            <a:schemeClr val="bg1">
                              <a:lumMod val="50000"/>
                            </a:schemeClr>
                          </a:solidFill>
                          <a:latin typeface="Arial Narrow" panose="020B0606020202030204" pitchFamily="34" charset="0"/>
                          <a:cs typeface="Arial" charset="0"/>
                        </a:rPr>
                        <a:t>0.1</a:t>
                      </a:r>
                      <a:endParaRPr lang="en-IE" sz="850" b="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dirty="0">
                          <a:solidFill>
                            <a:schemeClr val="bg1">
                              <a:lumMod val="50000"/>
                            </a:schemeClr>
                          </a:solidFill>
                          <a:latin typeface="Arial Narrow" panose="020B0606020202030204" pitchFamily="34" charset="0"/>
                          <a:cs typeface="Arial" charset="0"/>
                        </a:rPr>
                        <a:t>13/10/2025</a:t>
                      </a: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850" dirty="0">
                          <a:latin typeface="Arial Narrow" panose="020B0606020202030204" pitchFamily="34" charset="0"/>
                        </a:rPr>
                        <a:t>LM</a:t>
                      </a:r>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 sz="850" dirty="0" err="1">
                          <a:latin typeface="Arial Narrow" panose="020B0606020202030204" pitchFamily="34" charset="0"/>
                        </a:rPr>
                        <a:t>Adapted</a:t>
                      </a:r>
                      <a:r>
                        <a:rPr lang="es-ES" sz="850" dirty="0">
                          <a:latin typeface="Arial Narrow" panose="020B0606020202030204" pitchFamily="34" charset="0"/>
                        </a:rPr>
                        <a:t> </a:t>
                      </a:r>
                      <a:r>
                        <a:rPr lang="es-ES" sz="850" dirty="0" err="1">
                          <a:latin typeface="Arial Narrow" panose="020B0606020202030204" pitchFamily="34" charset="0"/>
                        </a:rPr>
                        <a:t>from</a:t>
                      </a:r>
                      <a:r>
                        <a:rPr lang="es-ES" sz="850" dirty="0">
                          <a:latin typeface="Arial Narrow" panose="020B0606020202030204" pitchFamily="34" charset="0"/>
                        </a:rPr>
                        <a:t> </a:t>
                      </a:r>
                      <a:r>
                        <a:rPr lang="es-ES" sz="850" dirty="0" err="1">
                          <a:latin typeface="Arial Narrow" panose="020B0606020202030204" pitchFamily="34" charset="0"/>
                        </a:rPr>
                        <a:t>previous</a:t>
                      </a:r>
                      <a:r>
                        <a:rPr lang="es-ES" sz="850" dirty="0">
                          <a:latin typeface="Arial Narrow" panose="020B0606020202030204" pitchFamily="34" charset="0"/>
                        </a:rPr>
                        <a:t> </a:t>
                      </a:r>
                      <a:r>
                        <a:rPr lang="es-ES" sz="850" dirty="0" err="1">
                          <a:latin typeface="Arial Narrow" panose="020B0606020202030204" pitchFamily="34" charset="0"/>
                        </a:rPr>
                        <a:t>presentation</a:t>
                      </a:r>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2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0">
                          <a:solidFill>
                            <a:schemeClr val="bg1">
                              <a:lumMod val="50000"/>
                            </a:schemeClr>
                          </a:solidFill>
                          <a:latin typeface="Arial Narrow" panose="020B0606020202030204" pitchFamily="34" charset="0"/>
                          <a:cs typeface="Arial" charset="0"/>
                        </a:rPr>
                        <a:t>0.1</a:t>
                      </a:r>
                      <a:endParaRPr lang="en-IE" sz="850" b="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a:solidFill>
                            <a:schemeClr val="bg1">
                              <a:lumMod val="50000"/>
                            </a:schemeClr>
                          </a:solidFill>
                          <a:latin typeface="Arial Narrow" panose="020B0606020202030204" pitchFamily="34" charset="0"/>
                          <a:cs typeface="Arial" charset="0"/>
                        </a:rPr>
                        <a:t>DD/MM/YYYY</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98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b="0">
                          <a:solidFill>
                            <a:schemeClr val="bg1">
                              <a:lumMod val="50000"/>
                            </a:schemeClr>
                          </a:solidFill>
                          <a:latin typeface="Arial Narrow" panose="020B0606020202030204" pitchFamily="34" charset="0"/>
                          <a:cs typeface="Arial" charset="0"/>
                        </a:rPr>
                        <a:t>0.1</a:t>
                      </a:r>
                      <a:endParaRPr lang="en-IE" sz="850" b="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850">
                          <a:solidFill>
                            <a:schemeClr val="bg1">
                              <a:lumMod val="50000"/>
                            </a:schemeClr>
                          </a:solidFill>
                          <a:latin typeface="Arial Narrow" panose="020B0606020202030204" pitchFamily="34" charset="0"/>
                          <a:cs typeface="Arial" charset="0"/>
                        </a:rPr>
                        <a:t>DD/MM/YYYY</a:t>
                      </a:r>
                      <a:endParaRPr lang="en-IE" sz="850" dirty="0">
                        <a:solidFill>
                          <a:schemeClr val="bg1">
                            <a:lumMod val="50000"/>
                          </a:schemeClr>
                        </a:solidFill>
                        <a:latin typeface="Arial Narrow" panose="020B0606020202030204" pitchFamily="34" charset="0"/>
                        <a:cs typeface="Arial"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IE" sz="850" dirty="0">
                        <a:latin typeface="Arial Narrow" panose="020B0606020202030204" pitchFamily="34" charset="0"/>
                      </a:endParaRPr>
                    </a:p>
                  </a:txBody>
                  <a:tcPr anchor="ctr">
                    <a:lnL w="9525" cap="flat" cmpd="sng" algn="ctr">
                      <a:solidFill>
                        <a:schemeClr val="bg1">
                          <a:lumMod val="65000"/>
                        </a:schemeClr>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41165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117C-1462-7AAD-492D-3FB7A791802C}"/>
            </a:ext>
          </a:extLst>
        </p:cNvPr>
        <p:cNvGrpSpPr/>
        <p:nvPr/>
      </p:nvGrpSpPr>
      <p:grpSpPr>
        <a:xfrm>
          <a:off x="0" y="0"/>
          <a:ext cx="0" cy="0"/>
          <a:chOff x="0" y="0"/>
          <a:chExt cx="0" cy="0"/>
        </a:xfrm>
      </p:grpSpPr>
      <p:sp>
        <p:nvSpPr>
          <p:cNvPr id="70660" name="Rectangle 3">
            <a:extLst>
              <a:ext uri="{FF2B5EF4-FFF2-40B4-BE49-F238E27FC236}">
                <a16:creationId xmlns:a16="http://schemas.microsoft.com/office/drawing/2014/main" id="{6D86080A-B92B-A850-BD93-C95AE4FDC532}"/>
              </a:ext>
            </a:extLst>
          </p:cNvPr>
          <p:cNvSpPr>
            <a:spLocks noGrp="1" noChangeArrowheads="1"/>
          </p:cNvSpPr>
          <p:nvPr>
            <p:ph type="body" idx="1"/>
          </p:nvPr>
        </p:nvSpPr>
        <p:spPr>
          <a:xfrm>
            <a:off x="0" y="604632"/>
            <a:ext cx="9144000" cy="45388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defRPr/>
            </a:pPr>
            <a:endParaRPr lang="de-DE" altLang="de-DE" sz="2400" spc="-150" dirty="0">
              <a:solidFill>
                <a:srgbClr val="024DA1"/>
              </a:solidFill>
              <a:latin typeface="Arial"/>
              <a:ea typeface="Open Sans Semibold" panose="020B0706030804020204" pitchFamily="34" charset="0"/>
              <a:cs typeface="Arial"/>
            </a:endParaRPr>
          </a:p>
          <a:p>
            <a:pPr marL="0" indent="0">
              <a:buNone/>
              <a:defRPr/>
            </a:pPr>
            <a:r>
              <a:rPr lang="de-DE" altLang="de-DE" sz="2400" spc="-150" dirty="0">
                <a:solidFill>
                  <a:srgbClr val="024DA1"/>
                </a:solidFill>
                <a:latin typeface="Arial"/>
                <a:ea typeface="Open Sans Semibold" panose="020B0706030804020204" pitchFamily="34" charset="0"/>
                <a:cs typeface="Arial"/>
              </a:rPr>
              <a:t>	</a:t>
            </a:r>
            <a:r>
              <a:rPr lang="de-DE" altLang="de-DE" sz="2400" spc="-150" dirty="0" err="1">
                <a:solidFill>
                  <a:srgbClr val="024DA1"/>
                </a:solidFill>
                <a:latin typeface="Arial"/>
                <a:ea typeface="Open Sans Semibold" panose="020B0706030804020204" pitchFamily="34" charset="0"/>
                <a:cs typeface="Arial"/>
              </a:rPr>
              <a:t>Article</a:t>
            </a:r>
            <a:r>
              <a:rPr lang="de-DE" altLang="de-DE" sz="2400" spc="-150" dirty="0">
                <a:solidFill>
                  <a:srgbClr val="024DA1"/>
                </a:solidFill>
                <a:latin typeface="Arial"/>
                <a:ea typeface="Open Sans Semibold" panose="020B0706030804020204" pitchFamily="34" charset="0"/>
                <a:cs typeface="Arial"/>
              </a:rPr>
              <a:t> 33(2) EUTMR:</a:t>
            </a:r>
          </a:p>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r>
              <a:rPr lang="de-DE" altLang="de-DE" sz="2400" i="1" spc="-150" dirty="0">
                <a:solidFill>
                  <a:srgbClr val="024DA1"/>
                </a:solidFill>
                <a:latin typeface="Arial"/>
                <a:ea typeface="Open Sans Semibold" panose="020B0706030804020204" pitchFamily="34" charset="0"/>
                <a:cs typeface="Arial"/>
              </a:rPr>
              <a:t>	The </a:t>
            </a:r>
            <a:r>
              <a:rPr lang="de-DE" altLang="de-DE" sz="2400" i="1" spc="-150" dirty="0" err="1">
                <a:solidFill>
                  <a:srgbClr val="024DA1"/>
                </a:solidFill>
                <a:latin typeface="Arial"/>
                <a:ea typeface="Open Sans Semibold" panose="020B0706030804020204" pitchFamily="34" charset="0"/>
                <a:cs typeface="Arial"/>
              </a:rPr>
              <a:t>goods</a:t>
            </a:r>
            <a:r>
              <a:rPr lang="de-DE" altLang="de-DE" sz="2400" i="1" spc="-150" dirty="0">
                <a:solidFill>
                  <a:srgbClr val="024DA1"/>
                </a:solidFill>
                <a:latin typeface="Arial"/>
                <a:ea typeface="Open Sans Semibold" panose="020B0706030804020204" pitchFamily="34" charset="0"/>
                <a:cs typeface="Arial"/>
              </a:rPr>
              <a:t> and </a:t>
            </a:r>
            <a:r>
              <a:rPr lang="de-DE" altLang="de-DE" sz="2400" i="1" spc="-150" dirty="0" err="1">
                <a:solidFill>
                  <a:srgbClr val="024DA1"/>
                </a:solidFill>
                <a:latin typeface="Arial"/>
                <a:ea typeface="Open Sans Semibold" panose="020B0706030804020204" pitchFamily="34" charset="0"/>
                <a:cs typeface="Arial"/>
              </a:rPr>
              <a:t>services</a:t>
            </a:r>
            <a:r>
              <a:rPr lang="de-DE" altLang="de-DE" sz="2400" i="1" spc="-150" dirty="0">
                <a:solidFill>
                  <a:srgbClr val="024DA1"/>
                </a:solidFill>
                <a:latin typeface="Arial"/>
                <a:ea typeface="Open Sans Semibold" panose="020B0706030804020204" pitchFamily="34" charset="0"/>
                <a:cs typeface="Arial"/>
              </a:rPr>
              <a:t> for </a:t>
            </a:r>
            <a:r>
              <a:rPr lang="de-DE" altLang="de-DE" sz="2400" i="1" spc="-150" dirty="0" err="1">
                <a:solidFill>
                  <a:srgbClr val="024DA1"/>
                </a:solidFill>
                <a:latin typeface="Arial"/>
                <a:ea typeface="Open Sans Semibold" panose="020B0706030804020204" pitchFamily="34" charset="0"/>
                <a:cs typeface="Arial"/>
              </a:rPr>
              <a:t>which</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protection</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of</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trade </a:t>
            </a:r>
            <a:r>
              <a:rPr lang="de-DE" altLang="de-DE" sz="2400" i="1" spc="-150" dirty="0" err="1">
                <a:solidFill>
                  <a:srgbClr val="024DA1"/>
                </a:solidFill>
                <a:latin typeface="Arial"/>
                <a:ea typeface="Open Sans Semibold" panose="020B0706030804020204" pitchFamily="34" charset="0"/>
                <a:cs typeface="Arial"/>
              </a:rPr>
              <a:t>mark</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is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sought</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shall</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be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identified</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by</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applicant</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with</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sufficient</a:t>
            </a:r>
            <a:r>
              <a:rPr lang="de-DE" altLang="de-DE" sz="2400" i="1" spc="-150" dirty="0">
                <a:solidFill>
                  <a:srgbClr val="024DA1"/>
                </a:solidFill>
                <a:latin typeface="Arial"/>
                <a:ea typeface="Open Sans Semibold" panose="020B0706030804020204" pitchFamily="34" charset="0"/>
                <a:cs typeface="Arial"/>
              </a:rPr>
              <a:t> </a:t>
            </a:r>
            <a:r>
              <a:rPr lang="de-DE" altLang="de-DE" sz="2400" b="1" i="1" u="sng" spc="-150" dirty="0" err="1">
                <a:solidFill>
                  <a:srgbClr val="00B050"/>
                </a:solidFill>
                <a:latin typeface="Arial"/>
                <a:ea typeface="Open Sans Semibold" panose="020B0706030804020204" pitchFamily="34" charset="0"/>
                <a:cs typeface="Arial"/>
              </a:rPr>
              <a:t>clarity</a:t>
            </a:r>
            <a:r>
              <a:rPr lang="de-DE" altLang="de-DE" sz="2400" b="1" i="1" u="sng" spc="-150" dirty="0">
                <a:solidFill>
                  <a:srgbClr val="00B050"/>
                </a:solidFill>
                <a:latin typeface="Arial"/>
                <a:ea typeface="Open Sans Semibold" panose="020B0706030804020204" pitchFamily="34" charset="0"/>
                <a:cs typeface="Arial"/>
              </a:rPr>
              <a:t> and </a:t>
            </a:r>
            <a:r>
              <a:rPr lang="de-DE" altLang="de-DE" sz="2400" b="1" i="1" spc="-150" dirty="0">
                <a:solidFill>
                  <a:srgbClr val="00B050"/>
                </a:solidFill>
                <a:latin typeface="Arial"/>
                <a:ea typeface="Open Sans Semibold" panose="020B0706030804020204" pitchFamily="34" charset="0"/>
                <a:cs typeface="Arial"/>
              </a:rPr>
              <a:t>	</a:t>
            </a:r>
            <a:r>
              <a:rPr lang="de-DE" altLang="de-DE" sz="2400" b="1" i="1" u="sng" spc="-150" dirty="0" err="1">
                <a:solidFill>
                  <a:srgbClr val="00B050"/>
                </a:solidFill>
                <a:latin typeface="Arial"/>
                <a:ea typeface="Open Sans Semibold" panose="020B0706030804020204" pitchFamily="34" charset="0"/>
                <a:cs typeface="Arial"/>
              </a:rPr>
              <a:t>precision</a:t>
            </a:r>
            <a:r>
              <a:rPr lang="de-DE" altLang="de-DE" sz="2400" i="1" spc="-150" dirty="0">
                <a:solidFill>
                  <a:srgbClr val="00B050"/>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to</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enable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competent</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authorities</a:t>
            </a:r>
            <a:r>
              <a:rPr lang="de-DE" altLang="de-DE" sz="2400" i="1" spc="-150" dirty="0">
                <a:solidFill>
                  <a:srgbClr val="024DA1"/>
                </a:solidFill>
                <a:latin typeface="Arial"/>
                <a:ea typeface="Open Sans Semibold" panose="020B0706030804020204" pitchFamily="34" charset="0"/>
                <a:cs typeface="Arial"/>
              </a:rPr>
              <a:t> and </a:t>
            </a:r>
            <a:r>
              <a:rPr lang="de-DE" altLang="de-DE" sz="2400" i="1" spc="-150" dirty="0" err="1">
                <a:solidFill>
                  <a:srgbClr val="024DA1"/>
                </a:solidFill>
                <a:latin typeface="Arial"/>
                <a:ea typeface="Open Sans Semibold" panose="020B0706030804020204" pitchFamily="34" charset="0"/>
                <a:cs typeface="Arial"/>
              </a:rPr>
              <a:t>economic</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operators</a:t>
            </a:r>
            <a:r>
              <a:rPr lang="de-DE" altLang="de-DE" sz="2400" i="1" spc="-150" dirty="0">
                <a:solidFill>
                  <a:srgbClr val="024DA1"/>
                </a:solidFill>
                <a:latin typeface="Arial"/>
                <a:ea typeface="Open Sans Semibold" panose="020B0706030804020204" pitchFamily="34" charset="0"/>
                <a:cs typeface="Arial"/>
              </a:rPr>
              <a:t>, 	on </a:t>
            </a:r>
            <a:r>
              <a:rPr lang="de-DE" altLang="de-DE" sz="2400" i="1" spc="-150" dirty="0" err="1">
                <a:solidFill>
                  <a:srgbClr val="024DA1"/>
                </a:solidFill>
                <a:latin typeface="Arial"/>
                <a:ea typeface="Open Sans Semibold" panose="020B0706030804020204" pitchFamily="34" charset="0"/>
                <a:cs typeface="Arial"/>
              </a:rPr>
              <a:t>that</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sole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basis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to</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determine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extent</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of</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protection</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sought</a:t>
            </a:r>
            <a:r>
              <a:rPr lang="de-DE" altLang="de-DE" sz="2400" i="1" spc="-150" dirty="0">
                <a:solidFill>
                  <a:srgbClr val="024DA1"/>
                </a:solidFill>
                <a:latin typeface="Arial"/>
                <a:ea typeface="Open Sans Semibold" panose="020B0706030804020204" pitchFamily="34" charset="0"/>
                <a:cs typeface="Arial"/>
              </a:rPr>
              <a:t>. </a:t>
            </a:r>
          </a:p>
        </p:txBody>
      </p:sp>
      <p:pic>
        <p:nvPicPr>
          <p:cNvPr id="2" name="Graphic 1" descr="Gavel outline">
            <a:extLst>
              <a:ext uri="{FF2B5EF4-FFF2-40B4-BE49-F238E27FC236}">
                <a16:creationId xmlns:a16="http://schemas.microsoft.com/office/drawing/2014/main" id="{983976FB-D821-F2C6-6464-1206226729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6018" y="709819"/>
            <a:ext cx="914400" cy="914400"/>
          </a:xfrm>
          <a:prstGeom prst="rect">
            <a:avLst/>
          </a:prstGeom>
        </p:spPr>
      </p:pic>
      <p:sp>
        <p:nvSpPr>
          <p:cNvPr id="3" name="TextBox 2">
            <a:extLst>
              <a:ext uri="{FF2B5EF4-FFF2-40B4-BE49-F238E27FC236}">
                <a16:creationId xmlns:a16="http://schemas.microsoft.com/office/drawing/2014/main" id="{3E6E86D3-F1CC-3BD3-03A8-E88160EC9D1F}"/>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LEGAL BASIS</a:t>
            </a:r>
          </a:p>
        </p:txBody>
      </p:sp>
    </p:spTree>
    <p:extLst>
      <p:ext uri="{BB962C8B-B14F-4D97-AF65-F5344CB8AC3E}">
        <p14:creationId xmlns:p14="http://schemas.microsoft.com/office/powerpoint/2010/main" val="813118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9925C-2423-3FC3-C86F-4150F188529E}"/>
            </a:ext>
          </a:extLst>
        </p:cNvPr>
        <p:cNvGrpSpPr/>
        <p:nvPr/>
      </p:nvGrpSpPr>
      <p:grpSpPr>
        <a:xfrm>
          <a:off x="0" y="0"/>
          <a:ext cx="0" cy="0"/>
          <a:chOff x="0" y="0"/>
          <a:chExt cx="0" cy="0"/>
        </a:xfrm>
      </p:grpSpPr>
      <p:sp>
        <p:nvSpPr>
          <p:cNvPr id="70660" name="Rectangle 3">
            <a:extLst>
              <a:ext uri="{FF2B5EF4-FFF2-40B4-BE49-F238E27FC236}">
                <a16:creationId xmlns:a16="http://schemas.microsoft.com/office/drawing/2014/main" id="{00920D18-D2CA-1CC0-CF93-9B4C6EAC19BF}"/>
              </a:ext>
            </a:extLst>
          </p:cNvPr>
          <p:cNvSpPr>
            <a:spLocks noGrp="1" noChangeArrowheads="1"/>
          </p:cNvSpPr>
          <p:nvPr>
            <p:ph type="body" idx="1"/>
          </p:nvPr>
        </p:nvSpPr>
        <p:spPr>
          <a:xfrm>
            <a:off x="0" y="604630"/>
            <a:ext cx="9144000" cy="453886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defRPr/>
            </a:pPr>
            <a:endParaRPr lang="de-DE" altLang="de-DE" sz="2400" spc="-150" dirty="0">
              <a:solidFill>
                <a:srgbClr val="024DA1"/>
              </a:solidFill>
              <a:latin typeface="Arial"/>
              <a:ea typeface="Open Sans Semibold" panose="020B0706030804020204" pitchFamily="34" charset="0"/>
              <a:cs typeface="Arial"/>
            </a:endParaRPr>
          </a:p>
          <a:p>
            <a:pPr marL="0" indent="0">
              <a:buNone/>
              <a:defRPr/>
            </a:pPr>
            <a:r>
              <a:rPr lang="de-DE" altLang="de-DE" sz="2400" spc="-150" dirty="0">
                <a:solidFill>
                  <a:srgbClr val="024DA1"/>
                </a:solidFill>
                <a:latin typeface="Arial"/>
                <a:ea typeface="Open Sans Semibold" panose="020B0706030804020204" pitchFamily="34" charset="0"/>
                <a:cs typeface="Arial"/>
              </a:rPr>
              <a:t>	</a:t>
            </a:r>
            <a:r>
              <a:rPr lang="de-DE" altLang="de-DE" sz="2400" spc="-150" dirty="0" err="1">
                <a:solidFill>
                  <a:srgbClr val="024DA1"/>
                </a:solidFill>
                <a:latin typeface="Arial"/>
                <a:ea typeface="Open Sans Semibold" panose="020B0706030804020204" pitchFamily="34" charset="0"/>
                <a:cs typeface="Arial"/>
              </a:rPr>
              <a:t>Article</a:t>
            </a:r>
            <a:r>
              <a:rPr lang="de-DE" altLang="de-DE" sz="2400" spc="-150" dirty="0">
                <a:solidFill>
                  <a:srgbClr val="024DA1"/>
                </a:solidFill>
                <a:latin typeface="Arial"/>
                <a:ea typeface="Open Sans Semibold" panose="020B0706030804020204" pitchFamily="34" charset="0"/>
                <a:cs typeface="Arial"/>
              </a:rPr>
              <a:t> 33(3) EUTMR:</a:t>
            </a:r>
          </a:p>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r>
              <a:rPr lang="de-DE" altLang="de-DE" sz="2400" i="1" spc="-150" dirty="0">
                <a:solidFill>
                  <a:srgbClr val="024DA1"/>
                </a:solidFill>
                <a:latin typeface="Arial"/>
                <a:ea typeface="Open Sans Semibold" panose="020B0706030804020204" pitchFamily="34" charset="0"/>
                <a:cs typeface="Arial"/>
              </a:rPr>
              <a:t>	For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purposes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of</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paragraph</a:t>
            </a:r>
            <a:r>
              <a:rPr lang="de-DE" altLang="de-DE" sz="2400" i="1" spc="-150" dirty="0">
                <a:solidFill>
                  <a:srgbClr val="024DA1"/>
                </a:solidFill>
                <a:latin typeface="Arial"/>
                <a:ea typeface="Open Sans Semibold" panose="020B0706030804020204" pitchFamily="34" charset="0"/>
                <a:cs typeface="Arial"/>
              </a:rPr>
              <a:t> 2,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general</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indications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included</a:t>
            </a:r>
            <a:r>
              <a:rPr lang="de-DE" altLang="de-DE" sz="2400" i="1" spc="-150" dirty="0">
                <a:solidFill>
                  <a:srgbClr val="024DA1"/>
                </a:solidFill>
                <a:latin typeface="Arial"/>
                <a:ea typeface="Open Sans Semibold" panose="020B0706030804020204" pitchFamily="34" charset="0"/>
                <a:cs typeface="Arial"/>
              </a:rPr>
              <a:t> in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class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headings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of</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Nice Classification </a:t>
            </a:r>
            <a:r>
              <a:rPr lang="de-DE" altLang="de-DE" sz="2400" i="1" spc="-150" dirty="0" err="1">
                <a:solidFill>
                  <a:srgbClr val="024DA1"/>
                </a:solidFill>
                <a:latin typeface="Arial"/>
                <a:ea typeface="Open Sans Semibold" panose="020B0706030804020204" pitchFamily="34" charset="0"/>
                <a:cs typeface="Arial"/>
              </a:rPr>
              <a:t>or</a:t>
            </a:r>
            <a:r>
              <a:rPr lang="de-DE" altLang="de-DE" sz="2400" i="1" spc="-150" dirty="0">
                <a:solidFill>
                  <a:srgbClr val="024DA1"/>
                </a:solidFill>
                <a:latin typeface="Arial"/>
                <a:ea typeface="Open Sans Semibold" panose="020B0706030804020204" pitchFamily="34" charset="0"/>
                <a:cs typeface="Arial"/>
              </a:rPr>
              <a:t> other </a:t>
            </a:r>
            <a:r>
              <a:rPr lang="de-DE" altLang="de-DE" sz="2400" i="1" spc="-150" dirty="0" err="1">
                <a:solidFill>
                  <a:srgbClr val="024DA1"/>
                </a:solidFill>
                <a:latin typeface="Arial"/>
                <a:ea typeface="Open Sans Semibold" panose="020B0706030804020204" pitchFamily="34" charset="0"/>
                <a:cs typeface="Arial"/>
              </a:rPr>
              <a:t>general</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terms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may</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be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used</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provided</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that</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they</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comply</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with</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the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requisite</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standards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of</a:t>
            </a:r>
            <a:r>
              <a:rPr lang="de-DE" altLang="de-DE" sz="2400" i="1" spc="-150" dirty="0">
                <a:solidFill>
                  <a:srgbClr val="024DA1"/>
                </a:solidFill>
                <a:latin typeface="Arial"/>
                <a:ea typeface="Open Sans Semibold" panose="020B0706030804020204" pitchFamily="34" charset="0"/>
                <a:cs typeface="Arial"/>
              </a:rPr>
              <a:t> </a:t>
            </a:r>
            <a:r>
              <a:rPr lang="de-DE" altLang="de-DE" sz="2400" b="1" i="1" u="sng" spc="-150" dirty="0" err="1">
                <a:solidFill>
                  <a:srgbClr val="00B050"/>
                </a:solidFill>
                <a:latin typeface="Arial"/>
                <a:ea typeface="Open Sans Semibold" panose="020B0706030804020204" pitchFamily="34" charset="0"/>
                <a:cs typeface="Arial"/>
              </a:rPr>
              <a:t>clarity</a:t>
            </a:r>
            <a:r>
              <a:rPr lang="de-DE" altLang="de-DE" sz="2400" b="1" i="1" u="sng" spc="-150" dirty="0">
                <a:solidFill>
                  <a:srgbClr val="00B050"/>
                </a:solidFill>
                <a:latin typeface="Arial"/>
                <a:ea typeface="Open Sans Semibold" panose="020B0706030804020204" pitchFamily="34" charset="0"/>
                <a:cs typeface="Arial"/>
              </a:rPr>
              <a:t> </a:t>
            </a:r>
            <a:r>
              <a:rPr lang="de-DE" altLang="de-DE" sz="2400" b="1" i="1" spc="-150" dirty="0">
                <a:solidFill>
                  <a:srgbClr val="00B050"/>
                </a:solidFill>
                <a:latin typeface="Arial"/>
                <a:ea typeface="Open Sans Semibold" panose="020B0706030804020204" pitchFamily="34" charset="0"/>
                <a:cs typeface="Arial"/>
              </a:rPr>
              <a:t>	</a:t>
            </a:r>
            <a:r>
              <a:rPr lang="de-DE" altLang="de-DE" sz="2400" b="1" i="1" u="sng" spc="-150" dirty="0">
                <a:solidFill>
                  <a:srgbClr val="00B050"/>
                </a:solidFill>
                <a:latin typeface="Arial"/>
                <a:ea typeface="Open Sans Semibold" panose="020B0706030804020204" pitchFamily="34" charset="0"/>
                <a:cs typeface="Arial"/>
              </a:rPr>
              <a:t>and </a:t>
            </a:r>
            <a:r>
              <a:rPr lang="de-DE" altLang="de-DE" sz="2400" b="1" i="1" u="sng" spc="-150" dirty="0" err="1">
                <a:solidFill>
                  <a:srgbClr val="00B050"/>
                </a:solidFill>
                <a:latin typeface="Arial"/>
                <a:ea typeface="Open Sans Semibold" panose="020B0706030804020204" pitchFamily="34" charset="0"/>
                <a:cs typeface="Arial"/>
              </a:rPr>
              <a:t>precision</a:t>
            </a:r>
            <a:r>
              <a:rPr lang="de-DE" altLang="de-DE" sz="2400" b="1" i="1" u="sng" spc="-150" dirty="0">
                <a:solidFill>
                  <a:srgbClr val="00B050"/>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set</a:t>
            </a:r>
            <a:r>
              <a:rPr lang="de-DE" altLang="de-DE" sz="2400" i="1" spc="-150" dirty="0">
                <a:solidFill>
                  <a:srgbClr val="024DA1"/>
                </a:solidFill>
                <a:latin typeface="Arial"/>
                <a:ea typeface="Open Sans Semibold" panose="020B0706030804020204" pitchFamily="34" charset="0"/>
                <a:cs typeface="Arial"/>
              </a:rPr>
              <a:t> out in </a:t>
            </a:r>
            <a:r>
              <a:rPr lang="de-DE" altLang="de-DE" sz="2400" i="1" spc="-150" dirty="0" err="1">
                <a:solidFill>
                  <a:srgbClr val="024DA1"/>
                </a:solidFill>
                <a:latin typeface="Arial"/>
                <a:ea typeface="Open Sans Semibold" panose="020B0706030804020204" pitchFamily="34" charset="0"/>
                <a:cs typeface="Arial"/>
              </a:rPr>
              <a:t>this</a:t>
            </a:r>
            <a:r>
              <a:rPr lang="de-DE" altLang="de-DE" sz="2400" i="1" spc="-150" dirty="0">
                <a:solidFill>
                  <a:srgbClr val="024DA1"/>
                </a:solidFill>
                <a:latin typeface="Arial"/>
                <a:ea typeface="Open Sans Semibold" panose="020B0706030804020204" pitchFamily="34" charset="0"/>
                <a:cs typeface="Arial"/>
              </a:rPr>
              <a:t> </a:t>
            </a:r>
            <a:r>
              <a:rPr lang="de-DE" altLang="de-DE" sz="2400" i="1" spc="-150" dirty="0" err="1">
                <a:solidFill>
                  <a:srgbClr val="024DA1"/>
                </a:solidFill>
                <a:latin typeface="Arial"/>
                <a:ea typeface="Open Sans Semibold" panose="020B0706030804020204" pitchFamily="34" charset="0"/>
                <a:cs typeface="Arial"/>
              </a:rPr>
              <a:t>Article</a:t>
            </a:r>
            <a:r>
              <a:rPr lang="de-DE" altLang="de-DE" sz="2400" i="1" spc="-150" dirty="0">
                <a:solidFill>
                  <a:srgbClr val="024DA1"/>
                </a:solidFill>
                <a:latin typeface="Arial"/>
                <a:ea typeface="Open Sans Semibold" panose="020B0706030804020204" pitchFamily="34" charset="0"/>
                <a:cs typeface="Arial"/>
              </a:rPr>
              <a:t>. </a:t>
            </a:r>
          </a:p>
        </p:txBody>
      </p:sp>
      <p:pic>
        <p:nvPicPr>
          <p:cNvPr id="2" name="Graphic 1" descr="Gavel outline">
            <a:extLst>
              <a:ext uri="{FF2B5EF4-FFF2-40B4-BE49-F238E27FC236}">
                <a16:creationId xmlns:a16="http://schemas.microsoft.com/office/drawing/2014/main" id="{7496DBC5-DD82-B806-CC76-9481A68FE5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26018" y="709819"/>
            <a:ext cx="914400" cy="914400"/>
          </a:xfrm>
          <a:prstGeom prst="rect">
            <a:avLst/>
          </a:prstGeom>
        </p:spPr>
      </p:pic>
      <p:sp>
        <p:nvSpPr>
          <p:cNvPr id="3" name="TextBox 2">
            <a:extLst>
              <a:ext uri="{FF2B5EF4-FFF2-40B4-BE49-F238E27FC236}">
                <a16:creationId xmlns:a16="http://schemas.microsoft.com/office/drawing/2014/main" id="{42103F52-DB7E-B913-4C03-F61F69F20BD3}"/>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CLASS HEADINGS</a:t>
            </a:r>
          </a:p>
        </p:txBody>
      </p:sp>
    </p:spTree>
    <p:extLst>
      <p:ext uri="{BB962C8B-B14F-4D97-AF65-F5344CB8AC3E}">
        <p14:creationId xmlns:p14="http://schemas.microsoft.com/office/powerpoint/2010/main" val="128854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35A81-F58B-B970-6742-D95E6B70C7A9}"/>
            </a:ext>
          </a:extLst>
        </p:cNvPr>
        <p:cNvGrpSpPr/>
        <p:nvPr/>
      </p:nvGrpSpPr>
      <p:grpSpPr>
        <a:xfrm>
          <a:off x="0" y="0"/>
          <a:ext cx="0" cy="0"/>
          <a:chOff x="0" y="0"/>
          <a:chExt cx="0" cy="0"/>
        </a:xfrm>
      </p:grpSpPr>
      <p:sp>
        <p:nvSpPr>
          <p:cNvPr id="70660" name="Rectangle 3">
            <a:extLst>
              <a:ext uri="{FF2B5EF4-FFF2-40B4-BE49-F238E27FC236}">
                <a16:creationId xmlns:a16="http://schemas.microsoft.com/office/drawing/2014/main" id="{CBFD0EF4-B8C3-859F-8800-F4FD7141A4A5}"/>
              </a:ext>
            </a:extLst>
          </p:cNvPr>
          <p:cNvSpPr>
            <a:spLocks noGrp="1" noChangeArrowheads="1"/>
          </p:cNvSpPr>
          <p:nvPr>
            <p:ph type="body" idx="1"/>
          </p:nvPr>
        </p:nvSpPr>
        <p:spPr>
          <a:xfrm>
            <a:off x="0" y="604630"/>
            <a:ext cx="9144000" cy="453886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r>
              <a:rPr lang="de-DE" altLang="de-DE" sz="2400" spc="-150" dirty="0">
                <a:solidFill>
                  <a:srgbClr val="024DA1"/>
                </a:solidFill>
                <a:latin typeface="Arial"/>
                <a:ea typeface="Open Sans Semibold" panose="020B0706030804020204" pitchFamily="34" charset="0"/>
                <a:cs typeface="Arial"/>
              </a:rPr>
              <a:t>	C-307/10 IP TRANSLATOR</a:t>
            </a:r>
          </a:p>
          <a:p>
            <a:pPr marL="0" indent="0">
              <a:buFont typeface="Arial Unicode MS" pitchFamily="34" charset="-128"/>
              <a:buNone/>
              <a:defRPr/>
            </a:pPr>
            <a:endParaRPr lang="de-DE" altLang="de-DE" sz="2400" spc="-150" dirty="0">
              <a:solidFill>
                <a:srgbClr val="024DA1"/>
              </a:solidFill>
              <a:latin typeface="Arial"/>
              <a:ea typeface="Open Sans Semibold" panose="020B0706030804020204" pitchFamily="34" charset="0"/>
              <a:cs typeface="Arial"/>
            </a:endParaRPr>
          </a:p>
          <a:p>
            <a:pPr marL="0" indent="0" algn="ctr">
              <a:buFont typeface="Arial Unicode MS" pitchFamily="34" charset="-128"/>
              <a:buNone/>
              <a:defRPr/>
            </a:pPr>
            <a:r>
              <a:rPr lang="en-US" sz="2400" dirty="0">
                <a:hlinkClick r:id="rId3"/>
              </a:rPr>
              <a:t>Common Communication on the Acceptability of Classification Terms and the General Indications of the Nice Class Headings (CP1)</a:t>
            </a:r>
            <a:endParaRPr lang="de-DE" altLang="de-DE" sz="24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800" i="1" dirty="0"/>
          </a:p>
        </p:txBody>
      </p:sp>
      <p:pic>
        <p:nvPicPr>
          <p:cNvPr id="2" name="Graphic 1" descr="Gavel outline">
            <a:extLst>
              <a:ext uri="{FF2B5EF4-FFF2-40B4-BE49-F238E27FC236}">
                <a16:creationId xmlns:a16="http://schemas.microsoft.com/office/drawing/2014/main" id="{72D03E77-61D8-37A5-81AB-894F09203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6018" y="709819"/>
            <a:ext cx="914400" cy="914400"/>
          </a:xfrm>
          <a:prstGeom prst="rect">
            <a:avLst/>
          </a:prstGeom>
        </p:spPr>
      </p:pic>
      <p:sp>
        <p:nvSpPr>
          <p:cNvPr id="3" name="TextBox 2">
            <a:extLst>
              <a:ext uri="{FF2B5EF4-FFF2-40B4-BE49-F238E27FC236}">
                <a16:creationId xmlns:a16="http://schemas.microsoft.com/office/drawing/2014/main" id="{3FCC95AF-B914-2FAE-6534-AF8EA0E838BC}"/>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CLASS HEADINGS</a:t>
            </a:r>
          </a:p>
        </p:txBody>
      </p:sp>
    </p:spTree>
    <p:extLst>
      <p:ext uri="{BB962C8B-B14F-4D97-AF65-F5344CB8AC3E}">
        <p14:creationId xmlns:p14="http://schemas.microsoft.com/office/powerpoint/2010/main" val="164036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5858-D714-B75E-FF5A-EB81A6F9A1D1}"/>
            </a:ext>
          </a:extLst>
        </p:cNvPr>
        <p:cNvGrpSpPr/>
        <p:nvPr/>
      </p:nvGrpSpPr>
      <p:grpSpPr>
        <a:xfrm>
          <a:off x="0" y="0"/>
          <a:ext cx="0" cy="0"/>
          <a:chOff x="0" y="0"/>
          <a:chExt cx="0" cy="0"/>
        </a:xfrm>
      </p:grpSpPr>
      <p:sp>
        <p:nvSpPr>
          <p:cNvPr id="70660" name="Rectangle 3">
            <a:extLst>
              <a:ext uri="{FF2B5EF4-FFF2-40B4-BE49-F238E27FC236}">
                <a16:creationId xmlns:a16="http://schemas.microsoft.com/office/drawing/2014/main" id="{30469285-3377-8B5C-D8DF-A44066A72F99}"/>
              </a:ext>
            </a:extLst>
          </p:cNvPr>
          <p:cNvSpPr>
            <a:spLocks noGrp="1" noChangeArrowheads="1"/>
          </p:cNvSpPr>
          <p:nvPr>
            <p:ph type="body" idx="1"/>
          </p:nvPr>
        </p:nvSpPr>
        <p:spPr>
          <a:xfrm>
            <a:off x="0" y="655983"/>
            <a:ext cx="9144000" cy="448751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Font typeface="Arial Unicode MS" pitchFamily="34" charset="-128"/>
              <a:buNone/>
              <a:defRPr/>
            </a:pPr>
            <a:endParaRPr lang="de-DE" altLang="de-DE" sz="2800" u="sng"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r>
              <a:rPr lang="de-DE" altLang="de-DE" sz="2800" spc="-150" dirty="0">
                <a:solidFill>
                  <a:srgbClr val="024DA1"/>
                </a:solidFill>
                <a:latin typeface="Arial"/>
                <a:ea typeface="Open Sans Semibold" panose="020B0706030804020204" pitchFamily="34" charset="0"/>
                <a:cs typeface="Arial"/>
              </a:rPr>
              <a:t>	12th </a:t>
            </a:r>
            <a:r>
              <a:rPr lang="de-DE" altLang="de-DE" sz="2800" spc="-150" dirty="0" err="1">
                <a:solidFill>
                  <a:srgbClr val="024DA1"/>
                </a:solidFill>
                <a:latin typeface="Arial"/>
                <a:ea typeface="Open Sans Semibold" panose="020B0706030804020204" pitchFamily="34" charset="0"/>
                <a:cs typeface="Arial"/>
              </a:rPr>
              <a:t>edition</a:t>
            </a:r>
            <a:r>
              <a:rPr lang="de-DE" altLang="de-DE" sz="2800" spc="-150" dirty="0">
                <a:solidFill>
                  <a:srgbClr val="024DA1"/>
                </a:solidFill>
                <a:latin typeface="Arial"/>
                <a:ea typeface="Open Sans Semibold" panose="020B0706030804020204" pitchFamily="34" charset="0"/>
                <a:cs typeface="Arial"/>
              </a:rPr>
              <a:t> </a:t>
            </a:r>
            <a:r>
              <a:rPr lang="de-DE" altLang="de-DE" sz="2800" spc="-150" dirty="0" err="1">
                <a:solidFill>
                  <a:srgbClr val="024DA1"/>
                </a:solidFill>
                <a:latin typeface="Arial"/>
                <a:ea typeface="Open Sans Semibold" panose="020B0706030804020204" pitchFamily="34" charset="0"/>
                <a:cs typeface="Arial"/>
              </a:rPr>
              <a:t>of</a:t>
            </a:r>
            <a:r>
              <a:rPr lang="de-DE" altLang="de-DE" sz="2800" spc="-150" dirty="0">
                <a:solidFill>
                  <a:srgbClr val="024DA1"/>
                </a:solidFill>
                <a:latin typeface="Arial"/>
                <a:ea typeface="Open Sans Semibold" panose="020B0706030804020204" pitchFamily="34" charset="0"/>
                <a:cs typeface="Arial"/>
              </a:rPr>
              <a:t> Nice Classification, Version 2025</a:t>
            </a:r>
          </a:p>
          <a:p>
            <a:pPr marL="0" indent="0">
              <a:buFont typeface="Arial Unicode MS" pitchFamily="34" charset="-128"/>
              <a:buNone/>
              <a:defRPr/>
            </a:pPr>
            <a:endParaRPr lang="de-DE" altLang="de-DE" sz="28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600" spc="-150" dirty="0">
                <a:solidFill>
                  <a:srgbClr val="024DA1"/>
                </a:solidFill>
                <a:latin typeface="Arial"/>
                <a:ea typeface="Open Sans Semibold" panose="020B0706030804020204" pitchFamily="34" charset="0"/>
                <a:cs typeface="Arial"/>
              </a:rPr>
              <a:t>	</a:t>
            </a:r>
            <a:r>
              <a:rPr lang="de-DE" altLang="de-DE" sz="2600" spc="-150" dirty="0" err="1">
                <a:solidFill>
                  <a:srgbClr val="024DA1"/>
                </a:solidFill>
                <a:latin typeface="Arial"/>
                <a:ea typeface="Open Sans Semibold" panose="020B0706030804020204" pitchFamily="34" charset="0"/>
                <a:cs typeface="Arial"/>
              </a:rPr>
              <a:t>Unacceptable</a:t>
            </a:r>
            <a:r>
              <a:rPr lang="de-DE" altLang="de-DE" sz="2600" spc="-150" dirty="0">
                <a:solidFill>
                  <a:srgbClr val="024DA1"/>
                </a:solidFill>
                <a:latin typeface="Arial"/>
                <a:ea typeface="Open Sans Semibold" panose="020B0706030804020204" pitchFamily="34" charset="0"/>
                <a:cs typeface="Arial"/>
              </a:rPr>
              <a:t> </a:t>
            </a:r>
            <a:r>
              <a:rPr lang="de-DE" altLang="de-DE" sz="2600" spc="-150" dirty="0" err="1">
                <a:solidFill>
                  <a:srgbClr val="024DA1"/>
                </a:solidFill>
                <a:latin typeface="Arial"/>
                <a:ea typeface="Open Sans Semibold" panose="020B0706030804020204" pitchFamily="34" charset="0"/>
                <a:cs typeface="Arial"/>
              </a:rPr>
              <a:t>class</a:t>
            </a:r>
            <a:r>
              <a:rPr lang="de-DE" altLang="de-DE" sz="2600" spc="-150" dirty="0">
                <a:solidFill>
                  <a:srgbClr val="024DA1"/>
                </a:solidFill>
                <a:latin typeface="Arial"/>
                <a:ea typeface="Open Sans Semibold" panose="020B0706030804020204" pitchFamily="34" charset="0"/>
                <a:cs typeface="Arial"/>
              </a:rPr>
              <a:t> </a:t>
            </a:r>
            <a:r>
              <a:rPr lang="de-DE" altLang="de-DE" sz="2600" spc="-150" dirty="0" err="1">
                <a:solidFill>
                  <a:srgbClr val="024DA1"/>
                </a:solidFill>
                <a:latin typeface="Arial"/>
                <a:ea typeface="Open Sans Semibold" panose="020B0706030804020204" pitchFamily="34" charset="0"/>
                <a:cs typeface="Arial"/>
              </a:rPr>
              <a:t>headings</a:t>
            </a:r>
            <a:r>
              <a:rPr lang="de-DE" altLang="de-DE" sz="2600" spc="-150" dirty="0">
                <a:solidFill>
                  <a:srgbClr val="024DA1"/>
                </a:solidFill>
                <a:latin typeface="Arial"/>
                <a:ea typeface="Open Sans Semibold" panose="020B0706030804020204" pitchFamily="34" charset="0"/>
                <a:cs typeface="Arial"/>
              </a:rPr>
              <a:t>:</a:t>
            </a:r>
          </a:p>
          <a:p>
            <a:pPr marL="0" indent="0">
              <a:spcAft>
                <a:spcPts val="600"/>
              </a:spcAft>
              <a:buFont typeface="Arial Unicode MS" pitchFamily="34" charset="-128"/>
              <a:buNone/>
              <a:defRPr/>
            </a:pPr>
            <a:r>
              <a:rPr lang="de-DE" altLang="de-DE" sz="2600" spc="-150" dirty="0">
                <a:solidFill>
                  <a:srgbClr val="024DA1"/>
                </a:solidFill>
                <a:latin typeface="Arial"/>
                <a:ea typeface="Open Sans Semibold" panose="020B0706030804020204" pitchFamily="34" charset="0"/>
                <a:cs typeface="Arial"/>
              </a:rPr>
              <a:t>	Class 7	 </a:t>
            </a:r>
            <a:r>
              <a:rPr lang="en-US" altLang="de-DE" sz="2600" i="1" spc="-150" dirty="0">
                <a:solidFill>
                  <a:srgbClr val="024DA1"/>
                </a:solidFill>
                <a:latin typeface="Arial"/>
                <a:ea typeface="Open Sans Semibold" panose="020B0706030804020204" pitchFamily="34" charset="0"/>
                <a:cs typeface="Arial"/>
              </a:rPr>
              <a:t>Machines, </a:t>
            </a:r>
            <a:r>
              <a:rPr lang="en-US" altLang="de-DE" sz="2600" i="1" spc="-150" dirty="0">
                <a:solidFill>
                  <a:schemeClr val="tx1">
                    <a:lumMod val="50000"/>
                    <a:lumOff val="50000"/>
                  </a:schemeClr>
                </a:solidFill>
                <a:latin typeface="Arial"/>
                <a:ea typeface="Open Sans Semibold" panose="020B0706030804020204" pitchFamily="34" charset="0"/>
                <a:cs typeface="Arial"/>
              </a:rPr>
              <a:t>machine tools, power-operated tools</a:t>
            </a:r>
          </a:p>
          <a:p>
            <a:pPr marL="0" indent="0">
              <a:spcAft>
                <a:spcPts val="600"/>
              </a:spcAft>
              <a:buFont typeface="Arial Unicode MS" pitchFamily="34" charset="-128"/>
              <a:buNone/>
              <a:defRPr/>
            </a:pPr>
            <a:r>
              <a:rPr lang="de-DE" altLang="de-DE" sz="2600" spc="-150" dirty="0">
                <a:solidFill>
                  <a:srgbClr val="024DA1"/>
                </a:solidFill>
                <a:latin typeface="Arial"/>
                <a:ea typeface="Open Sans Semibold" panose="020B0706030804020204" pitchFamily="34" charset="0"/>
                <a:cs typeface="Arial"/>
              </a:rPr>
              <a:t>	Class 37	</a:t>
            </a:r>
            <a:r>
              <a:rPr lang="de-DE" altLang="de-DE" sz="2600" i="1" spc="-150" dirty="0">
                <a:solidFill>
                  <a:srgbClr val="024DA1"/>
                </a:solidFill>
                <a:latin typeface="Arial"/>
                <a:ea typeface="Open Sans Semibold" panose="020B0706030804020204" pitchFamily="34" charset="0"/>
                <a:cs typeface="Arial"/>
              </a:rPr>
              <a:t>Installation and </a:t>
            </a:r>
            <a:r>
              <a:rPr lang="de-DE" altLang="de-DE" sz="2600" i="1" spc="-150" dirty="0" err="1">
                <a:solidFill>
                  <a:srgbClr val="024DA1"/>
                </a:solidFill>
                <a:latin typeface="Arial"/>
                <a:ea typeface="Open Sans Semibold" panose="020B0706030804020204" pitchFamily="34" charset="0"/>
                <a:cs typeface="Arial"/>
              </a:rPr>
              <a:t>repair</a:t>
            </a:r>
            <a:r>
              <a:rPr lang="de-DE" altLang="de-DE" sz="2600" i="1" spc="-150" dirty="0">
                <a:solidFill>
                  <a:srgbClr val="024DA1"/>
                </a:solidFill>
                <a:latin typeface="Arial"/>
                <a:ea typeface="Open Sans Semibold" panose="020B0706030804020204" pitchFamily="34" charset="0"/>
                <a:cs typeface="Arial"/>
              </a:rPr>
              <a:t> </a:t>
            </a:r>
            <a:r>
              <a:rPr lang="de-DE" altLang="de-DE" sz="2600" i="1" spc="-150" dirty="0" err="1">
                <a:solidFill>
                  <a:srgbClr val="024DA1"/>
                </a:solidFill>
                <a:latin typeface="Arial"/>
                <a:ea typeface="Open Sans Semibold" panose="020B0706030804020204" pitchFamily="34" charset="0"/>
                <a:cs typeface="Arial"/>
              </a:rPr>
              <a:t>services</a:t>
            </a:r>
            <a:endParaRPr lang="de-DE" altLang="de-DE" sz="26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600" spc="-150" dirty="0">
                <a:solidFill>
                  <a:srgbClr val="024DA1"/>
                </a:solidFill>
                <a:latin typeface="Arial"/>
                <a:ea typeface="Open Sans Semibold" panose="020B0706030804020204" pitchFamily="34" charset="0"/>
                <a:cs typeface="Arial"/>
              </a:rPr>
              <a:t>	Class 40	</a:t>
            </a:r>
            <a:r>
              <a:rPr lang="de-DE" altLang="de-DE" sz="2600" i="1" spc="-150" dirty="0">
                <a:solidFill>
                  <a:srgbClr val="024DA1"/>
                </a:solidFill>
                <a:latin typeface="Arial"/>
                <a:ea typeface="Open Sans Semibold" panose="020B0706030804020204" pitchFamily="34" charset="0"/>
                <a:cs typeface="Arial"/>
              </a:rPr>
              <a:t>Treatment </a:t>
            </a:r>
            <a:r>
              <a:rPr lang="de-DE" altLang="de-DE" sz="2600" i="1" spc="-150" dirty="0" err="1">
                <a:solidFill>
                  <a:srgbClr val="024DA1"/>
                </a:solidFill>
                <a:latin typeface="Arial"/>
                <a:ea typeface="Open Sans Semibold" panose="020B0706030804020204" pitchFamily="34" charset="0"/>
                <a:cs typeface="Arial"/>
              </a:rPr>
              <a:t>of</a:t>
            </a:r>
            <a:r>
              <a:rPr lang="de-DE" altLang="de-DE" sz="2600" i="1" spc="-150" dirty="0">
                <a:solidFill>
                  <a:srgbClr val="024DA1"/>
                </a:solidFill>
                <a:latin typeface="Arial"/>
                <a:ea typeface="Open Sans Semibold" panose="020B0706030804020204" pitchFamily="34" charset="0"/>
                <a:cs typeface="Arial"/>
              </a:rPr>
              <a:t> </a:t>
            </a:r>
            <a:r>
              <a:rPr lang="de-DE" altLang="de-DE" sz="2600" i="1" spc="-150" dirty="0" err="1">
                <a:solidFill>
                  <a:srgbClr val="024DA1"/>
                </a:solidFill>
                <a:latin typeface="Arial"/>
                <a:ea typeface="Open Sans Semibold" panose="020B0706030804020204" pitchFamily="34" charset="0"/>
                <a:cs typeface="Arial"/>
              </a:rPr>
              <a:t>materials</a:t>
            </a:r>
            <a:endParaRPr lang="de-DE" altLang="de-DE" sz="26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800" i="1" dirty="0"/>
          </a:p>
        </p:txBody>
      </p:sp>
      <p:pic>
        <p:nvPicPr>
          <p:cNvPr id="5" name="Picture 4">
            <a:extLst>
              <a:ext uri="{FF2B5EF4-FFF2-40B4-BE49-F238E27FC236}">
                <a16:creationId xmlns:a16="http://schemas.microsoft.com/office/drawing/2014/main" id="{24266D57-D266-0E10-E33C-D1865A5771A0}"/>
              </a:ext>
            </a:extLst>
          </p:cNvPr>
          <p:cNvPicPr>
            <a:picLocks noChangeAspect="1"/>
          </p:cNvPicPr>
          <p:nvPr/>
        </p:nvPicPr>
        <p:blipFill>
          <a:blip r:embed="rId3"/>
          <a:stretch>
            <a:fillRect/>
          </a:stretch>
        </p:blipFill>
        <p:spPr>
          <a:xfrm>
            <a:off x="7682948" y="795723"/>
            <a:ext cx="1243219" cy="1776027"/>
          </a:xfrm>
          <a:prstGeom prst="rect">
            <a:avLst/>
          </a:prstGeom>
        </p:spPr>
      </p:pic>
      <p:sp>
        <p:nvSpPr>
          <p:cNvPr id="6" name="TextBox 5">
            <a:extLst>
              <a:ext uri="{FF2B5EF4-FFF2-40B4-BE49-F238E27FC236}">
                <a16:creationId xmlns:a16="http://schemas.microsoft.com/office/drawing/2014/main" id="{C40B5381-1671-CD52-E9ED-09EDAF820C5E}"/>
              </a:ext>
            </a:extLst>
          </p:cNvPr>
          <p:cNvSpPr txBox="1"/>
          <p:nvPr/>
        </p:nvSpPr>
        <p:spPr>
          <a:xfrm>
            <a:off x="1736035" y="142966"/>
            <a:ext cx="7407965"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CLASS HEADINGS</a:t>
            </a:r>
          </a:p>
        </p:txBody>
      </p:sp>
    </p:spTree>
    <p:extLst>
      <p:ext uri="{BB962C8B-B14F-4D97-AF65-F5344CB8AC3E}">
        <p14:creationId xmlns:p14="http://schemas.microsoft.com/office/powerpoint/2010/main" val="266470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type="body" idx="1"/>
          </p:nvPr>
        </p:nvSpPr>
        <p:spPr>
          <a:xfrm>
            <a:off x="0" y="662609"/>
            <a:ext cx="9144000" cy="44808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ctr">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lgn="ctr">
              <a:spcAft>
                <a:spcPts val="600"/>
              </a:spcAft>
              <a:buFont typeface="Arial Unicode MS" pitchFamily="34" charset="-128"/>
              <a:buNone/>
              <a:defRPr/>
            </a:pPr>
            <a:endParaRPr lang="de-DE" altLang="de-DE" sz="2200"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a:t>
            </a:r>
            <a:r>
              <a:rPr lang="de-DE" altLang="de-DE" sz="2200" spc="-150" dirty="0">
                <a:solidFill>
                  <a:srgbClr val="FF0000"/>
                </a:solidFill>
                <a:latin typeface="Arial"/>
                <a:ea typeface="Open Sans Semibold" panose="020B0706030804020204" pitchFamily="34" charset="0"/>
                <a:cs typeface="Arial"/>
              </a:rPr>
              <a:t>NOT ACCEPTABLE: </a:t>
            </a: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9		</a:t>
            </a:r>
            <a:r>
              <a:rPr lang="de-DE" altLang="de-DE" sz="2200" i="1" spc="-150" dirty="0">
                <a:solidFill>
                  <a:srgbClr val="024DA1"/>
                </a:solidFill>
                <a:latin typeface="Arial"/>
                <a:ea typeface="Open Sans Semibold" panose="020B0706030804020204" pitchFamily="34" charset="0"/>
                <a:cs typeface="Arial"/>
              </a:rPr>
              <a:t>Electronic </a:t>
            </a:r>
            <a:r>
              <a:rPr lang="de-DE" altLang="de-DE" sz="2200" i="1" spc="-150" dirty="0" err="1">
                <a:solidFill>
                  <a:srgbClr val="024DA1"/>
                </a:solidFill>
                <a:latin typeface="Arial"/>
                <a:ea typeface="Open Sans Semibold" panose="020B0706030804020204" pitchFamily="34" charset="0"/>
                <a:cs typeface="Arial"/>
              </a:rPr>
              <a:t>apparatus</a:t>
            </a:r>
            <a:r>
              <a:rPr lang="de-DE" altLang="de-DE" sz="2200" i="1" spc="-150" dirty="0">
                <a:solidFill>
                  <a:srgbClr val="024DA1"/>
                </a:solidFill>
                <a:latin typeface="Arial"/>
                <a:ea typeface="Open Sans Semibold" panose="020B0706030804020204" pitchFamily="34" charset="0"/>
                <a:cs typeface="Arial"/>
              </a:rPr>
              <a:t> and </a:t>
            </a:r>
            <a:r>
              <a:rPr lang="de-DE" altLang="de-DE" sz="2200" i="1" spc="-150" dirty="0" err="1">
                <a:solidFill>
                  <a:srgbClr val="024DA1"/>
                </a:solidFill>
                <a:latin typeface="Arial"/>
                <a:ea typeface="Open Sans Semibold" panose="020B0706030804020204" pitchFamily="34" charset="0"/>
                <a:cs typeface="Arial"/>
              </a:rPr>
              <a:t>instruments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spc="-150" dirty="0">
                <a:solidFill>
                  <a:srgbClr val="024DA1"/>
                </a:solidFill>
                <a:latin typeface="Arial"/>
                <a:ea typeface="Open Sans Semibold" panose="020B0706030804020204" pitchFamily="34" charset="0"/>
                <a:cs typeface="Arial"/>
              </a:rPr>
              <a:t>	Class 9	</a:t>
            </a:r>
            <a:r>
              <a:rPr lang="de-DE" altLang="de-DE" sz="2200" i="1" spc="-150" dirty="0">
                <a:solidFill>
                  <a:srgbClr val="024DA1"/>
                </a:solidFill>
                <a:latin typeface="Arial"/>
                <a:ea typeface="Open Sans Semibold" panose="020B0706030804020204" pitchFamily="34" charset="0"/>
                <a:cs typeface="Arial"/>
              </a:rPr>
              <a:t>	Robots</a:t>
            </a: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r>
              <a:rPr lang="de-DE" altLang="de-DE" sz="2200" spc="-150" dirty="0">
                <a:solidFill>
                  <a:srgbClr val="024DA1"/>
                </a:solidFill>
                <a:latin typeface="Arial"/>
                <a:ea typeface="Open Sans Semibold" panose="020B0706030804020204" pitchFamily="34" charset="0"/>
                <a:cs typeface="Arial"/>
              </a:rPr>
              <a:t>Class 9 </a:t>
            </a:r>
            <a:r>
              <a:rPr lang="de-DE" altLang="de-DE" sz="2200" i="1" spc="-150" dirty="0">
                <a:solidFill>
                  <a:srgbClr val="024DA1"/>
                </a:solidFill>
                <a:latin typeface="Arial"/>
                <a:ea typeface="Open Sans Semibold" panose="020B0706030804020204" pitchFamily="34" charset="0"/>
                <a:cs typeface="Arial"/>
              </a:rPr>
              <a:t>		Virtual </a:t>
            </a:r>
            <a:r>
              <a:rPr lang="de-DE" altLang="de-DE" sz="2200" i="1" spc="-150" dirty="0" err="1">
                <a:solidFill>
                  <a:srgbClr val="024DA1"/>
                </a:solidFill>
                <a:latin typeface="Arial"/>
                <a:ea typeface="Open Sans Semibold" panose="020B0706030804020204" pitchFamily="34" charset="0"/>
                <a:cs typeface="Arial"/>
              </a:rPr>
              <a:t>goods</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Gift </a:t>
            </a:r>
            <a:r>
              <a:rPr lang="de-DE" altLang="de-DE" sz="2200" i="1" spc="-150" dirty="0" err="1">
                <a:solidFill>
                  <a:srgbClr val="024DA1"/>
                </a:solidFill>
                <a:latin typeface="Arial"/>
                <a:ea typeface="Open Sans Semibold" panose="020B0706030804020204" pitchFamily="34" charset="0"/>
                <a:cs typeface="Arial"/>
              </a:rPr>
              <a:t>articles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souvenirs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housewares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hobby</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articles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gadgets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24DA1"/>
                </a:solidFill>
                <a:latin typeface="Arial"/>
                <a:ea typeface="Open Sans Semibold" panose="020B0706030804020204" pitchFamily="34" charset="0"/>
                <a:cs typeface="Arial"/>
              </a:rPr>
              <a:t>etc</a:t>
            </a:r>
            <a:endParaRPr lang="de-DE" altLang="de-DE" sz="2200" i="1" spc="-150" dirty="0">
              <a:solidFill>
                <a:srgbClr val="024DA1"/>
              </a:solidFill>
              <a:latin typeface="Arial"/>
              <a:ea typeface="Open Sans Semibold" panose="020B0706030804020204" pitchFamily="34" charset="0"/>
              <a:cs typeface="Arial"/>
            </a:endParaRPr>
          </a:p>
          <a:p>
            <a:pPr marL="0" indent="0">
              <a:spcAft>
                <a:spcPts val="600"/>
              </a:spcAft>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2BBD9670-7BF1-7716-8BCD-104E72EDE93E}"/>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NOT ACCEPTABLE TERMS (Goods)</a:t>
            </a:r>
          </a:p>
        </p:txBody>
      </p:sp>
    </p:spTree>
    <p:extLst>
      <p:ext uri="{BB962C8B-B14F-4D97-AF65-F5344CB8AC3E}">
        <p14:creationId xmlns:p14="http://schemas.microsoft.com/office/powerpoint/2010/main" val="43518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type="body" idx="1"/>
          </p:nvPr>
        </p:nvSpPr>
        <p:spPr>
          <a:xfrm>
            <a:off x="0" y="604631"/>
            <a:ext cx="9144000" cy="453886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defRPr/>
            </a:pPr>
            <a:endParaRPr lang="de-DE" altLang="de-DE" sz="2200"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a:t>
            </a:r>
          </a:p>
          <a:p>
            <a:pPr marL="0" indent="0">
              <a:buFont typeface="Arial Unicode MS" pitchFamily="34" charset="-128"/>
              <a:buNone/>
              <a:defRPr/>
            </a:pPr>
            <a:r>
              <a:rPr lang="de-DE" altLang="de-DE" sz="2200" i="1" spc="-150" dirty="0">
                <a:solidFill>
                  <a:srgbClr val="024DA1"/>
                </a:solidFill>
                <a:latin typeface="Arial"/>
                <a:ea typeface="Open Sans Semibold" panose="020B0706030804020204" pitchFamily="34" charset="0"/>
                <a:cs typeface="Arial"/>
              </a:rPr>
              <a:t>	Class 9   Electronic </a:t>
            </a:r>
            <a:r>
              <a:rPr lang="de-DE" altLang="de-DE" sz="2200" i="1" spc="-150" dirty="0" err="1">
                <a:solidFill>
                  <a:srgbClr val="024DA1"/>
                </a:solidFill>
                <a:latin typeface="Arial"/>
                <a:ea typeface="Open Sans Semibold" panose="020B0706030804020204" pitchFamily="34" charset="0"/>
                <a:cs typeface="Arial"/>
              </a:rPr>
              <a:t>apparatus</a:t>
            </a:r>
            <a:r>
              <a:rPr lang="de-DE" altLang="de-DE" sz="2200" i="1" spc="-150" dirty="0">
                <a:solidFill>
                  <a:srgbClr val="024DA1"/>
                </a:solidFill>
                <a:latin typeface="Arial"/>
                <a:ea typeface="Open Sans Semibold" panose="020B0706030804020204" pitchFamily="34" charset="0"/>
                <a:cs typeface="Arial"/>
              </a:rPr>
              <a:t> and </a:t>
            </a:r>
            <a:r>
              <a:rPr lang="de-DE" altLang="de-DE" sz="2200" i="1" spc="-150" dirty="0" err="1">
                <a:solidFill>
                  <a:srgbClr val="024DA1"/>
                </a:solidFill>
                <a:latin typeface="Arial"/>
                <a:ea typeface="Open Sans Semibold" panose="020B0706030804020204" pitchFamily="34" charset="0"/>
                <a:cs typeface="Arial"/>
              </a:rPr>
              <a:t>instruments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FF0000"/>
                </a:solidFill>
                <a:latin typeface="Arial"/>
                <a:ea typeface="Open Sans Semibold" panose="020B0706030804020204" pitchFamily="34" charset="0"/>
                <a:cs typeface="Arial"/>
              </a:rPr>
              <a:t>including</a:t>
            </a:r>
            <a:r>
              <a:rPr lang="de-DE" altLang="de-DE" sz="2200" i="1" spc="-150" dirty="0">
                <a:solidFill>
                  <a:srgbClr val="FF0000"/>
                </a:solidFill>
                <a:latin typeface="Arial"/>
                <a:ea typeface="Open Sans Semibold" panose="020B0706030804020204" pitchFamily="34" charset="0"/>
                <a:cs typeface="Arial"/>
              </a:rPr>
              <a:t> </a:t>
            </a:r>
            <a:r>
              <a:rPr lang="de-DE" altLang="de-DE" sz="2200" i="1" spc="-150" dirty="0">
                <a:solidFill>
                  <a:srgbClr val="024DA1"/>
                </a:solidFill>
                <a:latin typeface="Arial"/>
                <a:ea typeface="Open Sans Semibold" panose="020B0706030804020204" pitchFamily="34" charset="0"/>
                <a:cs typeface="Arial"/>
              </a:rPr>
              <a:t>GPS </a:t>
            </a:r>
            <a:r>
              <a:rPr lang="de-DE" altLang="de-DE" sz="2200" i="1" spc="-150" dirty="0" err="1">
                <a:solidFill>
                  <a:srgbClr val="024DA1"/>
                </a:solidFill>
                <a:latin typeface="Arial"/>
                <a:ea typeface="Open Sans Semibold" panose="020B0706030804020204" pitchFamily="34" charset="0"/>
                <a:cs typeface="Arial"/>
              </a:rPr>
              <a:t>apparatus</a:t>
            </a:r>
            <a:endParaRPr lang="de-DE" altLang="de-DE" sz="22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buNone/>
              <a:defRPr/>
            </a:pPr>
            <a:r>
              <a:rPr lang="de-DE" altLang="de-DE" sz="2200" i="1" spc="-150" dirty="0">
                <a:solidFill>
                  <a:srgbClr val="024DA1"/>
                </a:solidFill>
                <a:latin typeface="Arial"/>
                <a:ea typeface="Open Sans Semibold" panose="020B0706030804020204" pitchFamily="34" charset="0"/>
                <a:cs typeface="Arial"/>
              </a:rPr>
              <a:t>	Class 9  Electronic </a:t>
            </a:r>
            <a:r>
              <a:rPr lang="de-DE" altLang="de-DE" sz="2200" i="1" spc="-150" dirty="0" err="1">
                <a:solidFill>
                  <a:srgbClr val="024DA1"/>
                </a:solidFill>
                <a:latin typeface="Arial"/>
                <a:ea typeface="Open Sans Semibold" panose="020B0706030804020204" pitchFamily="34" charset="0"/>
                <a:cs typeface="Arial"/>
              </a:rPr>
              <a:t>apparatus</a:t>
            </a:r>
            <a:r>
              <a:rPr lang="de-DE" altLang="de-DE" sz="2200" i="1" spc="-150" dirty="0">
                <a:solidFill>
                  <a:srgbClr val="024DA1"/>
                </a:solidFill>
                <a:latin typeface="Arial"/>
                <a:ea typeface="Open Sans Semibold" panose="020B0706030804020204" pitchFamily="34" charset="0"/>
                <a:cs typeface="Arial"/>
              </a:rPr>
              <a:t> and </a:t>
            </a:r>
            <a:r>
              <a:rPr lang="de-DE" altLang="de-DE" sz="2200" i="1" spc="-150" dirty="0" err="1">
                <a:solidFill>
                  <a:srgbClr val="024DA1"/>
                </a:solidFill>
                <a:latin typeface="Arial"/>
                <a:ea typeface="Open Sans Semibold" panose="020B0706030804020204" pitchFamily="34" charset="0"/>
                <a:cs typeface="Arial"/>
              </a:rPr>
              <a:t>instruments</a:t>
            </a:r>
            <a:r>
              <a:rPr lang="de-DE" altLang="de-DE" sz="2200" i="1" spc="-150" dirty="0">
                <a:solidFill>
                  <a:srgbClr val="024DA1"/>
                </a:solidFill>
                <a:latin typeface="Arial"/>
                <a:ea typeface="Open Sans Semibold" panose="020B0706030804020204" pitchFamily="34" charset="0"/>
                <a:cs typeface="Arial"/>
              </a:rPr>
              <a:t>, </a:t>
            </a:r>
            <a:r>
              <a:rPr lang="de-DE" altLang="de-DE" sz="2200" i="1" spc="-150" dirty="0" err="1">
                <a:solidFill>
                  <a:srgbClr val="00B050"/>
                </a:solidFill>
                <a:latin typeface="Arial"/>
                <a:ea typeface="Open Sans Semibold" panose="020B0706030804020204" pitchFamily="34" charset="0"/>
                <a:cs typeface="Arial"/>
              </a:rPr>
              <a:t>namely</a:t>
            </a:r>
            <a:r>
              <a:rPr lang="de-DE" altLang="de-DE" sz="2200" i="1" spc="-150" dirty="0">
                <a:solidFill>
                  <a:srgbClr val="00B050"/>
                </a:solidFill>
                <a:latin typeface="Arial"/>
                <a:ea typeface="Open Sans Semibold" panose="020B0706030804020204" pitchFamily="34" charset="0"/>
                <a:cs typeface="Arial"/>
              </a:rPr>
              <a:t> </a:t>
            </a:r>
            <a:r>
              <a:rPr lang="de-DE" altLang="de-DE" sz="2200" i="1" spc="-150" dirty="0">
                <a:solidFill>
                  <a:srgbClr val="024DA1"/>
                </a:solidFill>
                <a:latin typeface="Arial"/>
                <a:ea typeface="Open Sans Semibold" panose="020B0706030804020204" pitchFamily="34" charset="0"/>
                <a:cs typeface="Arial"/>
              </a:rPr>
              <a:t>GPS </a:t>
            </a:r>
            <a:r>
              <a:rPr lang="de-DE" altLang="de-DE" sz="2200" i="1" spc="-150" dirty="0" err="1">
                <a:solidFill>
                  <a:srgbClr val="024DA1"/>
                </a:solidFill>
                <a:latin typeface="Arial"/>
                <a:ea typeface="Open Sans Semibold" panose="020B0706030804020204" pitchFamily="34" charset="0"/>
                <a:cs typeface="Arial"/>
              </a:rPr>
              <a:t>apparatus</a:t>
            </a:r>
            <a:endParaRPr lang="de-DE" altLang="de-DE" sz="22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a:p>
            <a:pPr marL="0" indent="0">
              <a:buFont typeface="Arial Unicode MS" pitchFamily="34" charset="-128"/>
              <a:buNone/>
              <a:defRPr/>
            </a:pPr>
            <a:endParaRPr lang="de-DE" altLang="de-DE" sz="22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E3F4E16E-B33F-1695-EEF5-9B55D31262E1}"/>
              </a:ext>
            </a:extLst>
          </p:cNvPr>
          <p:cNvSpPr txBox="1"/>
          <p:nvPr/>
        </p:nvSpPr>
        <p:spPr>
          <a:xfrm>
            <a:off x="1656522" y="142966"/>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NOT ACCEPTABLE TERMS (Goods)</a:t>
            </a:r>
          </a:p>
        </p:txBody>
      </p:sp>
      <p:sp>
        <p:nvSpPr>
          <p:cNvPr id="3" name="Multiplication Sign 2">
            <a:extLst>
              <a:ext uri="{FF2B5EF4-FFF2-40B4-BE49-F238E27FC236}">
                <a16:creationId xmlns:a16="http://schemas.microsoft.com/office/drawing/2014/main" id="{7F1A7290-DC92-54B6-1A45-0AEDCA8BDA14}"/>
              </a:ext>
            </a:extLst>
          </p:cNvPr>
          <p:cNvSpPr/>
          <p:nvPr/>
        </p:nvSpPr>
        <p:spPr>
          <a:xfrm>
            <a:off x="8203095" y="1504950"/>
            <a:ext cx="894522" cy="10668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descr="Checkmark with solid fill">
            <a:extLst>
              <a:ext uri="{FF2B5EF4-FFF2-40B4-BE49-F238E27FC236}">
                <a16:creationId xmlns:a16="http://schemas.microsoft.com/office/drawing/2014/main" id="{0CA5DA18-5086-B9E3-1896-07DD670CD3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3583" y="2737403"/>
            <a:ext cx="914400" cy="914400"/>
          </a:xfrm>
          <a:prstGeom prst="rect">
            <a:avLst/>
          </a:prstGeom>
        </p:spPr>
      </p:pic>
    </p:spTree>
    <p:extLst>
      <p:ext uri="{BB962C8B-B14F-4D97-AF65-F5344CB8AC3E}">
        <p14:creationId xmlns:p14="http://schemas.microsoft.com/office/powerpoint/2010/main" val="32095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uiExpand="1"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99774"/>
            <a:ext cx="9144000" cy="444372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l"/>
            <a:br>
              <a:rPr lang="en-US" altLang="de-DE" sz="2400" spc="-150" dirty="0">
                <a:solidFill>
                  <a:srgbClr val="024DA1"/>
                </a:solidFill>
                <a:latin typeface="Arial"/>
                <a:ea typeface="Open Sans Semibold" panose="020B0706030804020204" pitchFamily="34" charset="0"/>
                <a:cs typeface="Arial"/>
              </a:rPr>
            </a:br>
            <a:br>
              <a:rPr lang="en-US" altLang="de-DE" sz="2400" spc="-150" dirty="0">
                <a:solidFill>
                  <a:srgbClr val="024DA1"/>
                </a:solidFill>
                <a:latin typeface="Arial"/>
                <a:ea typeface="Open Sans Semibold" panose="020B0706030804020204" pitchFamily="34" charset="0"/>
                <a:cs typeface="Arial"/>
              </a:rPr>
            </a:br>
            <a:r>
              <a:rPr lang="en-US" altLang="de-DE" sz="2400" spc="-150" dirty="0">
                <a:solidFill>
                  <a:srgbClr val="024DA1"/>
                </a:solidFill>
                <a:latin typeface="Arial"/>
                <a:ea typeface="Open Sans Semibold" panose="020B0706030804020204" pitchFamily="34" charset="0"/>
                <a:cs typeface="Arial"/>
              </a:rPr>
              <a:t>	</a:t>
            </a:r>
            <a:endParaRPr lang="de-DE" altLang="de-DE" sz="2400" i="1" spc="-150" dirty="0">
              <a:solidFill>
                <a:srgbClr val="024DA1"/>
              </a:solidFill>
              <a:latin typeface="Arial"/>
              <a:ea typeface="Open Sans Semibold" panose="020B0706030804020204" pitchFamily="34" charset="0"/>
              <a:cs typeface="Arial"/>
            </a:endParaRPr>
          </a:p>
        </p:txBody>
      </p:sp>
      <p:sp>
        <p:nvSpPr>
          <p:cNvPr id="2" name="TextBox 1">
            <a:extLst>
              <a:ext uri="{FF2B5EF4-FFF2-40B4-BE49-F238E27FC236}">
                <a16:creationId xmlns:a16="http://schemas.microsoft.com/office/drawing/2014/main" id="{8E38214F-74C5-A584-7900-AAEF317774E3}"/>
              </a:ext>
            </a:extLst>
          </p:cNvPr>
          <p:cNvSpPr txBox="1"/>
          <p:nvPr/>
        </p:nvSpPr>
        <p:spPr>
          <a:xfrm>
            <a:off x="1656522" y="139185"/>
            <a:ext cx="7487478" cy="461665"/>
          </a:xfrm>
          <a:prstGeom prst="rect">
            <a:avLst/>
          </a:prstGeom>
          <a:solidFill>
            <a:schemeClr val="tx2">
              <a:lumMod val="60000"/>
              <a:lumOff val="40000"/>
            </a:schemeClr>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NOT ACCEPTABLE TERMS (Goods)</a:t>
            </a:r>
          </a:p>
        </p:txBody>
      </p:sp>
      <p:sp>
        <p:nvSpPr>
          <p:cNvPr id="4" name="Multiplication Sign 3">
            <a:extLst>
              <a:ext uri="{FF2B5EF4-FFF2-40B4-BE49-F238E27FC236}">
                <a16:creationId xmlns:a16="http://schemas.microsoft.com/office/drawing/2014/main" id="{513AD941-0B02-4BEB-62F7-CC81DA93FBE4}"/>
              </a:ext>
            </a:extLst>
          </p:cNvPr>
          <p:cNvSpPr/>
          <p:nvPr/>
        </p:nvSpPr>
        <p:spPr>
          <a:xfrm>
            <a:off x="2503705" y="922611"/>
            <a:ext cx="894522" cy="10668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Graphic 7" descr="Robot outline">
            <a:extLst>
              <a:ext uri="{FF2B5EF4-FFF2-40B4-BE49-F238E27FC236}">
                <a16:creationId xmlns:a16="http://schemas.microsoft.com/office/drawing/2014/main" id="{7F10007D-4D6D-DAAB-5FC2-E18F7C0445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8296" y="775974"/>
            <a:ext cx="914400" cy="914400"/>
          </a:xfrm>
          <a:prstGeom prst="rect">
            <a:avLst/>
          </a:prstGeom>
        </p:spPr>
      </p:pic>
      <p:sp>
        <p:nvSpPr>
          <p:cNvPr id="3" name="TextBox 2">
            <a:extLst>
              <a:ext uri="{FF2B5EF4-FFF2-40B4-BE49-F238E27FC236}">
                <a16:creationId xmlns:a16="http://schemas.microsoft.com/office/drawing/2014/main" id="{53215CDF-1185-3E5E-2D33-60609D92D79E}"/>
              </a:ext>
            </a:extLst>
          </p:cNvPr>
          <p:cNvSpPr txBox="1"/>
          <p:nvPr/>
        </p:nvSpPr>
        <p:spPr>
          <a:xfrm>
            <a:off x="695068" y="2189564"/>
            <a:ext cx="7753864" cy="2554545"/>
          </a:xfrm>
          <a:prstGeom prst="rect">
            <a:avLst/>
          </a:prstGeom>
          <a:noFill/>
        </p:spPr>
        <p:txBody>
          <a:bodyPr wrap="square" rtlCol="0">
            <a:spAutoFit/>
          </a:bodyPr>
          <a:lstStyle/>
          <a:p>
            <a:r>
              <a:rPr lang="en-US" altLang="de-DE" sz="2000" spc="-150" dirty="0">
                <a:solidFill>
                  <a:srgbClr val="00B050"/>
                </a:solidFill>
                <a:latin typeface="Arial"/>
                <a:ea typeface="Open Sans Semibold" panose="020B0706030804020204" pitchFamily="34" charset="0"/>
                <a:cs typeface="Arial"/>
              </a:rPr>
              <a:t>Acceptable terms:</a:t>
            </a:r>
            <a:br>
              <a:rPr lang="en-US" altLang="de-DE" sz="2000" spc="-150" dirty="0">
                <a:solidFill>
                  <a:srgbClr val="024DA1"/>
                </a:solidFill>
                <a:latin typeface="Arial"/>
                <a:ea typeface="Open Sans Semibold" panose="020B0706030804020204" pitchFamily="34" charset="0"/>
                <a:cs typeface="Arial"/>
              </a:rPr>
            </a:br>
            <a:br>
              <a:rPr lang="en-US" altLang="de-DE" sz="2000" spc="-150" dirty="0">
                <a:solidFill>
                  <a:srgbClr val="024DA1"/>
                </a:solidFill>
                <a:latin typeface="Arial"/>
                <a:ea typeface="Open Sans Semibold" panose="020B0706030804020204" pitchFamily="34" charset="0"/>
                <a:cs typeface="Arial"/>
              </a:rPr>
            </a:br>
            <a:r>
              <a:rPr lang="en-US" altLang="de-DE" sz="2000" spc="-150" dirty="0">
                <a:solidFill>
                  <a:srgbClr val="024DA1"/>
                </a:solidFill>
                <a:latin typeface="Arial"/>
                <a:ea typeface="Open Sans Semibold" panose="020B0706030804020204" pitchFamily="34" charset="0"/>
                <a:cs typeface="Arial"/>
              </a:rPr>
              <a:t>Class 7: </a:t>
            </a:r>
            <a:r>
              <a:rPr lang="en-US" altLang="de-DE" sz="2000" i="1" spc="-150" dirty="0">
                <a:solidFill>
                  <a:srgbClr val="024DA1"/>
                </a:solidFill>
                <a:latin typeface="Arial"/>
                <a:ea typeface="Open Sans Semibold" panose="020B0706030804020204" pitchFamily="34" charset="0"/>
                <a:cs typeface="Arial"/>
              </a:rPr>
              <a:t>Industrial robots</a:t>
            </a:r>
            <a:br>
              <a:rPr lang="en-US" altLang="de-DE" sz="2000" i="1" spc="-150" dirty="0">
                <a:solidFill>
                  <a:srgbClr val="024DA1"/>
                </a:solidFill>
                <a:latin typeface="Arial"/>
                <a:ea typeface="Open Sans Semibold" panose="020B0706030804020204" pitchFamily="34" charset="0"/>
                <a:cs typeface="Arial"/>
              </a:rPr>
            </a:br>
            <a:br>
              <a:rPr lang="en-US" altLang="de-DE" sz="2000" spc="-150" dirty="0">
                <a:solidFill>
                  <a:srgbClr val="024DA1"/>
                </a:solidFill>
                <a:latin typeface="Arial"/>
                <a:ea typeface="Open Sans Semibold" panose="020B0706030804020204" pitchFamily="34" charset="0"/>
                <a:cs typeface="Arial"/>
              </a:rPr>
            </a:br>
            <a:r>
              <a:rPr lang="en-US" altLang="de-DE" sz="2000" spc="-150" dirty="0">
                <a:solidFill>
                  <a:srgbClr val="024DA1"/>
                </a:solidFill>
                <a:latin typeface="Arial"/>
                <a:ea typeface="Open Sans Semibold" panose="020B0706030804020204" pitchFamily="34" charset="0"/>
                <a:cs typeface="Arial"/>
              </a:rPr>
              <a:t>Class 9: </a:t>
            </a:r>
            <a:r>
              <a:rPr lang="en-US" altLang="de-DE" sz="2000" i="1" spc="-150" dirty="0">
                <a:solidFill>
                  <a:srgbClr val="024DA1"/>
                </a:solidFill>
                <a:latin typeface="Arial"/>
                <a:ea typeface="Open Sans Semibold" panose="020B0706030804020204" pitchFamily="34" charset="0"/>
                <a:cs typeface="Arial"/>
              </a:rPr>
              <a:t>Humanoid robots with artificial intelligence for use in scientific 	research</a:t>
            </a:r>
            <a:br>
              <a:rPr lang="en-US" altLang="de-DE" sz="2000" spc="-150" dirty="0">
                <a:solidFill>
                  <a:srgbClr val="024DA1"/>
                </a:solidFill>
                <a:latin typeface="Arial"/>
                <a:ea typeface="Open Sans Semibold" panose="020B0706030804020204" pitchFamily="34" charset="0"/>
                <a:cs typeface="Arial"/>
              </a:rPr>
            </a:br>
            <a:br>
              <a:rPr lang="en-US" altLang="de-DE" sz="2000" spc="-150" dirty="0">
                <a:solidFill>
                  <a:srgbClr val="024DA1"/>
                </a:solidFill>
                <a:latin typeface="Arial"/>
                <a:ea typeface="Open Sans Semibold" panose="020B0706030804020204" pitchFamily="34" charset="0"/>
                <a:cs typeface="Arial"/>
              </a:rPr>
            </a:br>
            <a:r>
              <a:rPr lang="en-US" altLang="de-DE" sz="2000" spc="-150" dirty="0">
                <a:solidFill>
                  <a:srgbClr val="024DA1"/>
                </a:solidFill>
                <a:latin typeface="Arial"/>
                <a:ea typeface="Open Sans Semibold" panose="020B0706030804020204" pitchFamily="34" charset="0"/>
                <a:cs typeface="Arial"/>
              </a:rPr>
              <a:t>Class 10: </a:t>
            </a:r>
            <a:r>
              <a:rPr lang="en-US" altLang="de-DE" sz="2000" i="1" spc="-150" dirty="0">
                <a:solidFill>
                  <a:srgbClr val="024DA1"/>
                </a:solidFill>
                <a:latin typeface="Arial"/>
                <a:ea typeface="Open Sans Semibold" panose="020B0706030804020204" pitchFamily="34" charset="0"/>
                <a:cs typeface="Arial"/>
              </a:rPr>
              <a:t>Surgical robots</a:t>
            </a:r>
            <a:endParaRPr lang="en-US" sz="2000" dirty="0"/>
          </a:p>
        </p:txBody>
      </p:sp>
      <p:sp>
        <p:nvSpPr>
          <p:cNvPr id="5" name="TextBox 4">
            <a:extLst>
              <a:ext uri="{FF2B5EF4-FFF2-40B4-BE49-F238E27FC236}">
                <a16:creationId xmlns:a16="http://schemas.microsoft.com/office/drawing/2014/main" id="{63BA480D-7925-A036-158E-CBC2E6FD627E}"/>
              </a:ext>
            </a:extLst>
          </p:cNvPr>
          <p:cNvSpPr txBox="1"/>
          <p:nvPr/>
        </p:nvSpPr>
        <p:spPr>
          <a:xfrm>
            <a:off x="695068" y="1213837"/>
            <a:ext cx="2949445" cy="461665"/>
          </a:xfrm>
          <a:prstGeom prst="rect">
            <a:avLst/>
          </a:prstGeom>
          <a:noFill/>
        </p:spPr>
        <p:txBody>
          <a:bodyPr wrap="square" rtlCol="0">
            <a:spAutoFit/>
          </a:bodyPr>
          <a:lstStyle/>
          <a:p>
            <a:r>
              <a:rPr lang="en-IE" sz="2400" i="1" spc="-150" dirty="0">
                <a:solidFill>
                  <a:srgbClr val="024DA1"/>
                </a:solidFill>
                <a:latin typeface="Arial"/>
                <a:ea typeface="Open Sans Semibold" panose="020B0706030804020204" pitchFamily="34" charset="0"/>
                <a:cs typeface="Arial"/>
              </a:rPr>
              <a:t>Class 9 Robots</a:t>
            </a:r>
            <a:endParaRPr lang="en-US" sz="2400" i="1" spc="-150" dirty="0">
              <a:solidFill>
                <a:srgbClr val="024DA1"/>
              </a:solidFill>
              <a:latin typeface="Arial"/>
              <a:ea typeface="Open Sans Semibold" panose="020B0706030804020204" pitchFamily="34" charset="0"/>
              <a:cs typeface="Arial"/>
            </a:endParaRPr>
          </a:p>
        </p:txBody>
      </p:sp>
    </p:spTree>
    <p:extLst>
      <p:ext uri="{BB962C8B-B14F-4D97-AF65-F5344CB8AC3E}">
        <p14:creationId xmlns:p14="http://schemas.microsoft.com/office/powerpoint/2010/main" val="15114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theme/theme1.xml><?xml version="1.0" encoding="utf-8"?>
<a:theme xmlns:a="http://schemas.openxmlformats.org/drawingml/2006/main" name="EUIPO-PPT-16 9-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UIPO Document" ma:contentTypeID="0x010100B529FD8D36614F0DAC4611C75EC30ACE" ma:contentTypeVersion="1" ma:contentTypeDescription="" ma:contentTypeScope="" ma:versionID="84a7f6b9a9324c93f7c429fe637c4145">
  <xsd:schema xmlns:xsd="http://www.w3.org/2001/XMLSchema" xmlns:p="http://schemas.microsoft.com/office/2006/metadata/properties" xmlns:ns2="0e656187-b300-4fb0-8bf4-3a50f872073c" targetNamespace="http://schemas.microsoft.com/office/2006/metadata/properties" ma:root="true" ma:fieldsID="d82bb511108d8e269345fc9bd5c1ab5b" ns2:_="">
    <xsd:import namespace="0e656187-b300-4fb0-8bf4-3a50f872073c"/>
    <xsd:element name="properties">
      <xsd:complexType>
        <xsd:sequence>
          <xsd:element name="documentManagement">
            <xsd:complexType>
              <xsd:all>
                <xsd:element ref="ns2:Document_x0020_Identification_x0020_Number" minOccurs="0"/>
                <xsd:element ref="ns2:Description" minOccurs="0"/>
              </xsd:all>
            </xsd:complexType>
          </xsd:element>
        </xsd:sequence>
      </xsd:complexType>
    </xsd:element>
  </xsd:schema>
  <xsd:schema xmlns:xsd="http://www.w3.org/2001/XMLSchema" xmlns:dms="http://schemas.microsoft.com/office/2006/documentManagement/types" targetNamespace="0e656187-b300-4fb0-8bf4-3a50f872073c" elementFormDefault="qualified">
    <xsd:import namespace="http://schemas.microsoft.com/office/2006/documentManagement/types"/>
    <xsd:element name="Document_x0020_Identification_x0020_Number" ma:readOnly="true" ma:index="8" nillable="true" ma:displayName="Document Identification Number" ma:internalName="Document_x0020_Identification_x0020_Number">
      <xsd:simpleType>
        <xsd:restriction base="dms:Text">
</xsd:restriction>
      </xsd:simpleType>
    </xsd:element>
    <xsd:element name="Description" ma:index="9" nillable="true" ma:displayName="Description" ma:internalName="Description">
      <xsd:simpleType>
        <xsd:restriction base="dms:No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Identification_x0020_Number xmlns="0e656187-b300-4fb0-8bf4-3a50f872073c">0159893305</Document_x0020_Identification_x0020_Number>
    <Description xmlns="0e656187-b300-4fb0-8bf4-3a50f87207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78D17-5BDA-4821-BCED-81E29C2A7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56187-b300-4fb0-8bf4-3a50f872073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DC7EA2E-219F-4412-AC67-44591C700C33}">
  <ds:schemaRefs>
    <ds:schemaRef ds:uri="http://purl.org/dc/elements/1.1/"/>
    <ds:schemaRef ds:uri="http://schemas.microsoft.com/office/2006/metadata/properties"/>
    <ds:schemaRef ds:uri="http://purl.org/dc/terms/"/>
    <ds:schemaRef ds:uri="http://schemas.openxmlformats.org/package/2006/metadata/core-properties"/>
    <ds:schemaRef ds:uri="0e656187-b300-4fb0-8bf4-3a50f872073c"/>
    <ds:schemaRef ds:uri="http://purl.org/dc/dcmityp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F8DEF251-F0ED-48B5-A9ED-48020C360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EUIPO-PPT-16 9-EN</Template>
  <TotalTime>19703</TotalTime>
  <Words>1676</Words>
  <Application>Microsoft Office PowerPoint</Application>
  <PresentationFormat>On-screen Show (16:9)</PresentationFormat>
  <Paragraphs>280</Paragraphs>
  <Slides>28</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Arial Narrow</vt:lpstr>
      <vt:lpstr>Arial Unicode MS</vt:lpstr>
      <vt:lpstr>calibri</vt:lpstr>
      <vt:lpstr>calibri</vt:lpstr>
      <vt:lpstr>Raleway</vt:lpstr>
      <vt:lpstr>Symbol</vt:lpstr>
      <vt:lpstr>Wingdings</vt:lpstr>
      <vt:lpstr>EUIPO-PPT-16 9-EN</vt:lpstr>
      <vt:lpstr>  Classification of Goods and Services                                                                                                    Liina Maks                           EUIPO       </vt:lpstr>
      <vt:lpstr>        1) Classification     Legal basis – clarity and precision  Class headings  Not acceptable terms  Harmonised Database (HDB)           2) Brief introduction to AI within EUIPO   EUIPO’s vision  AI and classification  Benefits for users  When?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ppt_Masterclass Trademarks 30.10.2025_NL.pptx</dc:title>
  <dc:creator>CLARK Thom Kearley</dc:creator>
  <cp:lastModifiedBy>makslii@prod.oami.eu</cp:lastModifiedBy>
  <cp:revision>58</cp:revision>
  <dcterms:created xsi:type="dcterms:W3CDTF">2019-04-08T13:03:41Z</dcterms:created>
  <dcterms:modified xsi:type="dcterms:W3CDTF">2025-10-27T10:30:22Z</dcterms:modified>
</cp:coreProperties>
</file>